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86" r:id="rId2"/>
    <p:sldId id="287" r:id="rId3"/>
    <p:sldId id="256" r:id="rId4"/>
    <p:sldId id="257" r:id="rId5"/>
    <p:sldId id="258" r:id="rId6"/>
    <p:sldId id="259" r:id="rId7"/>
    <p:sldId id="260" r:id="rId8"/>
    <p:sldId id="261" r:id="rId9"/>
    <p:sldId id="288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99" r:id="rId20"/>
    <p:sldId id="271" r:id="rId21"/>
    <p:sldId id="272" r:id="rId22"/>
    <p:sldId id="273" r:id="rId23"/>
    <p:sldId id="274" r:id="rId24"/>
    <p:sldId id="275" r:id="rId25"/>
    <p:sldId id="276" r:id="rId26"/>
    <p:sldId id="301" r:id="rId27"/>
    <p:sldId id="277" r:id="rId28"/>
    <p:sldId id="280" r:id="rId29"/>
    <p:sldId id="289" r:id="rId30"/>
    <p:sldId id="297" r:id="rId31"/>
    <p:sldId id="298" r:id="rId32"/>
    <p:sldId id="282" r:id="rId33"/>
    <p:sldId id="283" r:id="rId34"/>
    <p:sldId id="284" r:id="rId35"/>
    <p:sldId id="285" r:id="rId36"/>
    <p:sldId id="290" r:id="rId37"/>
    <p:sldId id="291" r:id="rId38"/>
    <p:sldId id="292" r:id="rId39"/>
    <p:sldId id="293" r:id="rId40"/>
  </p:sldIdLst>
  <p:sldSz cx="9144000" cy="6858000" type="screen4x3"/>
  <p:notesSz cx="6858000" cy="914400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10B8"/>
    <a:srgbClr val="00CC00"/>
    <a:srgbClr val="FF9966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 autoAdjust="0"/>
    <p:restoredTop sz="94761" autoAdjust="0"/>
  </p:normalViewPr>
  <p:slideViewPr>
    <p:cSldViewPr>
      <p:cViewPr>
        <p:scale>
          <a:sx n="50" d="100"/>
          <a:sy n="50" d="100"/>
        </p:scale>
        <p:origin x="-906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</p:grpSp>
      <p:sp>
        <p:nvSpPr>
          <p:cNvPr id="4403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19400"/>
            <a:ext cx="6400800" cy="1752600"/>
          </a:xfrm>
          <a:ln w="9525">
            <a:headEnd/>
            <a:tailEnd/>
          </a:ln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555A4D7-EE29-4759-9A24-2F9A3F9BB0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6423-5588-4275-B6CE-07EEEC6146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9B068-0D7B-47EF-8557-354873FD9B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50EBD63-9380-4AAF-952E-CAF2B047B46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00672-26AA-4052-91A2-4C3BFD3435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6C2FE-149B-40A7-98F5-3171C3AA81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4646B-7986-4EF3-8579-F7A2B350AA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E5DF9-D00F-43FE-9D7A-B935280246D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F9989-FF06-4CE8-A083-A5507F9216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34181-1B0A-47E7-AAA8-9F23519774D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A9B39-C28A-4470-9DB1-C3A15E86EA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CBAEC-0366-4311-923B-D2D6EC5370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43011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s-CO"/>
            </a:p>
          </p:txBody>
        </p:sp>
      </p:grpSp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30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fld id="{2E004C29-88D2-4272-A325-27B0BDCA75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4301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1475"/>
            <a:ext cx="7772400" cy="4454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1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6.png"/><Relationship Id="rId4" Type="http://schemas.openxmlformats.org/officeDocument/2006/relationships/image" Target="http://www.uabjo.mx/facultades/FArquitectura5m/Imagenes/Esc.Uabjo.gi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6.png"/><Relationship Id="rId4" Type="http://schemas.openxmlformats.org/officeDocument/2006/relationships/image" Target="http://www.uabjo.mx/facultades/FArquitectura5m/Imagenes/Esc.Uabjo.gi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42910" y="500042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MX" sz="3600" dirty="0" smtClean="0"/>
              <a:t>UNIVERSIDAD AUTÓNOMA “BENITO JUÁREZ” DE OAXACA</a:t>
            </a:r>
            <a:endParaRPr lang="es-ES" sz="3600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2000240"/>
            <a:ext cx="9144000" cy="3671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FACULTAD DE CONTADURÍA Y ADMINISTRACIÓN</a:t>
            </a:r>
          </a:p>
          <a:p>
            <a:pPr eaLnBrk="1" hangingPunct="1">
              <a:lnSpc>
                <a:spcPct val="80000"/>
              </a:lnSpc>
              <a:defRPr/>
            </a:pP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MAESTRÍA EN ADMINISTRACIÓN</a:t>
            </a: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COMPORTAMIENTO  HUMANO II</a:t>
            </a:r>
            <a:endParaRPr lang="es-MX" sz="40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s-MX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s-MX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s-ES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b="1" dirty="0" smtClean="0"/>
              <a:t>L.A. y M.A. GUILLERMO GONZÁLEZ RAMÍREZ.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smtClean="0"/>
              <a:t>MOTIVACIÓN</a:t>
            </a:r>
            <a:endParaRPr lang="es-E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438"/>
            <a:ext cx="9144000" cy="55165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MX" sz="2800" dirty="0" smtClean="0"/>
              <a:t>LA CONDUCTA HUMANA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MX" sz="2800" dirty="0" smtClean="0"/>
              <a:t>ESTÁ ORIENTADA A LAS ACTIVIDADES QUE CONDUCEN AL ALCANCE DE UNA META;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MX" sz="2800" dirty="0" smtClean="0"/>
              <a:t>ES DECIR, LAS PERSONAS HACEN COSAS QUE LAS CONDUCEN A LOGRAR ALGO.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MX" sz="28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MX" sz="2800" dirty="0" smtClean="0"/>
              <a:t> EN ALGUNAS OCASIONES LOS INDIVIDUOS SABEN  POR QUÉ HACEN LO QUE HACEN, PERO ES FRECUENTE QUE LOS IMPULSOS INDIVIDUALES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MX" sz="2800" dirty="0" smtClean="0"/>
              <a:t>ESTÉN SEPULTADOS  EN EL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MX" sz="2800" dirty="0" smtClean="0">
                <a:solidFill>
                  <a:srgbClr val="FFFF00"/>
                </a:solidFill>
              </a:rPr>
              <a:t>¡¡¡SUBCONCIENTE!!!</a:t>
            </a:r>
            <a:endParaRPr lang="es-ES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MX" sz="3200" b="1" smtClean="0">
                <a:latin typeface="Arial" charset="0"/>
              </a:rPr>
              <a:t>IDENTIFICACIÓN DE FACTORES MOTIVANTES</a:t>
            </a:r>
            <a:endParaRPr lang="es-ES" sz="3200" b="1" smtClean="0">
              <a:latin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J"/>
              <a:defRPr/>
            </a:pPr>
            <a:r>
              <a:rPr lang="es-MX" smtClean="0"/>
              <a:t>INDENTIFICACIÓN DE FACTORES QUE INDUZCAN A LAS PERSONAS A CONTRIBUIR EN FORMA EFECTIVA Y EFICIENTE.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J"/>
              <a:defRPr/>
            </a:pPr>
            <a:r>
              <a:rPr lang="es-MX" smtClean="0"/>
              <a:t>INTEGRAR UN CLIMA ORGANIZACIONAL  QUE PERMITA QUE LAS PERSONAS ACTÚEN EN UNA FORMA DESEADA.</a:t>
            </a:r>
            <a:endParaRPr lang="es-ES" smtClean="0"/>
          </a:p>
        </p:txBody>
      </p:sp>
      <p:pic>
        <p:nvPicPr>
          <p:cNvPr id="14340" name="Picture 4" descr="BD071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7288" y="5049838"/>
            <a:ext cx="1636712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smtClean="0"/>
              <a:t>MOTIVACIÓN </a:t>
            </a:r>
            <a:br>
              <a:rPr lang="es-MX" smtClean="0"/>
            </a:br>
            <a:r>
              <a:rPr lang="es-MX" smtClean="0"/>
              <a:t>Y MOTIVADORES</a:t>
            </a:r>
            <a:endParaRPr lang="es-E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s-MX" smtClean="0"/>
              <a:t>LOS MOTIVOS HUMANOS SE BASAN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s-MX" smtClean="0"/>
              <a:t>EN NECESIDADES, QUE SE EXPERIMENTAN EN FORMA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s-MX" smtClean="0"/>
              <a:t> YA SEA CONSCIENTE O SUBCONSCIENTE.</a:t>
            </a:r>
            <a:endParaRPr lang="es-ES" smtClean="0"/>
          </a:p>
        </p:txBody>
      </p:sp>
      <p:pic>
        <p:nvPicPr>
          <p:cNvPr id="15364" name="Picture 4" descr="BD06986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4219575"/>
            <a:ext cx="29718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smtClean="0"/>
              <a:t>MOTIVACIÓN Y MOTIVADORES</a:t>
            </a:r>
            <a:endParaRPr lang="es-E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MX" sz="1800" b="1" smtClean="0">
                <a:latin typeface="Arial" charset="0"/>
              </a:rPr>
              <a:t>UN MOTIVO: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MX" sz="1800" smtClean="0">
                <a:latin typeface="Arial" charset="0"/>
              </a:rPr>
              <a:t>ES UN ESTADO INTERNO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MX" sz="1800" smtClean="0">
                <a:latin typeface="Arial" charset="0"/>
              </a:rPr>
              <a:t>QUE DA ENERGÍA, ACTIVA O MUEVE 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MX" sz="1800" smtClean="0">
                <a:latin typeface="Arial" charset="0"/>
              </a:rPr>
              <a:t>QUE DIRIGE O CANALIZA LA CONDUCTA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MX" sz="1800" smtClean="0">
                <a:latin typeface="Arial" charset="0"/>
              </a:rPr>
              <a:t>HACIA LA CONSECUCIÓN DE  METAS.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MX" sz="180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s-MX" sz="180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s-MX" sz="180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MX" sz="1800" smtClean="0">
                <a:latin typeface="Arial" charset="0"/>
              </a:rPr>
              <a:t>						</a:t>
            </a:r>
            <a:r>
              <a:rPr lang="es-MX" sz="1800" b="1" smtClean="0">
                <a:latin typeface="Arial" charset="0"/>
              </a:rPr>
              <a:t>MOTIVACIÓN: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MX" sz="1800" smtClean="0">
                <a:latin typeface="Arial" charset="0"/>
              </a:rPr>
              <a:t>						SON UNA CLASE 						COMPLETA DE IMPULSOS, 					DESEOS, NECESIDADES 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MX" sz="1800" smtClean="0">
                <a:latin typeface="Arial" charset="0"/>
              </a:rPr>
              <a:t>						FUERZAS SIMILARES.</a:t>
            </a:r>
            <a:endParaRPr lang="es-ES" sz="1800" smtClean="0">
              <a:latin typeface="Arial" charset="0"/>
            </a:endParaRPr>
          </a:p>
        </p:txBody>
      </p:sp>
      <p:pic>
        <p:nvPicPr>
          <p:cNvPr id="16388" name="Picture 4" descr="PE0156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6163" y="1752600"/>
            <a:ext cx="21701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PE01947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733800"/>
            <a:ext cx="2455863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sz="4000" smtClean="0"/>
              <a:t>CADENA DE NECESIDAD, DESEO Y SATISFACCIÓN</a:t>
            </a:r>
            <a:endParaRPr lang="es-ES" sz="4000" smtClean="0"/>
          </a:p>
        </p:txBody>
      </p:sp>
      <p:sp>
        <p:nvSpPr>
          <p:cNvPr id="17411" name="AutoShape 4"/>
          <p:cNvSpPr>
            <a:spLocks noChangeArrowheads="1"/>
          </p:cNvSpPr>
          <p:nvPr/>
        </p:nvSpPr>
        <p:spPr bwMode="auto">
          <a:xfrm>
            <a:off x="381000" y="2362200"/>
            <a:ext cx="1524000" cy="9144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MX" sz="1600">
                <a:solidFill>
                  <a:srgbClr val="FF0000"/>
                </a:solidFill>
              </a:rPr>
              <a:t>NECESIDADES</a:t>
            </a:r>
            <a:endParaRPr lang="es-ES" sz="1600">
              <a:solidFill>
                <a:srgbClr val="FF0000"/>
              </a:solidFill>
            </a:endParaRPr>
          </a:p>
        </p:txBody>
      </p:sp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2895600" y="2266950"/>
            <a:ext cx="1371600" cy="1143000"/>
          </a:xfrm>
          <a:prstGeom prst="flowChartDecision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MX" sz="1600">
                <a:solidFill>
                  <a:srgbClr val="FF0000"/>
                </a:solidFill>
              </a:rPr>
              <a:t>DAN</a:t>
            </a:r>
          </a:p>
          <a:p>
            <a:r>
              <a:rPr lang="es-MX" sz="1600">
                <a:solidFill>
                  <a:srgbClr val="FF0000"/>
                </a:solidFill>
              </a:rPr>
              <a:t> LUGAR</a:t>
            </a:r>
          </a:p>
          <a:p>
            <a:r>
              <a:rPr lang="es-MX" sz="1600">
                <a:solidFill>
                  <a:srgbClr val="FF0000"/>
                </a:solidFill>
              </a:rPr>
              <a:t> A </a:t>
            </a:r>
            <a:endParaRPr lang="es-ES" sz="1600">
              <a:solidFill>
                <a:srgbClr val="FF0000"/>
              </a:solidFill>
            </a:endParaRPr>
          </a:p>
        </p:txBody>
      </p:sp>
      <p:sp>
        <p:nvSpPr>
          <p:cNvPr id="17413" name="AutoShape 6"/>
          <p:cNvSpPr>
            <a:spLocks noChangeArrowheads="1"/>
          </p:cNvSpPr>
          <p:nvPr/>
        </p:nvSpPr>
        <p:spPr bwMode="auto">
          <a:xfrm>
            <a:off x="5029200" y="2362200"/>
            <a:ext cx="1524000" cy="9144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MX">
                <a:solidFill>
                  <a:srgbClr val="FF0000"/>
                </a:solidFill>
              </a:rPr>
              <a:t>DESEOS</a:t>
            </a:r>
            <a:endParaRPr lang="es-ES">
              <a:solidFill>
                <a:srgbClr val="FF0000"/>
              </a:solidFill>
            </a:endParaRPr>
          </a:p>
        </p:txBody>
      </p:sp>
      <p:sp>
        <p:nvSpPr>
          <p:cNvPr id="17414" name="AutoShape 7"/>
          <p:cNvSpPr>
            <a:spLocks noChangeArrowheads="1"/>
          </p:cNvSpPr>
          <p:nvPr/>
        </p:nvSpPr>
        <p:spPr bwMode="auto">
          <a:xfrm>
            <a:off x="5105400" y="5029200"/>
            <a:ext cx="1524000" cy="9144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MX" sz="1600">
                <a:solidFill>
                  <a:srgbClr val="FF0000"/>
                </a:solidFill>
              </a:rPr>
              <a:t>QUE DAN </a:t>
            </a:r>
          </a:p>
          <a:p>
            <a:r>
              <a:rPr lang="es-MX" sz="1600">
                <a:solidFill>
                  <a:srgbClr val="FF0000"/>
                </a:solidFill>
              </a:rPr>
              <a:t>COMO</a:t>
            </a:r>
          </a:p>
          <a:p>
            <a:r>
              <a:rPr lang="es-MX" sz="1600">
                <a:solidFill>
                  <a:srgbClr val="FF0000"/>
                </a:solidFill>
              </a:rPr>
              <a:t> RESULTADO</a:t>
            </a:r>
            <a:endParaRPr lang="es-ES" sz="1600">
              <a:solidFill>
                <a:srgbClr val="FF0000"/>
              </a:solidFill>
            </a:endParaRPr>
          </a:p>
        </p:txBody>
      </p:sp>
      <p:sp>
        <p:nvSpPr>
          <p:cNvPr id="17415" name="AutoShape 8"/>
          <p:cNvSpPr>
            <a:spLocks noChangeArrowheads="1"/>
          </p:cNvSpPr>
          <p:nvPr/>
        </p:nvSpPr>
        <p:spPr bwMode="auto">
          <a:xfrm>
            <a:off x="381000" y="5029200"/>
            <a:ext cx="1524000" cy="9144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MX" sz="1600">
                <a:solidFill>
                  <a:srgbClr val="FF0000"/>
                </a:solidFill>
              </a:rPr>
              <a:t>QUE </a:t>
            </a:r>
          </a:p>
          <a:p>
            <a:r>
              <a:rPr lang="es-MX" sz="1600">
                <a:solidFill>
                  <a:srgbClr val="FF0000"/>
                </a:solidFill>
              </a:rPr>
              <a:t>DAN </a:t>
            </a:r>
          </a:p>
          <a:p>
            <a:r>
              <a:rPr lang="es-MX" sz="1600">
                <a:solidFill>
                  <a:srgbClr val="FF0000"/>
                </a:solidFill>
              </a:rPr>
              <a:t>LUGAR A</a:t>
            </a:r>
            <a:r>
              <a:rPr lang="es-MX">
                <a:solidFill>
                  <a:srgbClr val="FF0000"/>
                </a:solidFill>
              </a:rPr>
              <a:t> </a:t>
            </a:r>
            <a:endParaRPr lang="es-ES">
              <a:solidFill>
                <a:srgbClr val="FF0000"/>
              </a:solidFill>
            </a:endParaRPr>
          </a:p>
        </p:txBody>
      </p:sp>
      <p:sp>
        <p:nvSpPr>
          <p:cNvPr id="17416" name="AutoShape 10"/>
          <p:cNvSpPr>
            <a:spLocks noChangeArrowheads="1"/>
          </p:cNvSpPr>
          <p:nvPr/>
        </p:nvSpPr>
        <p:spPr bwMode="auto">
          <a:xfrm>
            <a:off x="7239000" y="2181225"/>
            <a:ext cx="1524000" cy="1295400"/>
          </a:xfrm>
          <a:prstGeom prst="flowChartDecision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MX" sz="1600">
                <a:solidFill>
                  <a:srgbClr val="FF0000"/>
                </a:solidFill>
              </a:rPr>
              <a:t>QUE </a:t>
            </a:r>
          </a:p>
          <a:p>
            <a:r>
              <a:rPr lang="es-MX" sz="1600">
                <a:solidFill>
                  <a:srgbClr val="FF0000"/>
                </a:solidFill>
              </a:rPr>
              <a:t>OCASIONAN</a:t>
            </a:r>
          </a:p>
          <a:p>
            <a:r>
              <a:rPr lang="es-MX" sz="1600">
                <a:solidFill>
                  <a:srgbClr val="FF0000"/>
                </a:solidFill>
              </a:rPr>
              <a:t> Ó</a:t>
            </a:r>
            <a:endParaRPr lang="es-ES" sz="1600">
              <a:solidFill>
                <a:srgbClr val="FF0000"/>
              </a:solidFill>
            </a:endParaRPr>
          </a:p>
        </p:txBody>
      </p:sp>
      <p:sp>
        <p:nvSpPr>
          <p:cNvPr id="17417" name="AutoShape 11"/>
          <p:cNvSpPr>
            <a:spLocks noChangeArrowheads="1"/>
          </p:cNvSpPr>
          <p:nvPr/>
        </p:nvSpPr>
        <p:spPr bwMode="auto">
          <a:xfrm>
            <a:off x="2743200" y="4924425"/>
            <a:ext cx="1371600" cy="1143000"/>
          </a:xfrm>
          <a:prstGeom prst="flowChartDecision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MX" sz="1600">
                <a:solidFill>
                  <a:srgbClr val="FF0000"/>
                </a:solidFill>
              </a:rPr>
              <a:t>ACCIONES</a:t>
            </a:r>
            <a:endParaRPr lang="es-ES" sz="1600">
              <a:solidFill>
                <a:srgbClr val="FF0000"/>
              </a:solidFill>
            </a:endParaRPr>
          </a:p>
        </p:txBody>
      </p:sp>
      <p:sp>
        <p:nvSpPr>
          <p:cNvPr id="17418" name="AutoShape 13"/>
          <p:cNvSpPr>
            <a:spLocks noChangeArrowheads="1"/>
          </p:cNvSpPr>
          <p:nvPr/>
        </p:nvSpPr>
        <p:spPr bwMode="auto">
          <a:xfrm>
            <a:off x="7239000" y="4981575"/>
            <a:ext cx="1600200" cy="990600"/>
          </a:xfrm>
          <a:prstGeom prst="flowChartDisplay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MX" sz="1600">
                <a:solidFill>
                  <a:srgbClr val="FF0000"/>
                </a:solidFill>
              </a:rPr>
              <a:t>SATISFACCIÓN</a:t>
            </a:r>
            <a:endParaRPr lang="es-ES" sz="1600">
              <a:solidFill>
                <a:srgbClr val="FF0000"/>
              </a:solidFill>
            </a:endParaRPr>
          </a:p>
        </p:txBody>
      </p:sp>
      <p:cxnSp>
        <p:nvCxnSpPr>
          <p:cNvPr id="17419" name="AutoShape 14"/>
          <p:cNvCxnSpPr>
            <a:cxnSpLocks noChangeShapeType="1"/>
            <a:stCxn id="17411" idx="3"/>
            <a:endCxn id="17412" idx="1"/>
          </p:cNvCxnSpPr>
          <p:nvPr/>
        </p:nvCxnSpPr>
        <p:spPr bwMode="auto">
          <a:xfrm>
            <a:off x="1905000" y="2819400"/>
            <a:ext cx="990600" cy="190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20" name="AutoShape 15"/>
          <p:cNvCxnSpPr>
            <a:cxnSpLocks noChangeShapeType="1"/>
            <a:stCxn id="17412" idx="3"/>
            <a:endCxn id="17413" idx="1"/>
          </p:cNvCxnSpPr>
          <p:nvPr/>
        </p:nvCxnSpPr>
        <p:spPr bwMode="auto">
          <a:xfrm flipV="1">
            <a:off x="4267200" y="2819400"/>
            <a:ext cx="762000" cy="190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21" name="AutoShape 16"/>
          <p:cNvCxnSpPr>
            <a:cxnSpLocks noChangeShapeType="1"/>
            <a:stCxn id="17413" idx="3"/>
            <a:endCxn id="17416" idx="1"/>
          </p:cNvCxnSpPr>
          <p:nvPr/>
        </p:nvCxnSpPr>
        <p:spPr bwMode="auto">
          <a:xfrm>
            <a:off x="6553200" y="2819400"/>
            <a:ext cx="685800" cy="95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22" name="AutoShape 17"/>
          <p:cNvCxnSpPr>
            <a:cxnSpLocks noChangeShapeType="1"/>
            <a:stCxn id="17416" idx="2"/>
            <a:endCxn id="17415" idx="0"/>
          </p:cNvCxnSpPr>
          <p:nvPr/>
        </p:nvCxnSpPr>
        <p:spPr bwMode="auto">
          <a:xfrm rot="5400000">
            <a:off x="3795712" y="823913"/>
            <a:ext cx="1552575" cy="68580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7423" name="AutoShape 18"/>
          <p:cNvCxnSpPr>
            <a:cxnSpLocks noChangeShapeType="1"/>
            <a:stCxn id="17415" idx="3"/>
            <a:endCxn id="17417" idx="1"/>
          </p:cNvCxnSpPr>
          <p:nvPr/>
        </p:nvCxnSpPr>
        <p:spPr bwMode="auto">
          <a:xfrm>
            <a:off x="1905000" y="5486400"/>
            <a:ext cx="838200" cy="95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24" name="AutoShape 19"/>
          <p:cNvCxnSpPr>
            <a:cxnSpLocks noChangeShapeType="1"/>
            <a:stCxn id="17417" idx="3"/>
            <a:endCxn id="17414" idx="1"/>
          </p:cNvCxnSpPr>
          <p:nvPr/>
        </p:nvCxnSpPr>
        <p:spPr bwMode="auto">
          <a:xfrm flipV="1">
            <a:off x="4114800" y="5486400"/>
            <a:ext cx="990600" cy="95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25" name="AutoShape 20"/>
          <p:cNvCxnSpPr>
            <a:cxnSpLocks noChangeShapeType="1"/>
            <a:stCxn id="17414" idx="3"/>
            <a:endCxn id="17418" idx="1"/>
          </p:cNvCxnSpPr>
          <p:nvPr/>
        </p:nvCxnSpPr>
        <p:spPr bwMode="auto">
          <a:xfrm flipV="1">
            <a:off x="6629400" y="5476875"/>
            <a:ext cx="609600" cy="95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smtClean="0"/>
              <a:t>LA SATISFACCIÓN DE NECESIDADES</a:t>
            </a:r>
            <a:endParaRPr lang="es-E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MX" sz="2800" smtClean="0"/>
              <a:t>LAS NECESIDADES NO SON INDEPENDIENTES DEL MEDIO AMBIENTE DE LA PERSONA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MX" sz="2800" smtClean="0"/>
              <a:t>EL MEDIO AMBIENTE TIENE UNA INFLUENCIA IMPORTANTE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MX" sz="2800" smtClean="0"/>
              <a:t>LAS NECESIDADES OCASIONAN CONDUCTAS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MX" sz="2800" smtClean="0"/>
              <a:t>LA SATISFACCIÓN DE UNA NECESIDAD PUEDE CONDUCIR A UN DESEO DE SATISFACER MAS NECESIDADES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smtClean="0"/>
              <a:t>LOS MOTIVOS</a:t>
            </a:r>
            <a:endParaRPr lang="es-E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017713"/>
            <a:ext cx="7772400" cy="4114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s-MX" sz="2800" smtClean="0"/>
              <a:t>	UNA PERSONA PUEDE SER MOTIVADA POR DESEOS DE BIENES Y SERVICIOS ECONÓMICOS Y ESTOS MISMOS DESEOS PUEDEN SER COMPLEJOS Y CONFLICTIVOS.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s-MX" sz="2800" smtClean="0"/>
              <a:t>    PUEDE DESEAR AUTOESTIMA, POSICIÓN, UN SENTIMIENTO DE LOGRO O QUIZÁS, ÚNICAMENTE  RELAJAMIENTO.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s-ES" sz="2800" smtClean="0"/>
              <a:t>¡DESCÚBRALOS!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smtClean="0"/>
              <a:t>LOS MOTIVADORES</a:t>
            </a:r>
            <a:endParaRPr lang="es-E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17713"/>
            <a:ext cx="7772400" cy="4114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MX" sz="2800" dirty="0" smtClean="0"/>
              <a:t>SON LAS COSAS QUE INDUCEN E INFLUYEN EN LA CONDUCTA DE UNA PERSONA.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MX" sz="2800" dirty="0" smtClean="0"/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MX" sz="2800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MX" sz="2800" dirty="0" smtClean="0"/>
              <a:t>	AUNQUE LA MOTIVACIÓN REFLEJA DESEOS, SON LAS RECOMPENSAS O INCENTIVOS QUE SE </a:t>
            </a:r>
            <a:r>
              <a:rPr lang="es-MX" sz="2800" b="1" u="sng" dirty="0" smtClean="0"/>
              <a:t>PERCIBEN</a:t>
            </a:r>
            <a:r>
              <a:rPr lang="es-MX" sz="2800" dirty="0" smtClean="0"/>
              <a:t> LOS QUE AGUDIZAN EL IMPULSO PARA SATISFACER  ESOS  DESEOS.</a:t>
            </a:r>
            <a:endParaRPr lang="es-E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3200" b="1" smtClean="0">
                <a:effectLst/>
                <a:latin typeface="Comic Sans MS" pitchFamily="66" charset="0"/>
              </a:rPr>
              <a:t>MOTIVACIÓN Y SATISFACCIÓN SON COSAS DIFERENTES</a:t>
            </a:r>
            <a:endParaRPr lang="es-ES" sz="3200" b="1" smtClean="0">
              <a:effectLst/>
              <a:latin typeface="Comic Sans MS" pitchFamily="66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s-MX" sz="2400" b="1" smtClean="0">
                <a:effectLst/>
                <a:latin typeface="Arial" charset="0"/>
              </a:rPr>
              <a:t>MOTIVACIÓN</a:t>
            </a:r>
          </a:p>
          <a:p>
            <a:pPr eaLnBrk="1" hangingPunct="1">
              <a:defRPr/>
            </a:pPr>
            <a:endParaRPr lang="es-MX" sz="2400" b="1" smtClean="0">
              <a:effectLst/>
              <a:latin typeface="Arial" charset="0"/>
            </a:endParaRPr>
          </a:p>
          <a:p>
            <a:pPr eaLnBrk="1" hangingPunct="1">
              <a:defRPr/>
            </a:pPr>
            <a:r>
              <a:rPr lang="es-MX" sz="2400" smtClean="0">
                <a:latin typeface="Arial" charset="0"/>
              </a:rPr>
              <a:t>IMPULSO Y ESFUERZO PARA SATISFACER UN DESEO O META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MX" sz="2400" smtClean="0">
              <a:latin typeface="Arial" charset="0"/>
            </a:endParaRPr>
          </a:p>
          <a:p>
            <a:pPr eaLnBrk="1" hangingPunct="1">
              <a:defRPr/>
            </a:pPr>
            <a:r>
              <a:rPr lang="es-MX" sz="2400" smtClean="0">
                <a:latin typeface="Arial" charset="0"/>
              </a:rPr>
              <a:t>MOTIVACIÓN IMPLICA IMPULSO HACIA UN RESULTADO</a:t>
            </a:r>
            <a:endParaRPr lang="es-ES" sz="2400" smtClean="0">
              <a:latin typeface="Arial" charset="0"/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s-MX" sz="2400" b="1" smtClean="0">
                <a:effectLst/>
                <a:latin typeface="Arial" charset="0"/>
              </a:rPr>
              <a:t>SATISFACCIÓN</a:t>
            </a:r>
          </a:p>
          <a:p>
            <a:pPr eaLnBrk="1" hangingPunct="1">
              <a:defRPr/>
            </a:pPr>
            <a:endParaRPr lang="es-MX" sz="2400" smtClean="0">
              <a:latin typeface="Arial" charset="0"/>
            </a:endParaRPr>
          </a:p>
          <a:p>
            <a:pPr eaLnBrk="1" hangingPunct="1">
              <a:defRPr/>
            </a:pPr>
            <a:r>
              <a:rPr lang="es-MX" sz="2400" smtClean="0">
                <a:latin typeface="Arial" charset="0"/>
              </a:rPr>
              <a:t>GUSTO QUE SE EXPERIMENTA CUANDO SE COLMA UN DESEO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MX" sz="2400" smtClean="0">
              <a:latin typeface="Arial" charset="0"/>
            </a:endParaRPr>
          </a:p>
          <a:p>
            <a:pPr eaLnBrk="1" hangingPunct="1">
              <a:defRPr/>
            </a:pPr>
            <a:r>
              <a:rPr lang="es-MX" sz="2400" smtClean="0">
                <a:latin typeface="Arial" charset="0"/>
              </a:rPr>
              <a:t>IMPLICA RESULTADOS YA EXPERIMENTADOS</a:t>
            </a:r>
            <a:endParaRPr lang="es-ES" sz="24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28600"/>
            <a:ext cx="8572560" cy="1219200"/>
          </a:xfrm>
        </p:spPr>
        <p:txBody>
          <a:bodyPr/>
          <a:lstStyle/>
          <a:p>
            <a:r>
              <a:rPr lang="es-CO" dirty="0" smtClean="0"/>
              <a:t>SATISFACTOR</a:t>
            </a:r>
            <a:r>
              <a:rPr lang="es-CO" dirty="0" smtClean="0">
                <a:solidFill>
                  <a:srgbClr val="FF0000"/>
                </a:solidFill>
              </a:rPr>
              <a:t>/</a:t>
            </a:r>
            <a:r>
              <a:rPr lang="es-CO" dirty="0" smtClean="0"/>
              <a:t>SATISFACCIÓN</a:t>
            </a:r>
            <a:endParaRPr lang="es-CO" dirty="0"/>
          </a:p>
        </p:txBody>
      </p:sp>
      <p:pic>
        <p:nvPicPr>
          <p:cNvPr id="5" name="4 Marcador de contenido" descr="besos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571612"/>
            <a:ext cx="4138642" cy="4643470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43372" y="1928802"/>
            <a:ext cx="5000628" cy="5214974"/>
          </a:xfrm>
        </p:spPr>
        <p:txBody>
          <a:bodyPr/>
          <a:lstStyle/>
          <a:p>
            <a:pPr>
              <a:buNone/>
            </a:pPr>
            <a:r>
              <a:rPr lang="es-CO" dirty="0" smtClean="0"/>
              <a:t>	UN POSIBLE SATISFACTOR NO LLEGARÁ A SERLO, SINO HASTA QUE ENTRE EN CONTACTO CON LA NECESIDAD Y PRODUZCA LA SENSACIÓN DE PLACER O DE  ALEGRÍA AL SER CONSUMIDO.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2362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MX" smtClean="0">
                <a:latin typeface="Comic Sans MS" pitchFamily="66" charset="0"/>
              </a:rPr>
              <a:t>EL FACTOR HUMANO</a:t>
            </a:r>
            <a:endParaRPr lang="es-ES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/>
              <a:t>REFORZADORES DE LA MOTIVACIÓN</a:t>
            </a:r>
            <a:endParaRPr lang="es-E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MX" sz="2400" b="1" i="1" u="sng" dirty="0" smtClean="0">
                <a:solidFill>
                  <a:srgbClr val="FF0000"/>
                </a:solidFill>
              </a:rPr>
              <a:t>POSITIVOS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MX" sz="2400" dirty="0" smtClean="0"/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Tx/>
              <a:buFont typeface="Wingdings" pitchFamily="2" charset="2"/>
              <a:buChar char="C"/>
              <a:defRPr/>
            </a:pPr>
            <a:r>
              <a:rPr lang="es-MX" sz="2400" dirty="0" smtClean="0"/>
              <a:t>DINERO (BONOS)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Tx/>
              <a:buFont typeface="Wingdings" pitchFamily="2" charset="2"/>
              <a:buChar char="C"/>
              <a:defRPr/>
            </a:pPr>
            <a:r>
              <a:rPr lang="es-MX" sz="2400" dirty="0" smtClean="0"/>
              <a:t>AUMENTO DE SUELDO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Tx/>
              <a:buFont typeface="Wingdings" pitchFamily="2" charset="2"/>
              <a:buChar char="C"/>
              <a:defRPr/>
            </a:pPr>
            <a:r>
              <a:rPr lang="es-MX" sz="2400" dirty="0" smtClean="0"/>
              <a:t>PROMOCIONES POR ANTIGÜEDAD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Tx/>
              <a:buFont typeface="Wingdings" pitchFamily="2" charset="2"/>
              <a:buChar char="C"/>
              <a:defRPr/>
            </a:pPr>
            <a:r>
              <a:rPr lang="es-MX" sz="2400" dirty="0" smtClean="0"/>
              <a:t>AUMENTOS AUTOMÁTICOS POR MÉRITOS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Tx/>
              <a:buFont typeface="Wingdings" pitchFamily="2" charset="2"/>
              <a:buChar char="C"/>
              <a:defRPr/>
            </a:pPr>
            <a:r>
              <a:rPr lang="es-MX" sz="2400" dirty="0" smtClean="0"/>
              <a:t>BONOS DE EJECUTIVOS</a:t>
            </a:r>
            <a:endParaRPr lang="es-ES" sz="2400" dirty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MX" sz="2400" b="1" i="1" u="sng" dirty="0" smtClean="0">
                <a:solidFill>
                  <a:srgbClr val="FF0000"/>
                </a:solidFill>
              </a:rPr>
              <a:t>NEGATIVOS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MX" dirty="0" smtClean="0"/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Tx/>
              <a:buFont typeface="Wingdings" pitchFamily="2" charset="2"/>
              <a:buChar char="C"/>
              <a:defRPr/>
            </a:pPr>
            <a:r>
              <a:rPr lang="es-MX" dirty="0" smtClean="0"/>
              <a:t>TEMOR A PERDER EL PUESTO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Tx/>
              <a:buFont typeface="Wingdings" pitchFamily="2" charset="2"/>
              <a:buChar char="C"/>
              <a:defRPr/>
            </a:pPr>
            <a:r>
              <a:rPr lang="es-MX" dirty="0" smtClean="0"/>
              <a:t>PERDER INGRESOS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Tx/>
              <a:buFont typeface="Wingdings" pitchFamily="2" charset="2"/>
              <a:buChar char="C"/>
              <a:defRPr/>
            </a:pPr>
            <a:r>
              <a:rPr lang="es-MX" dirty="0" smtClean="0"/>
              <a:t>REDUCCIÓN DE BONOS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Tx/>
              <a:buFont typeface="Wingdings" pitchFamily="2" charset="2"/>
              <a:buChar char="C"/>
              <a:defRPr/>
            </a:pPr>
            <a:r>
              <a:rPr lang="es-MX" dirty="0" smtClean="0"/>
              <a:t>DESTITUCIONES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Tx/>
              <a:buFont typeface="Wingdings" pitchFamily="2" charset="2"/>
              <a:buChar char="C"/>
              <a:defRPr/>
            </a:pPr>
            <a:r>
              <a:rPr lang="es-MX" dirty="0" smtClean="0"/>
              <a:t>ALGÚN OTRO CASTIGO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sz="2800" dirty="0" smtClean="0"/>
              <a:t>TEORÍA DE LA JERARQUÍA DE NECESIDADES</a:t>
            </a:r>
            <a:br>
              <a:rPr lang="es-MX" sz="2800" dirty="0" smtClean="0"/>
            </a:br>
            <a:r>
              <a:rPr lang="es-MX" sz="2800" dirty="0" smtClean="0"/>
              <a:t>DE ABRAHAM  </a:t>
            </a:r>
            <a:r>
              <a:rPr lang="es-MX" sz="2800" dirty="0" smtClean="0"/>
              <a:t>MASLOW (USA 1908-1970)</a:t>
            </a:r>
            <a:endParaRPr lang="es-ES" sz="2800" dirty="0" smtClean="0"/>
          </a:p>
        </p:txBody>
      </p:sp>
      <p:grpSp>
        <p:nvGrpSpPr>
          <p:cNvPr id="23555" name="Group 14"/>
          <p:cNvGrpSpPr>
            <a:grpSpLocks/>
          </p:cNvGrpSpPr>
          <p:nvPr/>
        </p:nvGrpSpPr>
        <p:grpSpPr bwMode="auto">
          <a:xfrm>
            <a:off x="1295400" y="1905000"/>
            <a:ext cx="6934200" cy="4572000"/>
            <a:chOff x="816" y="1296"/>
            <a:chExt cx="4368" cy="2784"/>
          </a:xfrm>
        </p:grpSpPr>
        <p:sp>
          <p:nvSpPr>
            <p:cNvPr id="23556" name="AutoShape 3" descr="Mármol blanco"/>
            <p:cNvSpPr>
              <a:spLocks noChangeArrowheads="1"/>
            </p:cNvSpPr>
            <p:nvPr/>
          </p:nvSpPr>
          <p:spPr bwMode="auto">
            <a:xfrm>
              <a:off x="816" y="1296"/>
              <a:ext cx="4368" cy="2784"/>
            </a:xfrm>
            <a:prstGeom prst="triangle">
              <a:avLst>
                <a:gd name="adj" fmla="val 50000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23557" name="Line 4"/>
            <p:cNvSpPr>
              <a:spLocks noChangeShapeType="1"/>
            </p:cNvSpPr>
            <p:nvPr/>
          </p:nvSpPr>
          <p:spPr bwMode="auto">
            <a:xfrm>
              <a:off x="1180" y="3624"/>
              <a:ext cx="36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CO"/>
            </a:p>
          </p:txBody>
        </p:sp>
        <p:sp>
          <p:nvSpPr>
            <p:cNvPr id="23558" name="Line 5"/>
            <p:cNvSpPr>
              <a:spLocks noChangeShapeType="1"/>
            </p:cNvSpPr>
            <p:nvPr/>
          </p:nvSpPr>
          <p:spPr bwMode="auto">
            <a:xfrm>
              <a:off x="1506" y="3219"/>
              <a:ext cx="29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CO"/>
            </a:p>
          </p:txBody>
        </p:sp>
        <p:sp>
          <p:nvSpPr>
            <p:cNvPr id="23559" name="Line 6"/>
            <p:cNvSpPr>
              <a:spLocks noChangeShapeType="1"/>
            </p:cNvSpPr>
            <p:nvPr/>
          </p:nvSpPr>
          <p:spPr bwMode="auto">
            <a:xfrm>
              <a:off x="1867" y="2713"/>
              <a:ext cx="22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CO"/>
            </a:p>
          </p:txBody>
        </p:sp>
        <p:sp>
          <p:nvSpPr>
            <p:cNvPr id="23560" name="Line 7"/>
            <p:cNvSpPr>
              <a:spLocks noChangeShapeType="1"/>
            </p:cNvSpPr>
            <p:nvPr/>
          </p:nvSpPr>
          <p:spPr bwMode="auto">
            <a:xfrm>
              <a:off x="2277" y="2207"/>
              <a:ext cx="144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CO"/>
            </a:p>
          </p:txBody>
        </p:sp>
        <p:sp>
          <p:nvSpPr>
            <p:cNvPr id="23561" name="Text Box 8"/>
            <p:cNvSpPr txBox="1">
              <a:spLocks noChangeArrowheads="1"/>
            </p:cNvSpPr>
            <p:nvPr/>
          </p:nvSpPr>
          <p:spPr bwMode="auto">
            <a:xfrm>
              <a:off x="1142" y="3675"/>
              <a:ext cx="3912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400" b="1">
                  <a:solidFill>
                    <a:schemeClr val="bg2"/>
                  </a:solidFill>
                </a:rPr>
                <a:t>NECESIDADES FISIOLÓGICAS</a:t>
              </a:r>
              <a:endParaRPr lang="es-ES" sz="1400" b="1">
                <a:solidFill>
                  <a:schemeClr val="bg2"/>
                </a:solidFill>
              </a:endParaRPr>
            </a:p>
          </p:txBody>
        </p:sp>
        <p:sp>
          <p:nvSpPr>
            <p:cNvPr id="23562" name="Text Box 9"/>
            <p:cNvSpPr txBox="1">
              <a:spLocks noChangeArrowheads="1"/>
            </p:cNvSpPr>
            <p:nvPr/>
          </p:nvSpPr>
          <p:spPr bwMode="auto">
            <a:xfrm>
              <a:off x="1077" y="3270"/>
              <a:ext cx="3911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400" b="1">
                  <a:solidFill>
                    <a:schemeClr val="bg2"/>
                  </a:solidFill>
                </a:rPr>
                <a:t>NECESIDADES DE  SEGURIDAD</a:t>
              </a:r>
              <a:endParaRPr lang="es-ES" sz="1400" b="1">
                <a:solidFill>
                  <a:schemeClr val="bg2"/>
                </a:solidFill>
              </a:endParaRPr>
            </a:p>
          </p:txBody>
        </p:sp>
        <p:sp>
          <p:nvSpPr>
            <p:cNvPr id="23563" name="Text Box 10"/>
            <p:cNvSpPr txBox="1">
              <a:spLocks noChangeArrowheads="1"/>
            </p:cNvSpPr>
            <p:nvPr/>
          </p:nvSpPr>
          <p:spPr bwMode="auto">
            <a:xfrm>
              <a:off x="1142" y="2713"/>
              <a:ext cx="3912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s-MX" sz="1400">
                <a:solidFill>
                  <a:schemeClr val="bg2"/>
                </a:solidFill>
              </a:endParaRPr>
            </a:p>
            <a:p>
              <a:r>
                <a:rPr lang="es-MX" sz="1400" b="1">
                  <a:solidFill>
                    <a:schemeClr val="bg2"/>
                  </a:solidFill>
                </a:rPr>
                <a:t>NECESIDADES DE AFILIACIÓN </a:t>
              </a:r>
            </a:p>
            <a:p>
              <a:r>
                <a:rPr lang="es-MX" sz="1400" b="1">
                  <a:solidFill>
                    <a:schemeClr val="bg2"/>
                  </a:solidFill>
                </a:rPr>
                <a:t>O ACEPTACIÓN</a:t>
              </a:r>
              <a:endParaRPr lang="es-ES" sz="1400" b="1">
                <a:solidFill>
                  <a:schemeClr val="bg2"/>
                </a:solidFill>
              </a:endParaRPr>
            </a:p>
          </p:txBody>
        </p:sp>
        <p:sp>
          <p:nvSpPr>
            <p:cNvPr id="23564" name="Text Box 11"/>
            <p:cNvSpPr txBox="1">
              <a:spLocks noChangeArrowheads="1"/>
            </p:cNvSpPr>
            <p:nvPr/>
          </p:nvSpPr>
          <p:spPr bwMode="auto">
            <a:xfrm>
              <a:off x="1142" y="2258"/>
              <a:ext cx="3912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400" b="1">
                  <a:solidFill>
                    <a:schemeClr val="bg2"/>
                  </a:solidFill>
                </a:rPr>
                <a:t>NECESIDADES</a:t>
              </a:r>
              <a:r>
                <a:rPr lang="es-MX" b="1">
                  <a:solidFill>
                    <a:schemeClr val="bg2"/>
                  </a:solidFill>
                </a:rPr>
                <a:t> </a:t>
              </a:r>
              <a:r>
                <a:rPr lang="es-MX" sz="1400" b="1">
                  <a:solidFill>
                    <a:schemeClr val="bg2"/>
                  </a:solidFill>
                </a:rPr>
                <a:t>DE ESTIMA</a:t>
              </a:r>
              <a:endParaRPr lang="es-ES" sz="1400" b="1">
                <a:solidFill>
                  <a:schemeClr val="bg2"/>
                </a:solidFill>
              </a:endParaRPr>
            </a:p>
          </p:txBody>
        </p:sp>
        <p:sp>
          <p:nvSpPr>
            <p:cNvPr id="23565" name="Text Box 12"/>
            <p:cNvSpPr txBox="1">
              <a:spLocks noChangeArrowheads="1"/>
            </p:cNvSpPr>
            <p:nvPr/>
          </p:nvSpPr>
          <p:spPr bwMode="auto">
            <a:xfrm>
              <a:off x="1052" y="1853"/>
              <a:ext cx="3912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400" b="1">
                  <a:solidFill>
                    <a:schemeClr val="bg2"/>
                  </a:solidFill>
                </a:rPr>
                <a:t>NECESIDADES DE </a:t>
              </a:r>
            </a:p>
            <a:p>
              <a:r>
                <a:rPr lang="es-MX" sz="1400" b="1">
                  <a:solidFill>
                    <a:schemeClr val="bg2"/>
                  </a:solidFill>
                </a:rPr>
                <a:t>AUTORREALIZACIÓN</a:t>
              </a:r>
              <a:endParaRPr lang="es-ES" sz="1400" b="1">
                <a:solidFill>
                  <a:schemeClr val="bg2"/>
                </a:solidFill>
              </a:endParaRPr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214282" y="3286124"/>
            <a:ext cx="3034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Fuerzas de crecimiento</a:t>
            </a:r>
            <a:endParaRPr lang="es-CO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429388" y="3214686"/>
            <a:ext cx="2465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Fuerzas regresivas</a:t>
            </a:r>
            <a:endParaRPr lang="es-CO" dirty="0"/>
          </a:p>
        </p:txBody>
      </p:sp>
      <p:sp>
        <p:nvSpPr>
          <p:cNvPr id="16" name="15 Flecha arriba"/>
          <p:cNvSpPr/>
          <p:nvPr/>
        </p:nvSpPr>
        <p:spPr bwMode="auto">
          <a:xfrm>
            <a:off x="1428728" y="2214554"/>
            <a:ext cx="484632" cy="978408"/>
          </a:xfrm>
          <a:prstGeom prst="up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16 Flecha abajo"/>
          <p:cNvSpPr/>
          <p:nvPr/>
        </p:nvSpPr>
        <p:spPr bwMode="auto">
          <a:xfrm>
            <a:off x="7572396" y="4286256"/>
            <a:ext cx="484632" cy="978408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smtClean="0"/>
              <a:t>APLICACIÓN DE LA TEORÍA DE MASLOW</a:t>
            </a:r>
            <a:endParaRPr lang="es-E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438400"/>
            <a:ext cx="7772400" cy="4114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s-MX" dirty="0" smtClean="0"/>
              <a:t>	EL JEFE DEBE SER PERCEPTIVO, ASUMIENDO UN ENFOQUE SITUACIONAL O DE CONTINGENCIA, SATISFACIENDO SEGÚN LA PERSONALIDAD, DESEOS E IMPULSOS DE CADA INDIVIDUO.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sz="3200" b="1" smtClean="0"/>
              <a:t>TEORÍA ERG DE NECESIDADES</a:t>
            </a:r>
            <a:br>
              <a:rPr lang="es-MX" sz="3200" b="1" smtClean="0"/>
            </a:br>
            <a:r>
              <a:rPr lang="es-MX" sz="3200" smtClean="0"/>
              <a:t>CLAYTON P. ALDERFER</a:t>
            </a:r>
            <a:endParaRPr lang="es-ES" sz="32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41438"/>
            <a:ext cx="7772400" cy="59039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MX" sz="3600" dirty="0" smtClean="0"/>
              <a:t>	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LA MOTIVACIÓN PUEDE LLEGAR A SATISFACERSE CUANDO LLEGAN A CUBRIRSE TRES NECESIDADES BÁSICAS, QUE SON: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MX" sz="2400" dirty="0" smtClean="0"/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Tx/>
              <a:buFontTx/>
              <a:buChar char="o"/>
              <a:defRPr/>
            </a:pPr>
            <a:r>
              <a:rPr lang="es-MX" sz="2800" b="1" dirty="0" smtClean="0"/>
              <a:t>NECESIDADES DE EXISTENCIA:</a:t>
            </a:r>
            <a:r>
              <a:rPr lang="es-MX" sz="2400" b="1" dirty="0" smtClean="0"/>
              <a:t> </a:t>
            </a:r>
            <a:r>
              <a:rPr lang="es-MX" sz="2400" dirty="0" smtClean="0"/>
              <a:t>(E=</a:t>
            </a:r>
            <a:r>
              <a:rPr lang="es-MX" sz="2400" i="1" dirty="0" smtClean="0"/>
              <a:t>EXISTENCE</a:t>
            </a:r>
            <a:r>
              <a:rPr lang="es-MX" sz="2400" dirty="0" smtClean="0"/>
              <a:t>) IMPLICA DESEOS MATERIALES Y FISIOLÓGICOS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Tx/>
              <a:buFontTx/>
              <a:buChar char="o"/>
              <a:defRPr/>
            </a:pPr>
            <a:r>
              <a:rPr lang="es-MX" sz="2800" b="1" dirty="0" smtClean="0"/>
              <a:t>NECESIDADES DE RELACIÓN:</a:t>
            </a:r>
            <a:r>
              <a:rPr lang="es-MX" sz="2800" dirty="0" smtClean="0"/>
              <a:t> </a:t>
            </a:r>
            <a:r>
              <a:rPr lang="es-MX" sz="2400" dirty="0" smtClean="0"/>
              <a:t>(R=</a:t>
            </a:r>
            <a:r>
              <a:rPr lang="es-MX" sz="2400" i="1" dirty="0" smtClean="0"/>
              <a:t>RELATEDNESS</a:t>
            </a:r>
            <a:r>
              <a:rPr lang="es-MX" sz="2400" dirty="0" smtClean="0"/>
              <a:t>) IMPLICA RELACIONES CON LA GENTE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Tx/>
              <a:buFontTx/>
              <a:buChar char="o"/>
              <a:defRPr/>
            </a:pPr>
            <a:r>
              <a:rPr lang="es-MX" sz="2800" b="1" dirty="0" smtClean="0"/>
              <a:t>NECESIDADES DE CRECIEMIENTO:</a:t>
            </a:r>
            <a:r>
              <a:rPr lang="es-MX" sz="2800" dirty="0" smtClean="0"/>
              <a:t> </a:t>
            </a:r>
            <a:r>
              <a:rPr lang="es-MX" sz="2400" dirty="0" smtClean="0"/>
              <a:t>(G=GROWTH) IMPULSA A LA GENTE A TENER INFLUENCIAS CREATIVAS O PRODUCTIVAS SOBRE SÍ MISMA O SOBRE EL MEDIO AMBIENTE</a:t>
            </a:r>
            <a:endParaRPr lang="es-E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sz="2800" b="1" smtClean="0"/>
              <a:t>ENFOQUE DE MOTIVADOR-HIGIENE EN LA MOTIVACIÓN.</a:t>
            </a:r>
            <a:endParaRPr lang="es-ES" sz="2800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017713"/>
            <a:ext cx="7772400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MX" dirty="0" smtClean="0"/>
              <a:t>    EN ESTE ESTUDIO SE ENCONTRÓ QUE ESTOS ASPECTOS SON SÓLO INSATISFACTORES Y NO MOTIVADORES, POR LO QUE EN UN MEDIO AMBIENTE DE TRABAJO EN GRANDES CANTIDADES Y CALIDAD, NO PRODUCEN SATISFACCIÓN, PERO LA FALTA DE ELLO SÍ PRODUCE INSATISFACCIÓN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3600" b="1" dirty="0" smtClean="0">
                <a:effectLst/>
              </a:rPr>
              <a:t>TEORÍA DE DOS FACTORES DE </a:t>
            </a:r>
            <a:r>
              <a:rPr lang="es-MX" sz="3600" b="1" dirty="0" smtClean="0">
                <a:effectLst/>
              </a:rPr>
              <a:t>FREDERICK HERZBERG </a:t>
            </a:r>
            <a:br>
              <a:rPr lang="es-MX" sz="3600" b="1" dirty="0" smtClean="0">
                <a:effectLst/>
              </a:rPr>
            </a:br>
            <a:r>
              <a:rPr lang="es-MX" sz="2400" b="1" dirty="0" smtClean="0">
                <a:effectLst/>
              </a:rPr>
              <a:t>(USA 1923)</a:t>
            </a:r>
            <a:endParaRPr lang="es-ES" sz="3600" b="1" dirty="0" smtClean="0">
              <a:effectLst/>
            </a:endParaRPr>
          </a:p>
        </p:txBody>
      </p:sp>
      <p:graphicFrame>
        <p:nvGraphicFramePr>
          <p:cNvPr id="28720" name="Group 48"/>
          <p:cNvGraphicFramePr>
            <a:graphicFrameLocks noGrp="1"/>
          </p:cNvGraphicFramePr>
          <p:nvPr/>
        </p:nvGraphicFramePr>
        <p:xfrm>
          <a:off x="533400" y="1905000"/>
          <a:ext cx="4343400" cy="4473512"/>
        </p:xfrm>
        <a:graphic>
          <a:graphicData uri="http://schemas.openxmlformats.org/drawingml/2006/table">
            <a:tbl>
              <a:tblPr/>
              <a:tblGrid>
                <a:gridCol w="4343400"/>
              </a:tblGrid>
              <a:tr h="1108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TRABAJO DESAFIANTE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LOGRO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CRECIMIENTO EN EL PUESTO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RESPONSABILIDAD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PROGRESO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RECONOCIMIENTO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STATUS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RELACIONES INTERPERSONALES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POLÍTICAS Y ADMINISTRACIÓN DE LA COMPAÑÍA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CALIDAD EN LA SUPERVISIÓN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CONDICIONES DE TRABAJO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SEGURIDAD EN EL PUESTO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SUELDO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VIDA PERSONAL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65" name="AutoShape 42"/>
          <p:cNvSpPr>
            <a:spLocks/>
          </p:cNvSpPr>
          <p:nvPr/>
        </p:nvSpPr>
        <p:spPr bwMode="auto">
          <a:xfrm>
            <a:off x="5029200" y="2057400"/>
            <a:ext cx="228600" cy="1447800"/>
          </a:xfrm>
          <a:prstGeom prst="rightBrace">
            <a:avLst>
              <a:gd name="adj1" fmla="val 52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7666" name="AutoShape 43"/>
          <p:cNvSpPr>
            <a:spLocks/>
          </p:cNvSpPr>
          <p:nvPr/>
        </p:nvSpPr>
        <p:spPr bwMode="auto">
          <a:xfrm>
            <a:off x="5105400" y="3581400"/>
            <a:ext cx="228600" cy="2667000"/>
          </a:xfrm>
          <a:prstGeom prst="rightBrace">
            <a:avLst>
              <a:gd name="adj1" fmla="val 97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7667" name="Text Box 44"/>
          <p:cNvSpPr txBox="1">
            <a:spLocks noChangeArrowheads="1"/>
          </p:cNvSpPr>
          <p:nvPr/>
        </p:nvSpPr>
        <p:spPr bwMode="auto">
          <a:xfrm rot="-5400000">
            <a:off x="4506912" y="4635501"/>
            <a:ext cx="2568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/>
              <a:t>FACTORES DE MANTENIMIENTO</a:t>
            </a:r>
            <a:endParaRPr lang="es-ES" sz="1200" b="1"/>
          </a:p>
        </p:txBody>
      </p:sp>
      <p:sp>
        <p:nvSpPr>
          <p:cNvPr id="27668" name="Text Box 45"/>
          <p:cNvSpPr txBox="1">
            <a:spLocks noChangeArrowheads="1"/>
          </p:cNvSpPr>
          <p:nvPr/>
        </p:nvSpPr>
        <p:spPr bwMode="auto">
          <a:xfrm rot="-5400000">
            <a:off x="4982369" y="2631282"/>
            <a:ext cx="1425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MX" sz="1200" b="1"/>
              <a:t>MOTIVADORES</a:t>
            </a:r>
            <a:endParaRPr lang="es-ES" sz="1200" b="1"/>
          </a:p>
        </p:txBody>
      </p:sp>
      <p:sp>
        <p:nvSpPr>
          <p:cNvPr id="27669" name="AutoShape 46" descr="Papel carta"/>
          <p:cNvSpPr>
            <a:spLocks noChangeArrowheads="1"/>
          </p:cNvSpPr>
          <p:nvPr/>
        </p:nvSpPr>
        <p:spPr bwMode="auto">
          <a:xfrm>
            <a:off x="6000760" y="4267200"/>
            <a:ext cx="2928958" cy="1295400"/>
          </a:xfrm>
          <a:prstGeom prst="leftArrowCallout">
            <a:avLst>
              <a:gd name="adj1" fmla="val 25000"/>
              <a:gd name="adj2" fmla="val 25000"/>
              <a:gd name="adj3" fmla="val 36275"/>
              <a:gd name="adj4" fmla="val 66667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MX" sz="1000" dirty="0">
                <a:solidFill>
                  <a:schemeClr val="bg2"/>
                </a:solidFill>
                <a:latin typeface="Arial" charset="0"/>
              </a:rPr>
              <a:t>SU PRESENCIA NO MOTIVA </a:t>
            </a:r>
          </a:p>
          <a:p>
            <a:r>
              <a:rPr lang="es-MX" sz="1000" dirty="0">
                <a:solidFill>
                  <a:schemeClr val="bg2"/>
                </a:solidFill>
                <a:latin typeface="Arial" charset="0"/>
              </a:rPr>
              <a:t>A LAS PERSONAS PERO </a:t>
            </a:r>
          </a:p>
          <a:p>
            <a:r>
              <a:rPr lang="es-MX" sz="1000" dirty="0">
                <a:solidFill>
                  <a:schemeClr val="bg2"/>
                </a:solidFill>
                <a:latin typeface="Arial" charset="0"/>
              </a:rPr>
              <a:t>DEBEN  ESTAR </a:t>
            </a:r>
          </a:p>
          <a:p>
            <a:r>
              <a:rPr lang="es-MX" sz="1000" dirty="0">
                <a:solidFill>
                  <a:schemeClr val="bg2"/>
                </a:solidFill>
                <a:latin typeface="Arial" charset="0"/>
              </a:rPr>
              <a:t>PRESENTES PARA  EVITAR</a:t>
            </a:r>
          </a:p>
          <a:p>
            <a:r>
              <a:rPr lang="es-MX" sz="1000" dirty="0">
                <a:solidFill>
                  <a:schemeClr val="bg2"/>
                </a:solidFill>
                <a:latin typeface="Arial" charset="0"/>
              </a:rPr>
              <a:t> QUE SE PRODUZCA</a:t>
            </a:r>
          </a:p>
          <a:p>
            <a:r>
              <a:rPr lang="es-MX" sz="1000" dirty="0">
                <a:solidFill>
                  <a:schemeClr val="bg2"/>
                </a:solidFill>
                <a:latin typeface="Arial" charset="0"/>
              </a:rPr>
              <a:t>INSATISFACCIÓN</a:t>
            </a:r>
          </a:p>
          <a:p>
            <a:r>
              <a:rPr lang="es-MX" sz="1000" dirty="0">
                <a:solidFill>
                  <a:schemeClr val="bg2"/>
                </a:solidFill>
                <a:latin typeface="Arial" charset="0"/>
              </a:rPr>
              <a:t>(FACTORES </a:t>
            </a:r>
            <a:r>
              <a:rPr lang="es-MX" sz="1000" dirty="0" smtClean="0">
                <a:solidFill>
                  <a:schemeClr val="bg2"/>
                </a:solidFill>
                <a:latin typeface="Arial" charset="0"/>
              </a:rPr>
              <a:t>HIGIÉNICOS</a:t>
            </a:r>
            <a:r>
              <a:rPr lang="es-MX" sz="1000" dirty="0">
                <a:solidFill>
                  <a:schemeClr val="bg2"/>
                </a:solidFill>
                <a:latin typeface="Arial" charset="0"/>
              </a:rPr>
              <a:t>)</a:t>
            </a:r>
            <a:endParaRPr lang="es-ES" sz="10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7670" name="AutoShape 47" descr="Papel carta"/>
          <p:cNvSpPr>
            <a:spLocks noChangeArrowheads="1"/>
          </p:cNvSpPr>
          <p:nvPr/>
        </p:nvSpPr>
        <p:spPr bwMode="auto">
          <a:xfrm>
            <a:off x="5715008" y="2133600"/>
            <a:ext cx="3214710" cy="1295400"/>
          </a:xfrm>
          <a:prstGeom prst="leftArrowCallout">
            <a:avLst>
              <a:gd name="adj1" fmla="val 25000"/>
              <a:gd name="adj2" fmla="val 25000"/>
              <a:gd name="adj3" fmla="val 36275"/>
              <a:gd name="adj4" fmla="val 66667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MX" sz="1000" dirty="0">
                <a:solidFill>
                  <a:schemeClr val="bg2"/>
                </a:solidFill>
                <a:latin typeface="Arial" charset="0"/>
              </a:rPr>
              <a:t>MOTIVADORES REALES </a:t>
            </a:r>
          </a:p>
          <a:p>
            <a:r>
              <a:rPr lang="es-MX" sz="1000" dirty="0">
                <a:solidFill>
                  <a:schemeClr val="bg2"/>
                </a:solidFill>
                <a:latin typeface="Arial" charset="0"/>
              </a:rPr>
              <a:t>DEBIDO A QUE TIENEN EL </a:t>
            </a:r>
          </a:p>
          <a:p>
            <a:r>
              <a:rPr lang="es-MX" sz="1000" dirty="0">
                <a:solidFill>
                  <a:schemeClr val="bg2"/>
                </a:solidFill>
                <a:latin typeface="Arial" charset="0"/>
              </a:rPr>
              <a:t>POTENCIAL DE PRODUCIR EL </a:t>
            </a:r>
          </a:p>
          <a:p>
            <a:r>
              <a:rPr lang="es-MX" sz="1000" dirty="0">
                <a:solidFill>
                  <a:schemeClr val="bg2"/>
                </a:solidFill>
                <a:latin typeface="Arial" charset="0"/>
              </a:rPr>
              <a:t>SENTIMIENTO </a:t>
            </a:r>
            <a:r>
              <a:rPr lang="es-MX" sz="1000" dirty="0" smtClean="0">
                <a:solidFill>
                  <a:schemeClr val="bg2"/>
                </a:solidFill>
                <a:latin typeface="Arial" charset="0"/>
              </a:rPr>
              <a:t>DE SATISFACCIÓN</a:t>
            </a:r>
            <a:endParaRPr lang="es-MX" sz="1000" dirty="0">
              <a:solidFill>
                <a:schemeClr val="bg2"/>
              </a:solidFill>
              <a:latin typeface="Arial" charset="0"/>
            </a:endParaRPr>
          </a:p>
          <a:p>
            <a:r>
              <a:rPr lang="es-MX" sz="1000" dirty="0">
                <a:solidFill>
                  <a:schemeClr val="bg2"/>
                </a:solidFill>
                <a:latin typeface="Arial" charset="0"/>
              </a:rPr>
              <a:t>(FACTORES DE CONTENIDO</a:t>
            </a:r>
          </a:p>
          <a:p>
            <a:r>
              <a:rPr lang="es-MX" sz="1000" dirty="0">
                <a:solidFill>
                  <a:schemeClr val="bg2"/>
                </a:solidFill>
                <a:latin typeface="Arial" charset="0"/>
              </a:rPr>
              <a:t>DEL TRABAJO)</a:t>
            </a:r>
            <a:endParaRPr lang="es-ES" sz="10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/>
          <p:cNvGraphicFramePr>
            <a:graphicFrameLocks noChangeAspect="1"/>
          </p:cNvGraphicFramePr>
          <p:nvPr>
            <p:ph/>
          </p:nvPr>
        </p:nvGraphicFramePr>
        <p:xfrm>
          <a:off x="1116013" y="1412875"/>
          <a:ext cx="6762750" cy="5237163"/>
        </p:xfrm>
        <a:graphic>
          <a:graphicData uri="http://schemas.openxmlformats.org/presentationml/2006/ole">
            <p:oleObj spid="_x0000_s49154" name="Foto de Photo Editor" r:id="rId3" imgW="12133333" imgH="8809524" progId="MSPhotoEd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3200" b="1" smtClean="0">
                <a:effectLst/>
              </a:rPr>
              <a:t>TEORÍA DE LA EXPECTATIVA</a:t>
            </a:r>
            <a:endParaRPr lang="es-ES" sz="3200" b="1" smtClean="0">
              <a:effectLst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s-MX" smtClean="0"/>
              <a:t>	LAS PERSONAS SE VEN MOTIVADAS A LLEVAR A CABO DETERMINADAS ACCIONES PARA LOGRAR ALGUNA META,  PERO SÓLO EN LA MEDIDA EN QUE ESPERAN QUE DICHAS ACCIONES LES AYUDEN A LOGRARLA. </a:t>
            </a:r>
            <a:endParaRPr lang="es-ES" smtClean="0"/>
          </a:p>
        </p:txBody>
      </p:sp>
      <p:pic>
        <p:nvPicPr>
          <p:cNvPr id="28676" name="Picture 4" descr="BD05624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979988"/>
            <a:ext cx="266700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sz="4000" smtClean="0"/>
              <a:t>TEORÍA DE LA MOTIVACIÓN</a:t>
            </a:r>
            <a:br>
              <a:rPr lang="es-MX" sz="4000" smtClean="0"/>
            </a:br>
            <a:r>
              <a:rPr lang="es-MX" sz="4000" smtClean="0"/>
              <a:t>McCLELLAND</a:t>
            </a:r>
            <a:endParaRPr lang="es-ES" sz="40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s-MX" sz="2800" dirty="0" smtClean="0"/>
              <a:t>	</a:t>
            </a:r>
            <a:r>
              <a:rPr lang="es-MX" sz="2800" i="1" dirty="0" smtClean="0">
                <a:solidFill>
                  <a:srgbClr val="FFFF00"/>
                </a:solidFill>
              </a:rPr>
              <a:t>NECESIDADES MOTIVANTES BÁSICAS: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s-MX" sz="2800" dirty="0" smtClean="0"/>
              <a:t>NECESIDADES DE PODER </a:t>
            </a:r>
            <a:r>
              <a:rPr lang="es-MX" sz="1200" dirty="0" smtClean="0"/>
              <a:t>(EJERCEN INFLUENCIA Y PODER, BUSCAN PUESTOS DE LIDERAZGO, SON ENÉRGICOS, EXTROVERTIDOS, DECIDIDOS Y EXIGENTES, LES GUSTA ENSEÑAR Y HABLAR EN PÚBLICO)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s-MX" sz="2800" dirty="0" smtClean="0"/>
              <a:t>NECESIDADES DE AFILIACIÓN </a:t>
            </a:r>
            <a:r>
              <a:rPr lang="es-MX" sz="1200" dirty="0" smtClean="0"/>
              <a:t>(OBTIENEN PLACER AL SER AMADOS Y EVITAN EL DOLOR A SER RECHAZADOS POR EL GRUPO SOCIAL; SE OCUPAN DE MANTENER  RELACIONES SOCIALES PLACENTERAS, CON CONFIANZA Y COMPRENSIÓN, ESTÁN DISPUESTOS A CONSOLAR Y A AYUDAR EN CASO DE PROBLEMAS, MANTIENEN UNA INTERACCIÓN AMISTOSA CON LOS DEMÁS)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s-MX" sz="2800" dirty="0" smtClean="0"/>
              <a:t>NECESIDADES DE LOGRO </a:t>
            </a:r>
            <a:r>
              <a:rPr lang="es-MX" sz="1400" dirty="0" smtClean="0"/>
              <a:t>(INTENSO DESEO DE ÉXITO Y TEMOR INTENSO AL FRACASO; DESEAN DESAFÍOS, METAS MODERADAMENTE DIFÍCILES, REALISTAS ANTE EL RIESGO, ASUMEN RESPONSABILIDADES PERSONALES EN UN TRABAJO, GUSTAN DE RETROALIMENTACIÓN ESPECÍFICA, TRABAJAN PERIODOS PROLONGADOS, NO SE PREOCUPAN INDEBIDAMENTE POR LOS FRACASOS Y LES GUSTA SER “LOS DIRECTORES DE LA ORQUESTA”)</a:t>
            </a:r>
            <a:endParaRPr lang="es-E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MX" sz="2800" b="1" dirty="0" smtClean="0"/>
              <a:t>LOS RETOS QUE SE ENCUENTRAN EN EL TRABAJO</a:t>
            </a:r>
            <a:endParaRPr lang="es-MX" sz="2000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81075"/>
            <a:ext cx="8458200" cy="5876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es-MX" sz="2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es-MX" sz="2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s-MX" sz="2800" b="1" dirty="0" smtClean="0"/>
              <a:t>POSICIÓN.</a:t>
            </a:r>
            <a:r>
              <a:rPr lang="es-MX" sz="2800" dirty="0" smtClean="0"/>
              <a:t> </a:t>
            </a:r>
            <a:r>
              <a:rPr lang="es-MX" sz="2000" dirty="0" smtClean="0"/>
              <a:t>(STATUS QUE INCLUYE TÍTULOS,  PROMOCIONES Y SÍMBOLOS COMO EL TAMAÑO DE LA OFICINA, UNA SECRETARIA “EJECUTIVA”, UN NOMBRAMIENTO, UN AUTOMÓVIL DE LA COMPAÑÍA Y MEMBRESÍAS A CLUBES DEPORTIVOS)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s-MX" sz="2800" b="1" dirty="0" smtClean="0"/>
              <a:t>LA URGENCIA POR LOGRAR LIDERAZGO.</a:t>
            </a:r>
            <a:r>
              <a:rPr lang="es-MX" sz="2800" dirty="0" smtClean="0"/>
              <a:t> </a:t>
            </a:r>
            <a:r>
              <a:rPr lang="es-MX" sz="2000" dirty="0" smtClean="0"/>
              <a:t>(DESEO DE PODER, DE SER LÍDERES ENTRE LOS PROPIOS COMPAÑEROS)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s-MX" sz="2800" b="1" dirty="0" smtClean="0"/>
              <a:t>EL IMPULSO A LA COMPETENCIA.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s-MX" sz="2800" b="1" dirty="0" smtClean="0"/>
              <a:t>TEMOR.</a:t>
            </a:r>
            <a:r>
              <a:rPr lang="es-MX" sz="2800" dirty="0" smtClean="0"/>
              <a:t> </a:t>
            </a:r>
            <a:r>
              <a:rPr lang="es-MX" sz="2000" dirty="0" smtClean="0"/>
              <a:t>(A COMETER ERRORES, PERDER UN TRABAJO O DE REDUCCIÓN DE INGRESOS)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s-MX" sz="2800" b="1" dirty="0" smtClean="0"/>
              <a:t>DINERO.</a:t>
            </a:r>
            <a:r>
              <a:rPr lang="es-MX" sz="2800" dirty="0" smtClean="0"/>
              <a:t> </a:t>
            </a:r>
            <a:r>
              <a:rPr lang="es-MX" sz="2000" dirty="0" smtClean="0"/>
              <a:t>(EL DINERO ES EL ESTÍMULO MENOS EFECTIVO Y ES EL REFLEJO DE OTROS MOTIVADORES)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MX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MX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smtClean="0"/>
              <a:t>La administración y el factor humano</a:t>
            </a:r>
            <a:endParaRPr lang="es-E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s-MX" dirty="0" smtClean="0"/>
              <a:t>Administrar implica llevar acabo una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s-MX" dirty="0" smtClean="0"/>
              <a:t>planeación, dar forma a una estructura de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s-MX" dirty="0" smtClean="0"/>
              <a:t>organización para que ayude a las personas a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s-MX" dirty="0" smtClean="0"/>
              <a:t>llevar acabo </a:t>
            </a:r>
            <a:r>
              <a:rPr lang="es-MX" b="1" dirty="0" smtClean="0"/>
              <a:t>sus</a:t>
            </a:r>
            <a:r>
              <a:rPr lang="es-MX" dirty="0" smtClean="0"/>
              <a:t> </a:t>
            </a:r>
            <a:r>
              <a:rPr lang="es-MX" b="1" dirty="0" smtClean="0"/>
              <a:t>planes</a:t>
            </a:r>
            <a:r>
              <a:rPr lang="es-MX" dirty="0" smtClean="0"/>
              <a:t> y a complementar dicha estructura con individuos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s-MX" dirty="0" smtClean="0"/>
              <a:t>que sean tan </a:t>
            </a:r>
            <a:r>
              <a:rPr lang="es-MX" b="1" i="1" dirty="0" smtClean="0">
                <a:solidFill>
                  <a:srgbClr val="FFC000"/>
                </a:solidFill>
              </a:rPr>
              <a:t>competentes</a:t>
            </a:r>
            <a:r>
              <a:rPr lang="es-MX" dirty="0" smtClean="0"/>
              <a:t> como sea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s-MX" dirty="0" smtClean="0"/>
              <a:t>posible.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1 Grupo"/>
          <p:cNvGrpSpPr>
            <a:grpSpLocks/>
          </p:cNvGrpSpPr>
          <p:nvPr/>
        </p:nvGrpSpPr>
        <p:grpSpPr bwMode="auto">
          <a:xfrm>
            <a:off x="1662113" y="1392238"/>
            <a:ext cx="7265989" cy="5394325"/>
            <a:chOff x="1662113" y="1219200"/>
            <a:chExt cx="7265989" cy="5394325"/>
          </a:xfrm>
        </p:grpSpPr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1881188" y="1282700"/>
              <a:ext cx="1905000" cy="6461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s-ES_tradnl" sz="2000" b="1" u="sng" dirty="0" err="1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Maslow</a:t>
              </a:r>
              <a:r>
                <a:rPr lang="es-ES_tradnl" sz="2000" b="1" u="sng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 </a:t>
              </a:r>
              <a:r>
                <a:rPr lang="es-ES_tradnl" sz="1600" dirty="0" smtClea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(Necesidades</a:t>
              </a:r>
              <a:r>
                <a:rPr lang="es-ES_tradnl" sz="1600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)</a:t>
              </a:r>
              <a:endParaRPr lang="es-ES_tradnl" sz="2000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endParaRPr>
            </a:p>
          </p:txBody>
        </p:sp>
        <p:sp>
          <p:nvSpPr>
            <p:cNvPr id="5" name="Text Box 11"/>
            <p:cNvSpPr txBox="1">
              <a:spLocks noChangeArrowheads="1"/>
            </p:cNvSpPr>
            <p:nvPr/>
          </p:nvSpPr>
          <p:spPr bwMode="auto">
            <a:xfrm>
              <a:off x="6734175" y="1219200"/>
              <a:ext cx="1981200" cy="76993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s-ES_tradnl" sz="2000" b="1" u="sng" dirty="0" err="1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Herzberg</a:t>
              </a:r>
              <a:r>
                <a:rPr lang="es-ES_tradnl" sz="1600" u="sng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 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s-ES_tradnl" sz="1600" dirty="0" smtClea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(Factores</a:t>
              </a:r>
              <a:r>
                <a:rPr lang="es-ES_tradnl" sz="1600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)</a:t>
              </a:r>
            </a:p>
          </p:txBody>
        </p:sp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3752850" y="1219200"/>
              <a:ext cx="1676400" cy="76993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s-ES_tradnl" sz="2000" b="1" u="sng" dirty="0" err="1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Alderfer</a:t>
              </a:r>
              <a:r>
                <a:rPr lang="es-ES_tradnl" sz="1600" u="sng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 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s-ES_tradnl" sz="1600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(ERC)</a:t>
              </a:r>
            </a:p>
          </p:txBody>
        </p:sp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1662113" y="2133600"/>
              <a:ext cx="2174875" cy="3022600"/>
              <a:chOff x="149" y="1344"/>
              <a:chExt cx="1370" cy="1904"/>
            </a:xfrm>
            <a:noFill/>
          </p:grpSpPr>
          <p:sp>
            <p:nvSpPr>
              <p:cNvPr id="9" name="AutoShape 26"/>
              <p:cNvSpPr>
                <a:spLocks noChangeArrowheads="1"/>
              </p:cNvSpPr>
              <p:nvPr/>
            </p:nvSpPr>
            <p:spPr bwMode="auto">
              <a:xfrm>
                <a:off x="158" y="1344"/>
                <a:ext cx="1361" cy="272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F8F8F8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0" hangingPunct="0">
                  <a:spcBef>
                    <a:spcPct val="50000"/>
                  </a:spcBef>
                  <a:defRPr/>
                </a:pPr>
                <a:r>
                  <a:rPr lang="es-ES_tradnl" sz="180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Autorrealización</a:t>
                </a:r>
                <a:endParaRPr lang="es-ES" sz="1800">
                  <a:latin typeface="+mj-lt"/>
                </a:endParaRPr>
              </a:p>
            </p:txBody>
          </p:sp>
          <p:sp>
            <p:nvSpPr>
              <p:cNvPr id="10" name="AutoShape 27"/>
              <p:cNvSpPr>
                <a:spLocks noChangeArrowheads="1"/>
              </p:cNvSpPr>
              <p:nvPr/>
            </p:nvSpPr>
            <p:spPr bwMode="auto">
              <a:xfrm>
                <a:off x="158" y="1752"/>
                <a:ext cx="1361" cy="272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F8F8F8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0" hangingPunct="0">
                  <a:spcBef>
                    <a:spcPct val="50000"/>
                  </a:spcBef>
                  <a:defRPr/>
                </a:pPr>
                <a:r>
                  <a:rPr lang="es-ES_tradnl" sz="180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Estima/Status</a:t>
                </a:r>
                <a:endParaRPr lang="es-ES" sz="1800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11" name="AutoShape 28"/>
              <p:cNvSpPr>
                <a:spLocks noChangeArrowheads="1"/>
              </p:cNvSpPr>
              <p:nvPr/>
            </p:nvSpPr>
            <p:spPr bwMode="auto">
              <a:xfrm>
                <a:off x="158" y="2160"/>
                <a:ext cx="1361" cy="272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F8F8F8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0" hangingPunct="0">
                  <a:spcBef>
                    <a:spcPct val="50000"/>
                  </a:spcBef>
                  <a:defRPr/>
                </a:pPr>
                <a:r>
                  <a:rPr lang="es-ES_tradnl" sz="180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Pertenencia/Amor</a:t>
                </a:r>
                <a:endParaRPr lang="es-ES" sz="1800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12" name="AutoShape 29"/>
              <p:cNvSpPr>
                <a:spLocks noChangeArrowheads="1"/>
              </p:cNvSpPr>
              <p:nvPr/>
            </p:nvSpPr>
            <p:spPr bwMode="auto">
              <a:xfrm>
                <a:off x="149" y="2568"/>
                <a:ext cx="1361" cy="272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F8F8F8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0" hangingPunct="0">
                  <a:spcBef>
                    <a:spcPct val="50000"/>
                  </a:spcBef>
                  <a:defRPr/>
                </a:pPr>
                <a:r>
                  <a:rPr lang="es-ES_tradnl" sz="180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Seguridad</a:t>
                </a:r>
                <a:endParaRPr lang="es-ES" sz="1800">
                  <a:latin typeface="+mj-lt"/>
                </a:endParaRPr>
              </a:p>
            </p:txBody>
          </p:sp>
          <p:sp>
            <p:nvSpPr>
              <p:cNvPr id="13" name="AutoShape 30"/>
              <p:cNvSpPr>
                <a:spLocks noChangeArrowheads="1"/>
              </p:cNvSpPr>
              <p:nvPr/>
            </p:nvSpPr>
            <p:spPr bwMode="auto">
              <a:xfrm>
                <a:off x="149" y="2976"/>
                <a:ext cx="1361" cy="272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F8F8F8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0" hangingPunct="0">
                  <a:spcBef>
                    <a:spcPct val="50000"/>
                  </a:spcBef>
                  <a:defRPr/>
                </a:pPr>
                <a:r>
                  <a:rPr lang="es-ES_tradnl" sz="180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Fisiológicas</a:t>
                </a:r>
                <a:endParaRPr lang="es-ES" sz="1800">
                  <a:latin typeface="+mj-lt"/>
                </a:endParaRPr>
              </a:p>
            </p:txBody>
          </p:sp>
        </p:grpSp>
        <p:grpSp>
          <p:nvGrpSpPr>
            <p:cNvPr id="7" name="Group 44"/>
            <p:cNvGrpSpPr>
              <a:grpSpLocks/>
            </p:cNvGrpSpPr>
            <p:nvPr/>
          </p:nvGrpSpPr>
          <p:grpSpPr bwMode="auto">
            <a:xfrm>
              <a:off x="6929439" y="2133600"/>
              <a:ext cx="1998663" cy="4479925"/>
              <a:chOff x="2104" y="1344"/>
              <a:chExt cx="1259" cy="2822"/>
            </a:xfrm>
            <a:solidFill>
              <a:srgbClr val="000099"/>
            </a:solidFill>
          </p:grpSpPr>
          <p:sp>
            <p:nvSpPr>
              <p:cNvPr id="15" name="AutoShape 31"/>
              <p:cNvSpPr>
                <a:spLocks noChangeArrowheads="1"/>
              </p:cNvSpPr>
              <p:nvPr/>
            </p:nvSpPr>
            <p:spPr bwMode="auto">
              <a:xfrm>
                <a:off x="2104" y="1344"/>
                <a:ext cx="1215" cy="589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F8F8F8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0" hangingPunct="0">
                  <a:spcBef>
                    <a:spcPct val="50000"/>
                  </a:spcBef>
                  <a:defRPr/>
                </a:pPr>
                <a:r>
                  <a:rPr lang="es-ES_tradnl" sz="1200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cs typeface="Arial" pitchFamily="34" charset="0"/>
                  </a:rPr>
                  <a:t>Motivacionales:  </a:t>
                </a:r>
              </a:p>
              <a:p>
                <a:pPr algn="l" eaLnBrk="0" hangingPunct="0">
                  <a:spcBef>
                    <a:spcPct val="50000"/>
                  </a:spcBef>
                  <a:defRPr/>
                </a:pPr>
                <a:r>
                  <a:rPr lang="es-ES_tradnl" sz="1200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cs typeface="Arial" pitchFamily="34" charset="0"/>
                  </a:rPr>
                  <a:t>trabajo, crecimiento,</a:t>
                </a:r>
              </a:p>
              <a:p>
                <a:pPr algn="l" eaLnBrk="0" hangingPunct="0">
                  <a:spcBef>
                    <a:spcPct val="50000"/>
                  </a:spcBef>
                  <a:defRPr/>
                </a:pPr>
                <a:r>
                  <a:rPr lang="es-ES_tradnl" sz="1200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cs typeface="Arial" pitchFamily="34" charset="0"/>
                  </a:rPr>
                  <a:t> responsabilidad, ascenso</a:t>
                </a:r>
                <a:endParaRPr lang="es-ES" sz="1200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AutoShape 33"/>
              <p:cNvSpPr>
                <a:spLocks noChangeArrowheads="1"/>
              </p:cNvSpPr>
              <p:nvPr/>
            </p:nvSpPr>
            <p:spPr bwMode="auto">
              <a:xfrm>
                <a:off x="2105" y="2024"/>
                <a:ext cx="1169" cy="363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F8F8F8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0" hangingPunct="0">
                  <a:spcBef>
                    <a:spcPct val="50000"/>
                  </a:spcBef>
                  <a:defRPr/>
                </a:pPr>
                <a:r>
                  <a:rPr lang="es-MX" sz="1200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cs typeface="Arial" pitchFamily="34" charset="0"/>
                  </a:rPr>
                  <a:t>Logro y reconocimiento</a:t>
                </a:r>
                <a:endParaRPr lang="es-ES" sz="1200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AutoShape 34"/>
              <p:cNvSpPr>
                <a:spLocks noChangeArrowheads="1"/>
              </p:cNvSpPr>
              <p:nvPr/>
            </p:nvSpPr>
            <p:spPr bwMode="auto">
              <a:xfrm>
                <a:off x="2105" y="2487"/>
                <a:ext cx="1079" cy="453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F8F8F8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0" hangingPunct="0">
                  <a:spcBef>
                    <a:spcPct val="50000"/>
                  </a:spcBef>
                  <a:defRPr/>
                </a:pPr>
                <a:r>
                  <a:rPr lang="es-ES_tradnl" sz="1200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cs typeface="Arial" pitchFamily="34" charset="0"/>
                  </a:rPr>
                  <a:t>Calidad de relaciones</a:t>
                </a:r>
              </a:p>
              <a:p>
                <a:pPr algn="l" eaLnBrk="0" hangingPunct="0">
                  <a:spcBef>
                    <a:spcPct val="50000"/>
                  </a:spcBef>
                  <a:defRPr/>
                </a:pPr>
                <a:r>
                  <a:rPr lang="es-ES_tradnl" sz="1200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cs typeface="Arial" pitchFamily="34" charset="0"/>
                  </a:rPr>
                  <a:t> laborales/personales</a:t>
                </a:r>
                <a:endParaRPr lang="es-ES" sz="1200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AutoShape 35"/>
              <p:cNvSpPr>
                <a:spLocks noChangeArrowheads="1"/>
              </p:cNvSpPr>
              <p:nvPr/>
            </p:nvSpPr>
            <p:spPr bwMode="auto">
              <a:xfrm>
                <a:off x="2104" y="3041"/>
                <a:ext cx="1259" cy="317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F8F8F8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0" hangingPunct="0">
                  <a:spcBef>
                    <a:spcPct val="50000"/>
                  </a:spcBef>
                  <a:defRPr/>
                </a:pPr>
                <a:r>
                  <a:rPr lang="es-ES_tradnl" sz="1200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cs typeface="Arial" pitchFamily="34" charset="0"/>
                  </a:rPr>
                  <a:t>Seguridad en el empleo</a:t>
                </a:r>
                <a:endParaRPr lang="es-ES" sz="1200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utoShape 36"/>
              <p:cNvSpPr>
                <a:spLocks noChangeArrowheads="1"/>
              </p:cNvSpPr>
              <p:nvPr/>
            </p:nvSpPr>
            <p:spPr bwMode="auto">
              <a:xfrm>
                <a:off x="2105" y="3486"/>
                <a:ext cx="1214" cy="680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F8F8F8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0" hangingPunct="0">
                  <a:spcBef>
                    <a:spcPct val="50000"/>
                  </a:spcBef>
                  <a:defRPr/>
                </a:pPr>
                <a:r>
                  <a:rPr lang="es-ES_tradnl" sz="1200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cs typeface="Arial" pitchFamily="34" charset="0"/>
                  </a:rPr>
                  <a:t>Políticas de  </a:t>
                </a:r>
                <a:r>
                  <a:rPr lang="es-ES_tradnl" sz="1200" dirty="0" smtClean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cs typeface="Arial" pitchFamily="34" charset="0"/>
                  </a:rPr>
                  <a:t>empresa,</a:t>
                </a:r>
                <a:endParaRPr lang="es-ES_tradnl" sz="1200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  <a:p>
                <a:pPr algn="l" eaLnBrk="0" hangingPunct="0">
                  <a:spcBef>
                    <a:spcPct val="50000"/>
                  </a:spcBef>
                  <a:defRPr/>
                </a:pPr>
                <a:r>
                  <a:rPr lang="es-ES_tradnl" sz="1200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cs typeface="Arial" pitchFamily="34" charset="0"/>
                  </a:rPr>
                  <a:t>condiciones de trabajo, </a:t>
                </a:r>
              </a:p>
              <a:p>
                <a:pPr algn="l" eaLnBrk="0" hangingPunct="0">
                  <a:spcBef>
                    <a:spcPct val="50000"/>
                  </a:spcBef>
                  <a:defRPr/>
                </a:pPr>
                <a:r>
                  <a:rPr lang="es-ES_tradnl" sz="1200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s-ES_tradnl" sz="1200" dirty="0" smtClean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cs typeface="Arial" pitchFamily="34" charset="0"/>
                  </a:rPr>
                  <a:t>emuneraciones</a:t>
                </a:r>
                <a:r>
                  <a:rPr lang="es-ES_tradnl" sz="1200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cs typeface="Arial" pitchFamily="34" charset="0"/>
                  </a:rPr>
                  <a:t>.</a:t>
                </a:r>
                <a:endParaRPr lang="es-ES" sz="1200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3806" name="Group 45"/>
            <p:cNvGrpSpPr>
              <a:grpSpLocks/>
            </p:cNvGrpSpPr>
            <p:nvPr/>
          </p:nvGrpSpPr>
          <p:grpSpPr bwMode="auto">
            <a:xfrm>
              <a:off x="4000500" y="2205038"/>
              <a:ext cx="1258888" cy="2160587"/>
              <a:chOff x="3515" y="1389"/>
              <a:chExt cx="1091" cy="1361"/>
            </a:xfrm>
          </p:grpSpPr>
          <p:sp>
            <p:nvSpPr>
              <p:cNvPr id="21" name="AutoShape 37"/>
              <p:cNvSpPr>
                <a:spLocks noChangeArrowheads="1"/>
              </p:cNvSpPr>
              <p:nvPr/>
            </p:nvSpPr>
            <p:spPr bwMode="auto">
              <a:xfrm>
                <a:off x="3515" y="1389"/>
                <a:ext cx="1090" cy="272"/>
              </a:xfrm>
              <a:prstGeom prst="roundRect">
                <a:avLst>
                  <a:gd name="adj" fmla="val 16667"/>
                </a:avLst>
              </a:prstGeom>
              <a:solidFill>
                <a:srgbClr val="6666FF"/>
              </a:solidFill>
              <a:ln w="9525">
                <a:solidFill>
                  <a:srgbClr val="F8F8F8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0" hangingPunct="0">
                  <a:spcBef>
                    <a:spcPct val="50000"/>
                  </a:spcBef>
                  <a:defRPr/>
                </a:pPr>
                <a:r>
                  <a:rPr lang="es-MX" sz="180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Crecimiento</a:t>
                </a:r>
                <a:endParaRPr lang="es-ES" sz="1800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2" name="AutoShape 38"/>
              <p:cNvSpPr>
                <a:spLocks noChangeArrowheads="1"/>
              </p:cNvSpPr>
              <p:nvPr/>
            </p:nvSpPr>
            <p:spPr bwMode="auto">
              <a:xfrm>
                <a:off x="3516" y="1933"/>
                <a:ext cx="1090" cy="272"/>
              </a:xfrm>
              <a:prstGeom prst="roundRect">
                <a:avLst>
                  <a:gd name="adj" fmla="val 16667"/>
                </a:avLst>
              </a:prstGeom>
              <a:solidFill>
                <a:srgbClr val="6666FF"/>
              </a:solidFill>
              <a:ln w="9525">
                <a:solidFill>
                  <a:srgbClr val="F8F8F8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0" hangingPunct="0">
                  <a:spcBef>
                    <a:spcPct val="50000"/>
                  </a:spcBef>
                  <a:defRPr/>
                </a:pPr>
                <a:r>
                  <a:rPr lang="es-MX" sz="180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Relación</a:t>
                </a:r>
                <a:endParaRPr lang="es-ES" sz="1800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3" name="AutoShape 39"/>
              <p:cNvSpPr>
                <a:spLocks noChangeArrowheads="1"/>
              </p:cNvSpPr>
              <p:nvPr/>
            </p:nvSpPr>
            <p:spPr bwMode="auto">
              <a:xfrm>
                <a:off x="3516" y="2478"/>
                <a:ext cx="1090" cy="272"/>
              </a:xfrm>
              <a:prstGeom prst="roundRect">
                <a:avLst>
                  <a:gd name="adj" fmla="val 16667"/>
                </a:avLst>
              </a:prstGeom>
              <a:solidFill>
                <a:srgbClr val="6666FF"/>
              </a:solidFill>
              <a:ln w="9525">
                <a:solidFill>
                  <a:srgbClr val="F8F8F8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0" hangingPunct="0">
                  <a:spcBef>
                    <a:spcPct val="50000"/>
                  </a:spcBef>
                  <a:defRPr/>
                </a:pPr>
                <a:r>
                  <a:rPr lang="es-MX" sz="180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Existencia</a:t>
                </a:r>
                <a:endParaRPr lang="es-ES" sz="1800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grpSp>
          <p:nvGrpSpPr>
            <p:cNvPr id="33807" name="Group 46"/>
            <p:cNvGrpSpPr>
              <a:grpSpLocks/>
            </p:cNvGrpSpPr>
            <p:nvPr/>
          </p:nvGrpSpPr>
          <p:grpSpPr bwMode="auto">
            <a:xfrm>
              <a:off x="5343525" y="2214563"/>
              <a:ext cx="1300163" cy="2160587"/>
              <a:chOff x="4692" y="1389"/>
              <a:chExt cx="819" cy="1361"/>
            </a:xfrm>
          </p:grpSpPr>
          <p:sp>
            <p:nvSpPr>
              <p:cNvPr id="25" name="AutoShape 40"/>
              <p:cNvSpPr>
                <a:spLocks noChangeArrowheads="1"/>
              </p:cNvSpPr>
              <p:nvPr/>
            </p:nvSpPr>
            <p:spPr bwMode="auto">
              <a:xfrm>
                <a:off x="4692" y="1389"/>
                <a:ext cx="818" cy="272"/>
              </a:xfrm>
              <a:prstGeom prst="roundRect">
                <a:avLst>
                  <a:gd name="adj" fmla="val 16667"/>
                </a:avLst>
              </a:prstGeom>
              <a:solidFill>
                <a:srgbClr val="800000"/>
              </a:solidFill>
              <a:ln w="9525">
                <a:solidFill>
                  <a:srgbClr val="F8F8F8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0" hangingPunct="0">
                  <a:spcBef>
                    <a:spcPct val="50000"/>
                  </a:spcBef>
                  <a:defRPr/>
                </a:pPr>
                <a:r>
                  <a:rPr lang="es-MX" sz="1800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Logro</a:t>
                </a:r>
                <a:endParaRPr lang="es-ES" sz="1800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6" name="AutoShape 41"/>
              <p:cNvSpPr>
                <a:spLocks noChangeArrowheads="1"/>
              </p:cNvSpPr>
              <p:nvPr/>
            </p:nvSpPr>
            <p:spPr bwMode="auto">
              <a:xfrm>
                <a:off x="4693" y="1933"/>
                <a:ext cx="818" cy="272"/>
              </a:xfrm>
              <a:prstGeom prst="roundRect">
                <a:avLst>
                  <a:gd name="adj" fmla="val 16667"/>
                </a:avLst>
              </a:prstGeom>
              <a:solidFill>
                <a:srgbClr val="800000"/>
              </a:solidFill>
              <a:ln w="9525">
                <a:solidFill>
                  <a:srgbClr val="F8F8F8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0" hangingPunct="0">
                  <a:spcBef>
                    <a:spcPct val="50000"/>
                  </a:spcBef>
                  <a:defRPr/>
                </a:pPr>
                <a:r>
                  <a:rPr lang="es-MX" sz="180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Poder</a:t>
                </a:r>
                <a:endParaRPr lang="es-ES" sz="1800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7" name="AutoShape 42"/>
              <p:cNvSpPr>
                <a:spLocks noChangeArrowheads="1"/>
              </p:cNvSpPr>
              <p:nvPr/>
            </p:nvSpPr>
            <p:spPr bwMode="auto">
              <a:xfrm>
                <a:off x="4693" y="2478"/>
                <a:ext cx="818" cy="272"/>
              </a:xfrm>
              <a:prstGeom prst="roundRect">
                <a:avLst>
                  <a:gd name="adj" fmla="val 16667"/>
                </a:avLst>
              </a:prstGeom>
              <a:solidFill>
                <a:srgbClr val="800000"/>
              </a:solidFill>
              <a:ln w="9525">
                <a:solidFill>
                  <a:srgbClr val="F8F8F8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0" hangingPunct="0">
                  <a:spcBef>
                    <a:spcPct val="50000"/>
                  </a:spcBef>
                  <a:defRPr/>
                </a:pPr>
                <a:r>
                  <a:rPr lang="es-MX" sz="180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Afiliación</a:t>
                </a:r>
                <a:endParaRPr lang="es-ES" sz="1800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5095875" y="1219200"/>
              <a:ext cx="1905000" cy="123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s-ES_tradnl" sz="2000" b="1" u="sng" dirty="0" err="1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McClelland</a:t>
              </a:r>
              <a:r>
                <a:rPr lang="es-ES_tradnl" sz="2000" b="1" u="sng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         </a:t>
              </a:r>
              <a:endParaRPr lang="es-ES_tradnl" sz="2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endParaRP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s-ES_tradnl" sz="1600" dirty="0" smtClea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(</a:t>
              </a:r>
              <a:r>
                <a:rPr lang="es-ES_tradnl" sz="1600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I</a:t>
              </a:r>
              <a:r>
                <a:rPr lang="es-ES_tradnl" sz="1600" dirty="0" smtClea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mpulsos</a:t>
              </a:r>
              <a:r>
                <a:rPr lang="es-ES_tradnl" sz="1600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)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endParaRPr lang="es-ES" sz="2000" u="sng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endParaRPr>
            </a:p>
          </p:txBody>
        </p:sp>
      </p:grpSp>
      <p:sp>
        <p:nvSpPr>
          <p:cNvPr id="29" name="28 Rectángulo"/>
          <p:cNvSpPr/>
          <p:nvPr/>
        </p:nvSpPr>
        <p:spPr>
          <a:xfrm>
            <a:off x="4533900" y="528638"/>
            <a:ext cx="16097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MOTIVACIÓN</a:t>
            </a:r>
          </a:p>
        </p:txBody>
      </p:sp>
      <p:grpSp>
        <p:nvGrpSpPr>
          <p:cNvPr id="33796" name="29 Grupo"/>
          <p:cNvGrpSpPr>
            <a:grpSpLocks/>
          </p:cNvGrpSpPr>
          <p:nvPr/>
        </p:nvGrpSpPr>
        <p:grpSpPr bwMode="auto">
          <a:xfrm>
            <a:off x="-25400" y="0"/>
            <a:ext cx="1357313" cy="6858000"/>
            <a:chOff x="-25400" y="0"/>
            <a:chExt cx="1357313" cy="6858000"/>
          </a:xfrm>
        </p:grpSpPr>
        <p:sp>
          <p:nvSpPr>
            <p:cNvPr id="31" name="30 Rectángulo"/>
            <p:cNvSpPr/>
            <p:nvPr/>
          </p:nvSpPr>
          <p:spPr>
            <a:xfrm>
              <a:off x="0" y="0"/>
              <a:ext cx="1285875" cy="6858000"/>
            </a:xfrm>
            <a:prstGeom prst="rect">
              <a:avLst/>
            </a:prstGeom>
            <a:gradFill flip="none" rotWithShape="1">
              <a:gsLst>
                <a:gs pos="14000">
                  <a:schemeClr val="accent2">
                    <a:lumMod val="75000"/>
                  </a:schemeClr>
                </a:gs>
                <a:gs pos="100000">
                  <a:srgbClr val="0070C0">
                    <a:tint val="44500"/>
                    <a:satMod val="160000"/>
                  </a:srgbClr>
                </a:gs>
                <a:gs pos="50000">
                  <a:srgbClr val="0070C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dirty="0">
                <a:gradFill flip="none" rotWithShape="1">
                  <a:gsLst>
                    <a:gs pos="0">
                      <a:schemeClr val="bg2">
                        <a:tint val="66000"/>
                        <a:satMod val="160000"/>
                      </a:schemeClr>
                    </a:gs>
                    <a:gs pos="50000">
                      <a:schemeClr val="bg2">
                        <a:tint val="44500"/>
                        <a:satMod val="160000"/>
                      </a:schemeClr>
                    </a:gs>
                    <a:gs pos="100000">
                      <a:schemeClr val="bg2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endParaRPr>
            </a:p>
          </p:txBody>
        </p:sp>
        <p:sp>
          <p:nvSpPr>
            <p:cNvPr id="33799" name="Text Box 98"/>
            <p:cNvSpPr txBox="1">
              <a:spLocks noChangeArrowheads="1"/>
            </p:cNvSpPr>
            <p:nvPr/>
          </p:nvSpPr>
          <p:spPr bwMode="auto">
            <a:xfrm>
              <a:off x="-25400" y="2955925"/>
              <a:ext cx="135731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s-CO" sz="1000" b="1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33" name="Picture 17" descr="http://www.uabjo.mx/facultades/FArquitectura5m/Imagenes/Esc.Uabjo.gif"/>
            <p:cNvPicPr>
              <a:picLocks noChangeAspect="1" noChangeArrowheads="1"/>
            </p:cNvPicPr>
            <p:nvPr/>
          </p:nvPicPr>
          <p:blipFill>
            <a:blip r:embed="rId3" r:link="rId4"/>
            <a:srcRect/>
            <a:stretch>
              <a:fillRect/>
            </a:stretch>
          </p:blipFill>
          <p:spPr bwMode="auto">
            <a:xfrm>
              <a:off x="71438" y="793750"/>
              <a:ext cx="1106487" cy="11953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33797" name="31 Imagen" descr="bicefalo1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5572125"/>
            <a:ext cx="1049338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3846513" y="495300"/>
            <a:ext cx="2725737" cy="5762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s-MX" sz="2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CICLO MOTIVACIONAL</a:t>
            </a:r>
            <a:endParaRPr lang="es-ES" sz="20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grpSp>
        <p:nvGrpSpPr>
          <p:cNvPr id="2" name="23 Grupo"/>
          <p:cNvGrpSpPr>
            <a:grpSpLocks/>
          </p:cNvGrpSpPr>
          <p:nvPr/>
        </p:nvGrpSpPr>
        <p:grpSpPr bwMode="auto">
          <a:xfrm>
            <a:off x="1414463" y="1719263"/>
            <a:ext cx="7586693" cy="4853009"/>
            <a:chOff x="1414463" y="1719263"/>
            <a:chExt cx="7586693" cy="4853009"/>
          </a:xfrm>
          <a:noFill/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2071688" y="2071688"/>
              <a:ext cx="6232431" cy="2595562"/>
              <a:chOff x="960" y="1342"/>
              <a:chExt cx="3947" cy="1680"/>
            </a:xfrm>
            <a:grpFill/>
          </p:grpSpPr>
          <p:sp>
            <p:nvSpPr>
              <p:cNvPr id="5" name="AutoShape 5"/>
              <p:cNvSpPr>
                <a:spLocks noChangeArrowheads="1"/>
              </p:cNvSpPr>
              <p:nvPr/>
            </p:nvSpPr>
            <p:spPr bwMode="auto">
              <a:xfrm>
                <a:off x="1688" y="1342"/>
                <a:ext cx="677" cy="192"/>
              </a:xfrm>
              <a:prstGeom prst="rightArrow">
                <a:avLst>
                  <a:gd name="adj1" fmla="val 50000"/>
                  <a:gd name="adj2" fmla="val 87500"/>
                </a:avLst>
              </a:prstGeom>
              <a:grpFill/>
              <a:ln w="9525">
                <a:solidFill>
                  <a:srgbClr val="F8F8F8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l">
                  <a:defRPr/>
                </a:pPr>
                <a:endParaRPr lang="en-US" sz="1800">
                  <a:latin typeface="Bimini" pitchFamily="34" charset="0"/>
                </a:endParaRPr>
              </a:p>
            </p:txBody>
          </p:sp>
          <p:sp>
            <p:nvSpPr>
              <p:cNvPr id="6" name="AutoShape 6"/>
              <p:cNvSpPr>
                <a:spLocks noChangeArrowheads="1"/>
              </p:cNvSpPr>
              <p:nvPr/>
            </p:nvSpPr>
            <p:spPr bwMode="auto">
              <a:xfrm>
                <a:off x="3520" y="1342"/>
                <a:ext cx="677" cy="192"/>
              </a:xfrm>
              <a:prstGeom prst="rightArrow">
                <a:avLst>
                  <a:gd name="adj1" fmla="val 50000"/>
                  <a:gd name="adj2" fmla="val 87500"/>
                </a:avLst>
              </a:prstGeom>
              <a:grpFill/>
              <a:ln w="9525">
                <a:solidFill>
                  <a:srgbClr val="F8F8F8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l">
                  <a:defRPr/>
                </a:pPr>
                <a:endParaRPr lang="en-US" sz="1800">
                  <a:latin typeface="Bimini" pitchFamily="34" charset="0"/>
                </a:endParaRPr>
              </a:p>
            </p:txBody>
          </p:sp>
          <p:sp>
            <p:nvSpPr>
              <p:cNvPr id="7" name="AutoShape 7"/>
              <p:cNvSpPr>
                <a:spLocks noChangeArrowheads="1"/>
              </p:cNvSpPr>
              <p:nvPr/>
            </p:nvSpPr>
            <p:spPr bwMode="auto">
              <a:xfrm rot="5400000">
                <a:off x="4469" y="2152"/>
                <a:ext cx="684" cy="192"/>
              </a:xfrm>
              <a:prstGeom prst="rightArrow">
                <a:avLst>
                  <a:gd name="adj1" fmla="val 50000"/>
                  <a:gd name="adj2" fmla="val 89714"/>
                </a:avLst>
              </a:prstGeom>
              <a:grpFill/>
              <a:ln w="9525">
                <a:solidFill>
                  <a:srgbClr val="F8F8F8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l">
                  <a:defRPr/>
                </a:pPr>
                <a:endParaRPr lang="en-US" sz="1800">
                  <a:latin typeface="Bimini" pitchFamily="34" charset="0"/>
                </a:endParaRPr>
              </a:p>
            </p:txBody>
          </p:sp>
          <p:sp>
            <p:nvSpPr>
              <p:cNvPr id="8" name="AutoShape 8"/>
              <p:cNvSpPr>
                <a:spLocks noChangeArrowheads="1"/>
              </p:cNvSpPr>
              <p:nvPr/>
            </p:nvSpPr>
            <p:spPr bwMode="auto">
              <a:xfrm rot="10800000">
                <a:off x="3586" y="2830"/>
                <a:ext cx="677" cy="192"/>
              </a:xfrm>
              <a:prstGeom prst="rightArrow">
                <a:avLst>
                  <a:gd name="adj1" fmla="val 50000"/>
                  <a:gd name="adj2" fmla="val 87500"/>
                </a:avLst>
              </a:prstGeom>
              <a:grpFill/>
              <a:ln w="9525">
                <a:solidFill>
                  <a:srgbClr val="F8F8F8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l">
                  <a:defRPr/>
                </a:pPr>
                <a:endParaRPr lang="en-US" sz="1800">
                  <a:latin typeface="Bimini" pitchFamily="34" charset="0"/>
                </a:endParaRPr>
              </a:p>
            </p:txBody>
          </p:sp>
          <p:sp>
            <p:nvSpPr>
              <p:cNvPr id="9" name="AutoShape 9"/>
              <p:cNvSpPr>
                <a:spLocks noChangeArrowheads="1"/>
              </p:cNvSpPr>
              <p:nvPr/>
            </p:nvSpPr>
            <p:spPr bwMode="auto">
              <a:xfrm rot="10800000">
                <a:off x="1548" y="2830"/>
                <a:ext cx="623" cy="192"/>
              </a:xfrm>
              <a:prstGeom prst="rightArrow">
                <a:avLst>
                  <a:gd name="adj1" fmla="val 50000"/>
                  <a:gd name="adj2" fmla="val 81250"/>
                </a:avLst>
              </a:prstGeom>
              <a:grpFill/>
              <a:ln w="9525">
                <a:solidFill>
                  <a:srgbClr val="F8F8F8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l">
                  <a:defRPr/>
                </a:pPr>
                <a:endParaRPr lang="en-US" sz="1800">
                  <a:latin typeface="Bimini" pitchFamily="34" charset="0"/>
                </a:endParaRPr>
              </a:p>
            </p:txBody>
          </p:sp>
          <p:sp>
            <p:nvSpPr>
              <p:cNvPr id="10" name="AutoShape 10"/>
              <p:cNvSpPr>
                <a:spLocks noChangeArrowheads="1"/>
              </p:cNvSpPr>
              <p:nvPr/>
            </p:nvSpPr>
            <p:spPr bwMode="auto">
              <a:xfrm rot="16200000">
                <a:off x="720" y="2066"/>
                <a:ext cx="672" cy="192"/>
              </a:xfrm>
              <a:prstGeom prst="rightArrow">
                <a:avLst>
                  <a:gd name="adj1" fmla="val 50000"/>
                  <a:gd name="adj2" fmla="val 87500"/>
                </a:avLst>
              </a:prstGeom>
              <a:grpFill/>
              <a:ln w="9525">
                <a:solidFill>
                  <a:srgbClr val="F8F8F8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l">
                  <a:defRPr/>
                </a:pPr>
                <a:endParaRPr lang="en-US" sz="1800">
                  <a:latin typeface="Bimini" pitchFamily="34" charset="0"/>
                </a:endParaRPr>
              </a:p>
            </p:txBody>
          </p:sp>
        </p:grpSp>
        <p:grpSp>
          <p:nvGrpSpPr>
            <p:cNvPr id="4" name="22 Grupo"/>
            <p:cNvGrpSpPr>
              <a:grpSpLocks/>
            </p:cNvGrpSpPr>
            <p:nvPr/>
          </p:nvGrpSpPr>
          <p:grpSpPr bwMode="auto">
            <a:xfrm>
              <a:off x="1414463" y="1719263"/>
              <a:ext cx="7586693" cy="4853009"/>
              <a:chOff x="1414463" y="1719263"/>
              <a:chExt cx="7586693" cy="4853009"/>
            </a:xfrm>
            <a:grpFill/>
          </p:grpSpPr>
          <p:sp>
            <p:nvSpPr>
              <p:cNvPr id="12" name="AutoShape 12"/>
              <p:cNvSpPr>
                <a:spLocks noChangeArrowheads="1"/>
              </p:cNvSpPr>
              <p:nvPr/>
            </p:nvSpPr>
            <p:spPr bwMode="auto">
              <a:xfrm>
                <a:off x="1517651" y="1884364"/>
                <a:ext cx="1482713" cy="758818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F8F8F8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r>
                  <a:rPr lang="es-MX" sz="1800" b="1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Equilibrio </a:t>
                </a:r>
              </a:p>
              <a:p>
                <a:pPr>
                  <a:defRPr/>
                </a:pPr>
                <a:r>
                  <a:rPr lang="es-MX" sz="1800" b="1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interno</a:t>
                </a:r>
                <a:endParaRPr lang="es-ES" sz="1800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13" name="AutoShape 13"/>
              <p:cNvSpPr>
                <a:spLocks noChangeArrowheads="1"/>
              </p:cNvSpPr>
              <p:nvPr/>
            </p:nvSpPr>
            <p:spPr bwMode="auto">
              <a:xfrm>
                <a:off x="1414463" y="4229102"/>
                <a:ext cx="1514463" cy="628658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F8F8F8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r>
                  <a:rPr lang="es-MX" sz="1800" b="1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Satisfacción</a:t>
                </a:r>
                <a:endParaRPr lang="es-ES" sz="1800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14" name="AutoShape 14"/>
              <p:cNvSpPr>
                <a:spLocks noChangeArrowheads="1"/>
              </p:cNvSpPr>
              <p:nvPr/>
            </p:nvSpPr>
            <p:spPr bwMode="auto">
              <a:xfrm>
                <a:off x="4081463" y="4300540"/>
                <a:ext cx="2062173" cy="485782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F8F8F8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r>
                  <a:rPr lang="es-MX" sz="1800" b="1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Comportamiento</a:t>
                </a:r>
                <a:endParaRPr lang="es-ES" sz="1800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15" name="AutoShape 15"/>
              <p:cNvSpPr>
                <a:spLocks noChangeArrowheads="1"/>
              </p:cNvSpPr>
              <p:nvPr/>
            </p:nvSpPr>
            <p:spPr bwMode="auto">
              <a:xfrm>
                <a:off x="7429520" y="4214818"/>
                <a:ext cx="1428779" cy="696921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F8F8F8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r>
                  <a:rPr lang="es-MX" sz="1800" b="1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Tensión</a:t>
                </a:r>
                <a:endParaRPr lang="es-ES" sz="1800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16" name="AutoShape 17"/>
              <p:cNvSpPr>
                <a:spLocks noChangeArrowheads="1"/>
              </p:cNvSpPr>
              <p:nvPr/>
            </p:nvSpPr>
            <p:spPr bwMode="auto">
              <a:xfrm>
                <a:off x="4500561" y="1719263"/>
                <a:ext cx="1285885" cy="923919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F8F8F8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r>
                  <a:rPr lang="es-MX" sz="1800" b="1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Causa </a:t>
                </a:r>
              </a:p>
              <a:p>
                <a:pPr>
                  <a:defRPr/>
                </a:pPr>
                <a:r>
                  <a:rPr lang="es-MX" sz="1800" b="1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 Estímulo</a:t>
                </a:r>
              </a:p>
              <a:p>
                <a:pPr>
                  <a:defRPr/>
                </a:pPr>
                <a:r>
                  <a:rPr lang="es-MX" sz="1800" b="1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 Incentivo</a:t>
                </a:r>
                <a:endParaRPr lang="es-ES" sz="1800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32" name="AutoShape 16"/>
              <p:cNvSpPr>
                <a:spLocks noChangeArrowheads="1"/>
              </p:cNvSpPr>
              <p:nvPr/>
            </p:nvSpPr>
            <p:spPr bwMode="auto">
              <a:xfrm>
                <a:off x="7269163" y="1857364"/>
                <a:ext cx="1731993" cy="857256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F8F8F8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r>
                  <a:rPr lang="es-MX" sz="1800" b="1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Necesidad </a:t>
                </a:r>
              </a:p>
              <a:p>
                <a:pPr>
                  <a:defRPr/>
                </a:pPr>
                <a:r>
                  <a:rPr lang="es-MX" sz="1800" b="1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Deseo </a:t>
                </a:r>
              </a:p>
              <a:p>
                <a:pPr>
                  <a:defRPr/>
                </a:pPr>
                <a:r>
                  <a:rPr lang="es-MX" sz="1800" b="1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Inconformidad</a:t>
                </a:r>
                <a:endParaRPr lang="es-ES" sz="1800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33" name="AutoShape 18"/>
              <p:cNvSpPr>
                <a:spLocks noChangeArrowheads="1"/>
              </p:cNvSpPr>
              <p:nvPr/>
            </p:nvSpPr>
            <p:spPr bwMode="auto">
              <a:xfrm>
                <a:off x="4240213" y="6022998"/>
                <a:ext cx="1689109" cy="549274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F8F8F8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r>
                  <a:rPr lang="es-MX" sz="1800" b="1" dirty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Frustración</a:t>
                </a:r>
                <a:endParaRPr lang="es-ES" sz="1800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</p:grpSp>
      <p:grpSp>
        <p:nvGrpSpPr>
          <p:cNvPr id="34820" name="33 Grupo"/>
          <p:cNvGrpSpPr>
            <a:grpSpLocks/>
          </p:cNvGrpSpPr>
          <p:nvPr/>
        </p:nvGrpSpPr>
        <p:grpSpPr bwMode="auto">
          <a:xfrm>
            <a:off x="-25400" y="0"/>
            <a:ext cx="1357313" cy="6858000"/>
            <a:chOff x="-25400" y="0"/>
            <a:chExt cx="1357313" cy="6858000"/>
          </a:xfrm>
        </p:grpSpPr>
        <p:sp>
          <p:nvSpPr>
            <p:cNvPr id="35" name="34 Rectángulo"/>
            <p:cNvSpPr/>
            <p:nvPr/>
          </p:nvSpPr>
          <p:spPr>
            <a:xfrm>
              <a:off x="0" y="0"/>
              <a:ext cx="1285875" cy="6858000"/>
            </a:xfrm>
            <a:prstGeom prst="rect">
              <a:avLst/>
            </a:prstGeom>
            <a:gradFill flip="none" rotWithShape="1">
              <a:gsLst>
                <a:gs pos="14000">
                  <a:schemeClr val="accent2">
                    <a:lumMod val="75000"/>
                  </a:schemeClr>
                </a:gs>
                <a:gs pos="100000">
                  <a:srgbClr val="0070C0">
                    <a:tint val="44500"/>
                    <a:satMod val="160000"/>
                  </a:srgbClr>
                </a:gs>
                <a:gs pos="50000">
                  <a:srgbClr val="0070C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800" dirty="0">
                <a:gradFill flip="none" rotWithShape="1">
                  <a:gsLst>
                    <a:gs pos="0">
                      <a:schemeClr val="bg2">
                        <a:tint val="66000"/>
                        <a:satMod val="160000"/>
                      </a:schemeClr>
                    </a:gs>
                    <a:gs pos="50000">
                      <a:schemeClr val="bg2">
                        <a:tint val="44500"/>
                        <a:satMod val="160000"/>
                      </a:schemeClr>
                    </a:gs>
                    <a:gs pos="100000">
                      <a:schemeClr val="bg2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endParaRPr>
            </a:p>
          </p:txBody>
        </p:sp>
        <p:sp>
          <p:nvSpPr>
            <p:cNvPr id="34824" name="Text Box 98"/>
            <p:cNvSpPr txBox="1">
              <a:spLocks noChangeArrowheads="1"/>
            </p:cNvSpPr>
            <p:nvPr/>
          </p:nvSpPr>
          <p:spPr bwMode="auto">
            <a:xfrm>
              <a:off x="-25400" y="2955925"/>
              <a:ext cx="135731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s-CO" sz="1000" b="1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37" name="Picture 17" descr="http://www.uabjo.mx/facultades/FArquitectura5m/Imagenes/Esc.Uabjo.gif"/>
            <p:cNvPicPr>
              <a:picLocks noChangeAspect="1" noChangeArrowheads="1"/>
            </p:cNvPicPr>
            <p:nvPr/>
          </p:nvPicPr>
          <p:blipFill>
            <a:blip r:embed="rId3" r:link="rId4"/>
            <a:srcRect/>
            <a:stretch>
              <a:fillRect/>
            </a:stretch>
          </p:blipFill>
          <p:spPr bwMode="auto">
            <a:xfrm>
              <a:off x="71438" y="793750"/>
              <a:ext cx="1106487" cy="11953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34821" name="21 Imagen" descr="bicefalo1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5572125"/>
            <a:ext cx="1049338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AutoShape 7"/>
          <p:cNvSpPr>
            <a:spLocks noChangeArrowheads="1"/>
          </p:cNvSpPr>
          <p:nvPr/>
        </p:nvSpPr>
        <p:spPr bwMode="auto">
          <a:xfrm rot="5400000">
            <a:off x="4552156" y="5249070"/>
            <a:ext cx="1057275" cy="303212"/>
          </a:xfrm>
          <a:prstGeom prst="rightArrow">
            <a:avLst>
              <a:gd name="adj1" fmla="val 50000"/>
              <a:gd name="adj2" fmla="val 89714"/>
            </a:avLst>
          </a:prstGeom>
          <a:noFill/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en-US" sz="1800">
              <a:latin typeface="Bimin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sz="4000" smtClean="0"/>
              <a:t>TÉCNICAS ESPECIALES DE MOTIVACIÓN.</a:t>
            </a:r>
            <a:endParaRPr lang="es-ES" sz="40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209800"/>
            <a:ext cx="7772400" cy="4114800"/>
          </a:xfrm>
        </p:spPr>
        <p:txBody>
          <a:bodyPr/>
          <a:lstStyle/>
          <a:p>
            <a:pPr algn="ctr" eaLnBrk="1" hangingPunct="1">
              <a:buClr>
                <a:srgbClr val="FF0000"/>
              </a:buClr>
              <a:buFont typeface="Wingdings" pitchFamily="2" charset="2"/>
              <a:buChar char="¤"/>
              <a:defRPr/>
            </a:pPr>
            <a:r>
              <a:rPr lang="es-MX" sz="3600" b="1" smtClean="0"/>
              <a:t>EL DINERO</a:t>
            </a:r>
          </a:p>
          <a:p>
            <a:pPr algn="ctr" eaLnBrk="1" hangingPunct="1">
              <a:buClr>
                <a:srgbClr val="FF0000"/>
              </a:buClr>
              <a:buFont typeface="Wingdings" pitchFamily="2" charset="2"/>
              <a:buChar char="¤"/>
              <a:defRPr/>
            </a:pPr>
            <a:r>
              <a:rPr lang="es-MX" sz="3600" b="1" smtClean="0"/>
              <a:t>REFUERZOS POSITIVOS</a:t>
            </a:r>
          </a:p>
          <a:p>
            <a:pPr algn="ctr" eaLnBrk="1" hangingPunct="1">
              <a:buClr>
                <a:srgbClr val="FF0000"/>
              </a:buClr>
              <a:buFont typeface="Wingdings" pitchFamily="2" charset="2"/>
              <a:buChar char="¤"/>
              <a:defRPr/>
            </a:pPr>
            <a:r>
              <a:rPr lang="es-MX" sz="3600" b="1" smtClean="0"/>
              <a:t>PARTICIPACIÓN</a:t>
            </a:r>
            <a:endParaRPr lang="es-ES" sz="3600" b="1" smtClean="0"/>
          </a:p>
        </p:txBody>
      </p:sp>
      <p:pic>
        <p:nvPicPr>
          <p:cNvPr id="35844" name="Picture 4" descr="BD0699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029200"/>
            <a:ext cx="1674813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PE03498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3657600" y="4722813"/>
            <a:ext cx="1677988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PE0156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572000"/>
            <a:ext cx="23622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s-MX" dirty="0" smtClean="0"/>
              <a:t>EL DINERO, ¿MOTIVADOR?</a:t>
            </a:r>
            <a:endParaRPr lang="es-ES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25538"/>
            <a:ext cx="7772400" cy="5732462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s-MX" sz="2400" dirty="0" smtClean="0"/>
              <a:t>SU IMPORTANCIA DEPENDE DE LA SITUACIÓN SOCIOECONÓMICA DEL TRABAJADOR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s-MX" sz="2400" dirty="0" smtClean="0"/>
              <a:t>EL DINERO ES LA FORMA DE MANTENER  A LA ORGANIZACIÓN CON PERSONAL ADECUADO Y NO PRINCIPALMENTE MOTIVADO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s-MX" sz="2400" dirty="0" smtClean="0"/>
              <a:t>EL DINERO COMO MOTIVADOR TIENDE A SER OPACADO POR LA PRÁCTICA DE ASEGURARSE QUE EN LAS COMPAÑÍAS LOS SALARIOS DE DIVERSOS JEFES SON EQUITATIVOS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s-MX" sz="2400" dirty="0" smtClean="0"/>
              <a:t>PARA QUE EL DINERO SEA UN MOTIVADOR EFECTIVO, LAS POSICIONES DENTRO DE LAS ORGANIZACIONES, AUNQUE ESTÉN EN EL MISMO NIVEL, DEBEN RECIBIR LOS BONOS EN BASE AL DESEMPEÑO INDIVIDUAL.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3600" b="1" smtClean="0">
                <a:effectLst/>
              </a:rPr>
              <a:t>MOTIVADOR: </a:t>
            </a:r>
            <a:br>
              <a:rPr lang="es-MX" sz="3600" b="1" smtClean="0">
                <a:effectLst/>
              </a:rPr>
            </a:br>
            <a:r>
              <a:rPr lang="es-MX" sz="3600" b="1" smtClean="0">
                <a:effectLst/>
              </a:rPr>
              <a:t>EL REFUERZO POSITIVO</a:t>
            </a:r>
            <a:endParaRPr lang="es-ES" sz="3600" b="1" smtClean="0">
              <a:effectLst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41438"/>
            <a:ext cx="7772400" cy="55165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MX" sz="2800" smtClean="0"/>
              <a:t>TAMBIÉN LLAMADO “MODIFICACIÓN DE LA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s-MX" sz="2800" smtClean="0"/>
              <a:t>CONDUCTA”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s-MX" sz="280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s-MX" sz="2800" smtClean="0"/>
              <a:t>CONSISTE EN: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s-MX" sz="2800" smtClean="0"/>
              <a:t>	MOTIVAR A LAS PERSONAS DISEÑANDO EN FORMA APROPIADA SU MEDIO AMBIENTE DE TRABAJO Y ALABANDO SU DESEMPEÑO.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s-MX" sz="2800" smtClean="0"/>
              <a:t>  ¡CUIDADO!... EL CASTIGO POR UN MAL DESEMPEÑO PRODUCE RESULTADOS NEGATIVOS.</a:t>
            </a:r>
            <a:endParaRPr lang="es-E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9563"/>
            <a:ext cx="7772400" cy="812800"/>
          </a:xfrm>
        </p:spPr>
        <p:txBody>
          <a:bodyPr/>
          <a:lstStyle/>
          <a:p>
            <a:pPr eaLnBrk="1" hangingPunct="1"/>
            <a:r>
              <a:rPr lang="es-MX" sz="3200" b="1" smtClean="0">
                <a:effectLst/>
              </a:rPr>
              <a:t>MOTIVADOR: LA PARTICIPACIÓN</a:t>
            </a:r>
            <a:endParaRPr lang="es-ES" sz="3200" b="1" smtClean="0">
              <a:effectLst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17713"/>
            <a:ext cx="7772400" cy="4114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s-MX" smtClean="0"/>
              <a:t>	ES LA FORMA CORRECTA DE CONSULTAR  SOBRE ACCIONES A LOS TRABAJADORES QUE TIENEN  LOS PROBLEMAS, ASÍ COMO LAS SOLUCIONES.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s-MX" smtClean="0"/>
              <a:t>    ESTA PARTICIPACIÓN GENERARÁ CONOCIMIENTOS VALIOSOS PARA EL ÉXITO DE LAS EMPRESAS.</a:t>
            </a: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1476375" y="0"/>
          <a:ext cx="6048375" cy="6858000"/>
        </p:xfrm>
        <a:graphic>
          <a:graphicData uri="http://schemas.openxmlformats.org/presentationml/2006/ole">
            <p:oleObj spid="_x0000_s1026" name="Imagen de mapa de bits" r:id="rId3" imgW="5057143" imgH="404869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Explor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0"/>
            <a:ext cx="5616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ChangeArrowheads="1"/>
          </p:cNvSpPr>
          <p:nvPr/>
        </p:nvSpPr>
        <p:spPr bwMode="auto">
          <a:xfrm>
            <a:off x="2195513" y="333375"/>
            <a:ext cx="3606800" cy="76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es-ES" sz="2000" b="1">
                <a:solidFill>
                  <a:srgbClr val="800080"/>
                </a:solidFill>
                <a:cs typeface="Times New Roman" pitchFamily="18" charset="0"/>
              </a:rPr>
              <a:t>CONTINUUM DE MADUREZ</a:t>
            </a:r>
            <a:endParaRPr lang="es-ES" sz="1100"/>
          </a:p>
          <a:p>
            <a:pPr eaLnBrk="0" hangingPunct="0"/>
            <a:endParaRPr lang="es-ES"/>
          </a:p>
        </p:txBody>
      </p:sp>
      <p:graphicFrame>
        <p:nvGraphicFramePr>
          <p:cNvPr id="56445" name="Group 125"/>
          <p:cNvGraphicFramePr>
            <a:graphicFrameLocks noGrp="1"/>
          </p:cNvGraphicFramePr>
          <p:nvPr/>
        </p:nvGraphicFramePr>
        <p:xfrm>
          <a:off x="1619250" y="981075"/>
          <a:ext cx="5545138" cy="5051425"/>
        </p:xfrm>
        <a:graphic>
          <a:graphicData uri="http://schemas.openxmlformats.org/drawingml/2006/table">
            <a:tbl>
              <a:tblPr/>
              <a:tblGrid>
                <a:gridCol w="2808288"/>
                <a:gridCol w="2736850"/>
              </a:tblGrid>
              <a:tr h="815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INMADUREZ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MADUREZ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 la dependencia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la independencia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 la pasividad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la actividad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 la irreflexión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la reflexión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 la escasa conciencia del yo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la clara conciencia del yo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 los intereses superficiales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los intereses consistentes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Del egocentrismo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 nosicentrismo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Del reducido repertorio de comportamientos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 rico repertorio de comportamientos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 la perspectiva temporal estrecha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la perspectiva temporal amplia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95" name="Rectangle 119"/>
          <p:cNvSpPr>
            <a:spLocks noChangeArrowheads="1"/>
          </p:cNvSpPr>
          <p:nvPr/>
        </p:nvSpPr>
        <p:spPr bwMode="auto">
          <a:xfrm>
            <a:off x="0" y="637540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ChangeArrowheads="1"/>
          </p:cNvSpPr>
          <p:nvPr/>
        </p:nvSpPr>
        <p:spPr bwMode="auto">
          <a:xfrm>
            <a:off x="962025" y="333375"/>
            <a:ext cx="6664325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es-ES" sz="2000" b="1">
                <a:solidFill>
                  <a:schemeClr val="bg2"/>
                </a:solidFill>
                <a:cs typeface="Times New Roman" pitchFamily="18" charset="0"/>
              </a:rPr>
              <a:t>     ESTRATEGIAS DE RESOLUCIÓN DE CONFLICTOS</a:t>
            </a:r>
            <a:endParaRPr lang="es-ES" sz="1100" b="1">
              <a:solidFill>
                <a:schemeClr val="bg2"/>
              </a:solidFill>
            </a:endParaRPr>
          </a:p>
          <a:p>
            <a:pPr eaLnBrk="0" hangingPunct="0"/>
            <a:r>
              <a:rPr lang="es-ES" sz="1200" b="1">
                <a:solidFill>
                  <a:schemeClr val="bg2"/>
                </a:solidFill>
                <a:cs typeface="Times New Roman" pitchFamily="18" charset="0"/>
              </a:rPr>
              <a:t> </a:t>
            </a:r>
            <a:endParaRPr lang="es-ES" b="1">
              <a:solidFill>
                <a:schemeClr val="bg2"/>
              </a:solidFill>
            </a:endParaRPr>
          </a:p>
        </p:txBody>
      </p:sp>
      <p:graphicFrame>
        <p:nvGraphicFramePr>
          <p:cNvPr id="57412" name="Group 68"/>
          <p:cNvGraphicFramePr>
            <a:graphicFrameLocks noGrp="1"/>
          </p:cNvGraphicFramePr>
          <p:nvPr/>
        </p:nvGraphicFramePr>
        <p:xfrm>
          <a:off x="1476375" y="1052513"/>
          <a:ext cx="6119813" cy="5341938"/>
        </p:xfrm>
        <a:graphic>
          <a:graphicData uri="http://schemas.openxmlformats.org/drawingml/2006/table">
            <a:tbl>
              <a:tblPr/>
              <a:tblGrid>
                <a:gridCol w="1223963"/>
                <a:gridCol w="2447925"/>
                <a:gridCol w="2447925"/>
              </a:tblGrid>
              <a:tr h="187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Yo ganador</a:t>
                      </a:r>
                      <a:endParaRPr kumimoji="0" lang="es-E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GANADOR- PERDEDOR</a:t>
                      </a:r>
                      <a:endParaRPr kumimoji="0" lang="es-E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810B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IMPOSICIÓN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810B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GANADOR-GANADOR</a:t>
                      </a:r>
                      <a:endParaRPr kumimoji="0" lang="es-E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810B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CONFRONTACIÓN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810B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2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Yo</a:t>
                      </a:r>
                      <a:endParaRPr kumimoji="0" lang="es-E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perdedor</a:t>
                      </a:r>
                      <a:endParaRPr kumimoji="0" lang="es-E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PERDEDOR-PERDEDOR</a:t>
                      </a:r>
                      <a:endParaRPr kumimoji="0" lang="es-E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810B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EVITAR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810B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PERDEDOR-GANADOR</a:t>
                      </a:r>
                      <a:endParaRPr kumimoji="0" lang="es-E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810B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SUAVIZAR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810B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7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MX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Él perdedor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Él ganador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05" name="Rectangle 64"/>
          <p:cNvSpPr>
            <a:spLocks noChangeArrowheads="1"/>
          </p:cNvSpPr>
          <p:nvPr/>
        </p:nvSpPr>
        <p:spPr bwMode="auto">
          <a:xfrm>
            <a:off x="0" y="6397625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smtClean="0"/>
              <a:t>La función administrativa de dirección</a:t>
            </a:r>
            <a:endParaRPr lang="es-E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MX" smtClean="0"/>
              <a:t>Se define como: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MX" smtClean="0"/>
              <a:t>El proceso de influir sobre las personas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MX" smtClean="0"/>
              <a:t>para que realicen en forma entusiasta el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MX" smtClean="0"/>
              <a:t>logro de las metas de la organización, al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MX" smtClean="0"/>
              <a:t>tiempo que procuren su propio desarrollo.</a:t>
            </a:r>
            <a:endParaRPr lang="es-ES" smtClean="0"/>
          </a:p>
        </p:txBody>
      </p:sp>
      <p:pic>
        <p:nvPicPr>
          <p:cNvPr id="7172" name="Picture 4" descr="BD0663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419600"/>
            <a:ext cx="228600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smtClean="0"/>
              <a:t>El factor humano en la institución</a:t>
            </a:r>
            <a:endParaRPr lang="es-E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s-MX" smtClean="0"/>
              <a:t>   Con la aplicación correcta de la dirección se puede satisfacer las necesidades de los trabajadores y a la vez utilizar su potencial, con la finalidad de lograr las metas de la Institución, las comunes y las propias.</a:t>
            </a:r>
            <a:endParaRPr lang="es-ES" smtClean="0"/>
          </a:p>
        </p:txBody>
      </p:sp>
      <p:pic>
        <p:nvPicPr>
          <p:cNvPr id="8196" name="Picture 5" descr="BD0717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4497388"/>
            <a:ext cx="2971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D1992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57200"/>
            <a:ext cx="29241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s-MX" smtClean="0"/>
              <a:t>El factor humano</a:t>
            </a:r>
            <a:endParaRPr lang="es-E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017713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MX" sz="2800" smtClean="0"/>
              <a:t>Las personas asumen roles diferentes.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MX" sz="2800" smtClean="0"/>
          </a:p>
          <a:p>
            <a:pPr eaLnBrk="1" hangingPunct="1">
              <a:buClr>
                <a:srgbClr val="FF0000"/>
              </a:buClr>
              <a:buFontTx/>
              <a:buChar char="o"/>
              <a:defRPr/>
            </a:pPr>
            <a:r>
              <a:rPr lang="es-MX" sz="2800" smtClean="0"/>
              <a:t>Son mucho más que un factor productivo</a:t>
            </a:r>
          </a:p>
          <a:p>
            <a:pPr eaLnBrk="1" hangingPunct="1">
              <a:buClr>
                <a:srgbClr val="FF0000"/>
              </a:buClr>
              <a:buFontTx/>
              <a:buChar char="o"/>
              <a:defRPr/>
            </a:pPr>
            <a:r>
              <a:rPr lang="es-MX" sz="2800" smtClean="0"/>
              <a:t>Son miembros de </a:t>
            </a:r>
            <a:r>
              <a:rPr lang="es-MX" sz="2800" b="1" smtClean="0"/>
              <a:t>sistemas</a:t>
            </a:r>
            <a:r>
              <a:rPr lang="es-MX" sz="2800" smtClean="0"/>
              <a:t> sociales en las organizaciones</a:t>
            </a:r>
          </a:p>
          <a:p>
            <a:pPr eaLnBrk="1" hangingPunct="1">
              <a:buClr>
                <a:srgbClr val="FF0000"/>
              </a:buClr>
              <a:buFontTx/>
              <a:buChar char="o"/>
              <a:defRPr/>
            </a:pPr>
            <a:r>
              <a:rPr lang="es-MX" sz="2800" smtClean="0"/>
              <a:t>Son también consumidores de bienes y servicios</a:t>
            </a:r>
          </a:p>
          <a:p>
            <a:pPr eaLnBrk="1" hangingPunct="1">
              <a:buClr>
                <a:srgbClr val="FF0000"/>
              </a:buClr>
              <a:buFontTx/>
              <a:buChar char="o"/>
              <a:defRPr/>
            </a:pPr>
            <a:r>
              <a:rPr lang="es-MX" sz="2800" smtClean="0"/>
              <a:t>Influyen de forma vital sobre la demanda</a:t>
            </a:r>
          </a:p>
          <a:p>
            <a:pPr eaLnBrk="1" hangingPunct="1">
              <a:buClr>
                <a:srgbClr val="FF0000"/>
              </a:buClr>
              <a:buFontTx/>
              <a:buChar char="o"/>
              <a:defRPr/>
            </a:pPr>
            <a:r>
              <a:rPr lang="es-MX" sz="2800" smtClean="0"/>
              <a:t>Asumen roles socioculturales propios</a:t>
            </a:r>
            <a:endParaRPr lang="es-E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smtClean="0"/>
              <a:t>El factor humano</a:t>
            </a:r>
            <a:endParaRPr lang="es-E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Char char="o"/>
              <a:defRPr/>
            </a:pPr>
            <a:r>
              <a:rPr lang="es-MX" sz="2800" smtClean="0">
                <a:latin typeface="Arial" charset="0"/>
              </a:rPr>
              <a:t>No existen personas promedio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MX" sz="2000" smtClean="0">
                <a:latin typeface="Arial" charset="0"/>
              </a:rPr>
              <a:t>	</a:t>
            </a:r>
            <a:r>
              <a:rPr lang="es-MX" sz="1800" smtClean="0">
                <a:latin typeface="Arial" charset="0"/>
              </a:rPr>
              <a:t>Son únicos, con diferentes necesidades, ambiciones, actitudes, deseos de responsabilidades, niveles de conocimientos, capacidad y potencial distintos.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MX" sz="2800" smtClean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Char char="o"/>
              <a:defRPr/>
            </a:pPr>
            <a:r>
              <a:rPr lang="es-MX" sz="2800" smtClean="0">
                <a:latin typeface="Arial" charset="0"/>
              </a:rPr>
              <a:t>Es importante la dignidad personal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MX" sz="2000" smtClean="0">
                <a:latin typeface="Arial" charset="0"/>
              </a:rPr>
              <a:t>	</a:t>
            </a:r>
            <a:r>
              <a:rPr lang="es-MX" sz="1800" smtClean="0">
                <a:latin typeface="Arial" charset="0"/>
              </a:rPr>
              <a:t>Debe tratarse a las personas con respeto sin importar cuál sea su puesto en la organización.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MX" sz="18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Char char="o"/>
              <a:defRPr/>
            </a:pPr>
            <a:r>
              <a:rPr lang="es-MX" sz="2800" smtClean="0">
                <a:latin typeface="Arial" charset="0"/>
              </a:rPr>
              <a:t>Se debe considerar la totalidad de la persona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MX" sz="2000" smtClean="0">
                <a:latin typeface="Arial" charset="0"/>
              </a:rPr>
              <a:t>	</a:t>
            </a:r>
            <a:r>
              <a:rPr lang="es-MX" sz="1800" smtClean="0">
                <a:latin typeface="Arial" charset="0"/>
              </a:rPr>
              <a:t>Todos tienen en diferentes grados conocimientos, actitudes capacidades o rasgos de personalidad y que interactúan entre sí  predominando una en situaciones totalmente diferentes</a:t>
            </a:r>
            <a:endParaRPr lang="es-ES" sz="1800" smtClean="0">
              <a:latin typeface="Arial" charset="0"/>
            </a:endParaRPr>
          </a:p>
        </p:txBody>
      </p:sp>
      <p:pic>
        <p:nvPicPr>
          <p:cNvPr id="10244" name="Picture 4" descr="BD0715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7338" y="0"/>
            <a:ext cx="2111375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smtClean="0"/>
              <a:t>La clave: la empresa</a:t>
            </a:r>
            <a:endParaRPr lang="es-E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772400" cy="4495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MX" sz="3600" dirty="0" smtClean="0"/>
              <a:t>Armonizar objetivos.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MX" sz="2000" dirty="0" smtClean="0"/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Char char="o"/>
              <a:defRPr/>
            </a:pPr>
            <a:r>
              <a:rPr lang="es-MX" sz="2000" dirty="0" smtClean="0"/>
              <a:t>Las personas no trabajan aisladas.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Char char="o"/>
              <a:defRPr/>
            </a:pPr>
            <a:r>
              <a:rPr lang="es-MX" sz="2000" dirty="0" smtClean="0"/>
              <a:t>Trabajan en grupos.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Char char="o"/>
              <a:defRPr/>
            </a:pPr>
            <a:r>
              <a:rPr lang="es-MX" sz="2000" dirty="0" smtClean="0"/>
              <a:t>Buscan el logro de objetivos personales y de la institución.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Char char="o"/>
              <a:defRPr/>
            </a:pPr>
            <a:r>
              <a:rPr lang="es-MX" sz="2000" dirty="0" smtClean="0"/>
              <a:t>Las necesidades de las personas  deben  estar armonizadas con las demandas del lugar donde se desempeña.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MX" sz="20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MX" sz="2000" dirty="0" smtClean="0"/>
              <a:t>					               Un jefe no puede utilizar  				                         los deseos y las metas de las 					personas  para lograr los objetivos de 				la institución, sin saber qué es lo que 				dichas personas desean.</a:t>
            </a:r>
            <a:endParaRPr lang="es-ES" sz="2000" dirty="0" smtClean="0"/>
          </a:p>
        </p:txBody>
      </p:sp>
      <p:pic>
        <p:nvPicPr>
          <p:cNvPr id="11268" name="Picture 4" descr="BS0209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194175"/>
            <a:ext cx="33528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2895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MX" smtClean="0">
                <a:latin typeface="Comic Sans MS" pitchFamily="66" charset="0"/>
              </a:rPr>
              <a:t>LA MOTIVACIÓN</a:t>
            </a:r>
            <a:endParaRPr lang="es-ES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2"/>
</p:tagLst>
</file>

<file path=ppt/theme/theme1.xml><?xml version="1.0" encoding="utf-8"?>
<a:theme xmlns:a="http://schemas.openxmlformats.org/drawingml/2006/main" name="Alta Dirección">
  <a:themeElements>
    <a:clrScheme name="Diagonal azu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Diagonal azu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agonal azu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gonal azu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gonal azu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gonal azu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1135</Words>
  <Application>Microsoft PowerPoint</Application>
  <PresentationFormat>Presentación en pantalla (4:3)</PresentationFormat>
  <Paragraphs>318</Paragraphs>
  <Slides>39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39</vt:i4>
      </vt:variant>
    </vt:vector>
  </HeadingPairs>
  <TitlesOfParts>
    <vt:vector size="42" baseType="lpstr">
      <vt:lpstr>Alta Dirección</vt:lpstr>
      <vt:lpstr>Imagen de mapa de bits</vt:lpstr>
      <vt:lpstr>Foto de Microsoft Photo Editor 3.0</vt:lpstr>
      <vt:lpstr>UNIVERSIDAD AUTÓNOMA “BENITO JUÁREZ” DE OAXACA</vt:lpstr>
      <vt:lpstr>EL FACTOR HUMANO</vt:lpstr>
      <vt:lpstr>La administración y el factor humano</vt:lpstr>
      <vt:lpstr>La función administrativa de dirección</vt:lpstr>
      <vt:lpstr>El factor humano en la institución</vt:lpstr>
      <vt:lpstr>El factor humano</vt:lpstr>
      <vt:lpstr>El factor humano</vt:lpstr>
      <vt:lpstr>La clave: la empresa</vt:lpstr>
      <vt:lpstr>LA MOTIVACIÓN</vt:lpstr>
      <vt:lpstr>MOTIVACIÓN</vt:lpstr>
      <vt:lpstr>IDENTIFICACIÓN DE FACTORES MOTIVANTES</vt:lpstr>
      <vt:lpstr>MOTIVACIÓN  Y MOTIVADORES</vt:lpstr>
      <vt:lpstr>MOTIVACIÓN Y MOTIVADORES</vt:lpstr>
      <vt:lpstr>CADENA DE NECESIDAD, DESEO Y SATISFACCIÓN</vt:lpstr>
      <vt:lpstr>LA SATISFACCIÓN DE NECESIDADES</vt:lpstr>
      <vt:lpstr>LOS MOTIVOS</vt:lpstr>
      <vt:lpstr>LOS MOTIVADORES</vt:lpstr>
      <vt:lpstr>MOTIVACIÓN Y SATISFACCIÓN SON COSAS DIFERENTES</vt:lpstr>
      <vt:lpstr>SATISFACTOR/SATISFACCIÓN</vt:lpstr>
      <vt:lpstr>REFORZADORES DE LA MOTIVACIÓN</vt:lpstr>
      <vt:lpstr>TEORÍA DE LA JERARQUÍA DE NECESIDADES DE ABRAHAM  MASLOW (USA 1908-1970)</vt:lpstr>
      <vt:lpstr>APLICACIÓN DE LA TEORÍA DE MASLOW</vt:lpstr>
      <vt:lpstr>TEORÍA ERG DE NECESIDADES CLAYTON P. ALDERFER</vt:lpstr>
      <vt:lpstr>ENFOQUE DE MOTIVADOR-HIGIENE EN LA MOTIVACIÓN.</vt:lpstr>
      <vt:lpstr>TEORÍA DE DOS FACTORES DE FREDERICK HERZBERG  (USA 1923)</vt:lpstr>
      <vt:lpstr>Diapositiva 26</vt:lpstr>
      <vt:lpstr>TEORÍA DE LA EXPECTATIVA</vt:lpstr>
      <vt:lpstr>TEORÍA DE LA MOTIVACIÓN McCLELLAND</vt:lpstr>
      <vt:lpstr>LOS RETOS QUE SE ENCUENTRAN EN EL TRABAJO</vt:lpstr>
      <vt:lpstr>Diapositiva 30</vt:lpstr>
      <vt:lpstr>Diapositiva 31</vt:lpstr>
      <vt:lpstr>TÉCNICAS ESPECIALES DE MOTIVACIÓN.</vt:lpstr>
      <vt:lpstr>EL DINERO, ¿MOTIVADOR?</vt:lpstr>
      <vt:lpstr>MOTIVADOR:  EL REFUERZO POSITIVO</vt:lpstr>
      <vt:lpstr>MOTIVADOR: LA PARTICIPACIÓN</vt:lpstr>
      <vt:lpstr>Diapositiva 36</vt:lpstr>
      <vt:lpstr>Diapositiva 37</vt:lpstr>
      <vt:lpstr>Diapositiva 38</vt:lpstr>
      <vt:lpstr>Diapositiva 39</vt:lpstr>
    </vt:vector>
  </TitlesOfParts>
  <Company>AmSavS Creation´s 2007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AUTÓNOMA “BENITO JUÁREZ” DE OAXACA</dc:title>
  <dc:creator>user</dc:creator>
  <cp:lastModifiedBy>user</cp:lastModifiedBy>
  <cp:revision>15</cp:revision>
  <dcterms:created xsi:type="dcterms:W3CDTF">2011-04-28T17:20:45Z</dcterms:created>
  <dcterms:modified xsi:type="dcterms:W3CDTF">2011-04-28T20:02:13Z</dcterms:modified>
</cp:coreProperties>
</file>