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6"/>
  </p:handoutMasterIdLst>
  <p:sldIdLst>
    <p:sldId id="259" r:id="rId2"/>
    <p:sldId id="260" r:id="rId3"/>
    <p:sldId id="261" r:id="rId4"/>
    <p:sldId id="263" r:id="rId5"/>
    <p:sldId id="264" r:id="rId6"/>
    <p:sldId id="265" r:id="rId7"/>
    <p:sldId id="266" r:id="rId8"/>
    <p:sldId id="262" r:id="rId9"/>
    <p:sldId id="285" r:id="rId10"/>
    <p:sldId id="287" r:id="rId11"/>
    <p:sldId id="288" r:id="rId12"/>
    <p:sldId id="289" r:id="rId13"/>
    <p:sldId id="290" r:id="rId14"/>
    <p:sldId id="286" r:id="rId15"/>
    <p:sldId id="269" r:id="rId16"/>
    <p:sldId id="270" r:id="rId17"/>
    <p:sldId id="271" r:id="rId18"/>
    <p:sldId id="272" r:id="rId19"/>
    <p:sldId id="274" r:id="rId20"/>
    <p:sldId id="291" r:id="rId21"/>
    <p:sldId id="275" r:id="rId22"/>
    <p:sldId id="295" r:id="rId23"/>
    <p:sldId id="276" r:id="rId24"/>
    <p:sldId id="296" r:id="rId25"/>
    <p:sldId id="297" r:id="rId26"/>
    <p:sldId id="277" r:id="rId27"/>
    <p:sldId id="273" r:id="rId28"/>
    <p:sldId id="278" r:id="rId29"/>
    <p:sldId id="279" r:id="rId30"/>
    <p:sldId id="280" r:id="rId31"/>
    <p:sldId id="282" r:id="rId32"/>
    <p:sldId id="283" r:id="rId33"/>
    <p:sldId id="284" r:id="rId34"/>
    <p:sldId id="281" r:id="rId3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40C8E6-AD37-4FE8-AB37-5F50C01F1660}" type="datetimeFigureOut">
              <a:rPr lang="es-ES" smtClean="0"/>
              <a:pPr/>
              <a:t>29/10/2010</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1C3462-7E9C-4196-A7DF-478A66D3E51A}"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385E9B-CE2E-48E1-AB7F-2B1D6CD5E2D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23F437A-1D4C-4EDB-AAD7-8234D2F7332B}" type="datetimeFigureOut">
              <a:rPr lang="es-ES" smtClean="0"/>
              <a:pPr/>
              <a:t>29/10/2010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3D385E9B-CE2E-48E1-AB7F-2B1D6CD5E2DD}"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3F437A-1D4C-4EDB-AAD7-8234D2F7332B}" type="datetimeFigureOut">
              <a:rPr lang="es-ES" smtClean="0"/>
              <a:pPr/>
              <a:t>29/10/2010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385E9B-CE2E-48E1-AB7F-2B1D6CD5E2DD}"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CONTRATOS</a:t>
            </a:r>
            <a:endParaRPr lang="es-ES" dirty="0"/>
          </a:p>
        </p:txBody>
      </p:sp>
      <p:sp>
        <p:nvSpPr>
          <p:cNvPr id="3" name="2 Marcador de contenido"/>
          <p:cNvSpPr>
            <a:spLocks noGrp="1"/>
          </p:cNvSpPr>
          <p:nvPr>
            <p:ph idx="1"/>
          </p:nvPr>
        </p:nvSpPr>
        <p:spPr/>
        <p:txBody>
          <a:bodyPr/>
          <a:lstStyle/>
          <a:p>
            <a:pPr>
              <a:buNone/>
            </a:pPr>
            <a:r>
              <a:rPr lang="es-MX" dirty="0" smtClean="0"/>
              <a:t>			        </a:t>
            </a:r>
          </a:p>
          <a:p>
            <a:pPr>
              <a:buNone/>
            </a:pPr>
            <a:r>
              <a:rPr lang="es-MX" dirty="0" smtClean="0"/>
              <a:t>                                            	* Compraventa</a:t>
            </a:r>
            <a:endParaRPr lang="es-ES" dirty="0" smtClean="0"/>
          </a:p>
          <a:p>
            <a:pPr>
              <a:buNone/>
            </a:pPr>
            <a:r>
              <a:rPr lang="es-MX" dirty="0" smtClean="0"/>
              <a:t> 					*Cesión de derechos y acciones</a:t>
            </a:r>
          </a:p>
          <a:p>
            <a:pPr>
              <a:buNone/>
            </a:pPr>
            <a:r>
              <a:rPr lang="es-MX" dirty="0" smtClean="0"/>
              <a:t>Traslativos   de dominio    *Censo reservativo	</a:t>
            </a:r>
            <a:endParaRPr lang="es-ES" dirty="0" smtClean="0"/>
          </a:p>
          <a:p>
            <a:pPr>
              <a:buNone/>
            </a:pPr>
            <a:r>
              <a:rPr lang="es-MX" dirty="0" smtClean="0"/>
              <a:t>					 *Permuta</a:t>
            </a:r>
            <a:endParaRPr lang="es-ES" dirty="0" smtClean="0"/>
          </a:p>
          <a:p>
            <a:pPr>
              <a:buNone/>
            </a:pPr>
            <a:r>
              <a:rPr lang="es-MX" dirty="0" smtClean="0"/>
              <a:t>					 *Donación</a:t>
            </a:r>
            <a:endParaRPr lang="es-ES" dirty="0" smtClean="0"/>
          </a:p>
          <a:p>
            <a:endParaRPr lang="es-ES" dirty="0" smtClean="0"/>
          </a:p>
          <a:p>
            <a:pPr>
              <a:buNone/>
            </a:pPr>
            <a:r>
              <a:rPr lang="es-MX" dirty="0" smtClean="0"/>
              <a:t>				</a:t>
            </a:r>
            <a:endParaRPr lang="es-ES" dirty="0"/>
          </a:p>
        </p:txBody>
      </p:sp>
      <p:sp>
        <p:nvSpPr>
          <p:cNvPr id="4" name="3 Abrir llave"/>
          <p:cNvSpPr/>
          <p:nvPr/>
        </p:nvSpPr>
        <p:spPr>
          <a:xfrm>
            <a:off x="3779912" y="1916832"/>
            <a:ext cx="720080" cy="3600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4000" dirty="0" smtClean="0"/>
              <a:t>ELEMENTOS ESCENCIALES Y DE VALIDEZ DEL CONTRATO DE PROMESA</a:t>
            </a:r>
            <a:endParaRPr lang="es-MX" sz="4000" dirty="0"/>
          </a:p>
        </p:txBody>
      </p:sp>
      <p:sp>
        <p:nvSpPr>
          <p:cNvPr id="3" name="2 Marcador de contenido"/>
          <p:cNvSpPr>
            <a:spLocks noGrp="1"/>
          </p:cNvSpPr>
          <p:nvPr>
            <p:ph idx="1"/>
          </p:nvPr>
        </p:nvSpPr>
        <p:spPr/>
        <p:txBody>
          <a:bodyPr>
            <a:normAutofit lnSpcReduction="10000"/>
          </a:bodyPr>
          <a:lstStyle/>
          <a:p>
            <a:pPr algn="just"/>
            <a:r>
              <a:rPr lang="es-MX" dirty="0" smtClean="0"/>
              <a:t>1. </a:t>
            </a:r>
            <a:r>
              <a:rPr lang="es-MX" b="1" i="1" dirty="0" smtClean="0"/>
              <a:t>Consentimiento. </a:t>
            </a:r>
            <a:r>
              <a:rPr lang="es-MX" dirty="0" smtClean="0"/>
              <a:t>Los elementos esenciales, de carácter general de todo contrato, son el objeto y el consentimiento. En la promesa, el consentimiento debe manifestarse en el sentido de celebrar un contrato futuro, es decir, el mutuo de acuerdo de voluntades debe tener exclusivamente ese contenido.</a:t>
            </a:r>
          </a:p>
          <a:p>
            <a:pPr algn="just"/>
            <a:endParaRPr lang="es-MX" b="1" dirty="0" smtClean="0"/>
          </a:p>
          <a:p>
            <a:pPr algn="just"/>
            <a:r>
              <a:rPr lang="es-MX" b="1" dirty="0" smtClean="0"/>
              <a:t>2. O</a:t>
            </a:r>
            <a:r>
              <a:rPr lang="es-MX" b="1" i="1" dirty="0" smtClean="0"/>
              <a:t>bjeto. </a:t>
            </a:r>
            <a:r>
              <a:rPr lang="es-MX" dirty="0" smtClean="0"/>
              <a:t>Consiste en una obligación de hacer, es decir, otorgar el contrato definitivo. En la promesa, el objeto, será ejecutar un acto jurídico consistente en otorgar el contrato definitivo.</a:t>
            </a:r>
            <a:endParaRPr lang="es-MX"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MX" dirty="0" smtClean="0"/>
              <a:t>3. </a:t>
            </a:r>
            <a:r>
              <a:rPr lang="es-MX" b="1" i="1" dirty="0" smtClean="0"/>
              <a:t>Elementos característicos del contrato definitivo. </a:t>
            </a:r>
            <a:r>
              <a:rPr lang="es-MX" dirty="0" smtClean="0"/>
              <a:t>Se requiere que la cosa exista en la naturaleza y para la posibilidad jurídica, que sea determinada o determinable y que exista en el comercio.</a:t>
            </a:r>
          </a:p>
          <a:p>
            <a:pPr algn="just"/>
            <a:r>
              <a:rPr lang="es-MX" b="1" i="1" dirty="0" smtClean="0"/>
              <a:t>4. Inexistencia de la promesa por falta de los elementos característicos del contrato definitivo. </a:t>
            </a:r>
            <a:r>
              <a:rPr lang="es-MX" dirty="0" smtClean="0"/>
              <a:t>Se presenta cuando el objeto no es posible en sentido jurídico o físico; es decir, se requiere un objeto que pueda ser materia del acto jurídico.</a:t>
            </a:r>
            <a:r>
              <a:rPr lang="es-MX" b="1" i="1" dirty="0" smtClean="0"/>
              <a:t>   </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lgn="just"/>
            <a:r>
              <a:rPr lang="es-MX" dirty="0" smtClean="0"/>
              <a:t>5. </a:t>
            </a:r>
            <a:r>
              <a:rPr lang="es-MX" b="1" i="1" dirty="0" smtClean="0"/>
              <a:t>Tiempo determinado. </a:t>
            </a:r>
            <a:r>
              <a:rPr lang="es-MX" dirty="0" smtClean="0"/>
              <a:t>Es un requisito necesario para la validez de la promesa el que se refiere a cierto tiempo, pues, no debe vincularse indefinidamente a una persona para sostener una oferta.</a:t>
            </a:r>
          </a:p>
          <a:p>
            <a:pPr algn="just"/>
            <a:endParaRPr lang="es-MX" dirty="0" smtClean="0"/>
          </a:p>
          <a:p>
            <a:pPr algn="just"/>
            <a:r>
              <a:rPr lang="es-MX" b="1" i="1" dirty="0" smtClean="0"/>
              <a:t>6. Forma. </a:t>
            </a:r>
            <a:r>
              <a:rPr lang="es-MX" dirty="0" smtClean="0"/>
              <a:t>Debe otorgarse por escrito; es decir, se caracteriza como un contrato formal en el sentido de que la observancia de la forma origina la nulidad relativa del acto jurídico.</a:t>
            </a:r>
            <a:r>
              <a:rPr lang="es-MX" i="1" dirty="0" smtClean="0"/>
              <a:t> </a:t>
            </a:r>
            <a:r>
              <a:rPr lang="es-MX" dirty="0" smtClean="0"/>
              <a:t>  </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algn="just"/>
            <a:r>
              <a:rPr lang="es-MX" sz="3200" dirty="0" smtClean="0"/>
              <a:t>7. </a:t>
            </a:r>
            <a:r>
              <a:rPr lang="es-MX" sz="3200" b="1" i="1" dirty="0" smtClean="0"/>
              <a:t>Capacidad. </a:t>
            </a:r>
            <a:r>
              <a:rPr lang="es-MX" sz="3200" dirty="0" smtClean="0"/>
              <a:t>En cuanto a la capacidad, se necesita sólo la capacidad general; ser mayor de edad y estar en pleno uso de las facultades mentales; que la capacidad especial es sólo para celebrar el contrato definitivo; pero que si no se tiene en el momento de concretarlo, habrá un impedimento jurídico para ello.</a:t>
            </a:r>
            <a:endParaRPr lang="es-MX"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COMPRAVENTA</a:t>
            </a:r>
            <a:endParaRPr lang="es-ES" dirty="0"/>
          </a:p>
        </p:txBody>
      </p:sp>
      <p:sp>
        <p:nvSpPr>
          <p:cNvPr id="3" name="2 Marcador de contenido"/>
          <p:cNvSpPr>
            <a:spLocks noGrp="1"/>
          </p:cNvSpPr>
          <p:nvPr>
            <p:ph idx="1"/>
          </p:nvPr>
        </p:nvSpPr>
        <p:spPr/>
        <p:txBody>
          <a:bodyPr>
            <a:noAutofit/>
          </a:bodyPr>
          <a:lstStyle/>
          <a:p>
            <a:pPr algn="just"/>
            <a:r>
              <a:rPr lang="es-MX" sz="3200" dirty="0" smtClean="0"/>
              <a:t>La compraventa en el derecho latino moderno, que deriva del Código de Napoleón, es un contrato traslativo de dominio, es decir, se define como el contrato por virtud del cual una parte, llamada vendedor, transmite la propiedad de una cosa o de un derecho a otra, llamada comprador, mediante el pago de un precio cierto y en dinero.</a:t>
            </a:r>
            <a:endParaRPr lang="es-E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4000" dirty="0" smtClean="0"/>
              <a:t>CLASIFICACIÓN DEL CONTRATO DE COMPRAVENTA</a:t>
            </a:r>
            <a:endParaRPr lang="es-ES" sz="4000" dirty="0"/>
          </a:p>
        </p:txBody>
      </p:sp>
      <p:sp>
        <p:nvSpPr>
          <p:cNvPr id="3" name="2 Marcador de contenido"/>
          <p:cNvSpPr>
            <a:spLocks noGrp="1"/>
          </p:cNvSpPr>
          <p:nvPr>
            <p:ph idx="1"/>
          </p:nvPr>
        </p:nvSpPr>
        <p:spPr/>
        <p:txBody>
          <a:bodyPr/>
          <a:lstStyle/>
          <a:p>
            <a:pPr algn="just"/>
            <a:r>
              <a:rPr lang="es-MX" dirty="0" smtClean="0"/>
              <a:t>1. DEFINICIÓNES. Es un contrato bilateral porque </a:t>
            </a:r>
            <a:r>
              <a:rPr lang="es-MX" dirty="0" err="1" smtClean="0"/>
              <a:t>engrendra</a:t>
            </a:r>
            <a:r>
              <a:rPr lang="es-MX" dirty="0" smtClean="0"/>
              <a:t> derechos y obligaciones para ambas partes. Es oneroso porque confiere provechos y gravámenes también recíprocos.</a:t>
            </a:r>
          </a:p>
          <a:p>
            <a:pPr algn="just"/>
            <a:endParaRPr lang="es-MX" dirty="0" smtClean="0"/>
          </a:p>
          <a:p>
            <a:pPr algn="just"/>
            <a:r>
              <a:rPr lang="es-MX" dirty="0" smtClean="0"/>
              <a:t>2. LA VENTA ES OCASIONALMENTE OBLIGATORIA. Puede ser aleatorio cuando se trata de una compra de esperanza.</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MX" dirty="0" smtClean="0"/>
              <a:t>3. CONTRATO CONSENSUAL PARA MUEBLES Y FORMAL PARA INMUEBLES. En materia de </a:t>
            </a:r>
            <a:r>
              <a:rPr lang="es-MX" b="1" dirty="0" smtClean="0"/>
              <a:t>muebles</a:t>
            </a:r>
            <a:r>
              <a:rPr lang="es-MX" dirty="0" smtClean="0"/>
              <a:t> no se requiere formalidad alguna para la </a:t>
            </a:r>
            <a:r>
              <a:rPr lang="es-MX" dirty="0" err="1" smtClean="0"/>
              <a:t>validéz</a:t>
            </a:r>
            <a:r>
              <a:rPr lang="es-MX" dirty="0" smtClean="0"/>
              <a:t> del acto, en cuanto a </a:t>
            </a:r>
            <a:r>
              <a:rPr lang="es-MX" b="1" dirty="0" smtClean="0"/>
              <a:t>inmuebles, </a:t>
            </a:r>
            <a:r>
              <a:rPr lang="es-MX" dirty="0" smtClean="0"/>
              <a:t>el contrato siempre debe constar por escrito, pero el documento puede ser público o privado.</a:t>
            </a:r>
          </a:p>
          <a:p>
            <a:pPr algn="just"/>
            <a:endParaRPr lang="es-MX" dirty="0" smtClean="0"/>
          </a:p>
          <a:p>
            <a:pPr algn="just"/>
            <a:r>
              <a:rPr lang="es-MX" dirty="0" smtClean="0"/>
              <a:t>4. CONTRATO PRINCIPAL. La compraventa es un contrato principal, es decir, existe por sí solo, pues no depende de otro contrato. </a:t>
            </a:r>
            <a:r>
              <a:rPr lang="es-MX" b="1" dirty="0" smtClean="0"/>
              <a:t> </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pPr algn="just"/>
            <a:r>
              <a:rPr lang="es-MX" dirty="0" smtClean="0"/>
              <a:t>5. INSTANTÁNEO O DE TRACTO SUCESIVO. Pueden realizarse las prestaciones inmediatamente, cuando la operación es al contado, o puede pagarse el precio en abonos, caso en el cual será una operación de tracto sucesivo.</a:t>
            </a:r>
          </a:p>
          <a:p>
            <a:pPr algn="just"/>
            <a:endParaRPr lang="es-MX" dirty="0" smtClean="0"/>
          </a:p>
          <a:p>
            <a:pPr algn="just"/>
            <a:r>
              <a:rPr lang="es-MX" dirty="0" smtClean="0"/>
              <a:t>6. CONSENSUAL, EN OPOSICIÓN A REAL. Existe antes de la entrega de la cosa, la cual no es un elemento constitutivo de la misma, en cambio, en los contratos reales, la entrega de la cosa es un elemento necesario para su formación.</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MX" dirty="0" smtClean="0"/>
              <a:t>7. COMPRAVENTA CIVIL Y MERCANTIL. La </a:t>
            </a:r>
            <a:r>
              <a:rPr lang="es-MX" b="1" dirty="0" smtClean="0"/>
              <a:t>civil</a:t>
            </a:r>
            <a:r>
              <a:rPr lang="es-MX" dirty="0" smtClean="0"/>
              <a:t>, es aquella que no tiene los atributos de la compraventa mercantil, y ésta se determina en forma positiva, por el artículo 75 del Código de Comercio en relación con el 371.  Las </a:t>
            </a:r>
            <a:r>
              <a:rPr lang="es-MX" b="1" dirty="0" smtClean="0"/>
              <a:t>mercantiles</a:t>
            </a:r>
            <a:r>
              <a:rPr lang="es-MX" dirty="0" smtClean="0"/>
              <a:t>, son las enajenaciones, adquisiciones de mercancías, efecto y bienes muebles en general, las enajenaciones de bienes inmuebles que se realicen también con dicho propósito de especulación mercantil.</a:t>
            </a:r>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MX" dirty="0" smtClean="0"/>
              <a:t>8. COMPRAVENTA VOLUNTARIA Y FORZOSA. La primera es el contrato ordinario en que comprador y vendedor  se ponen de acuerdo respecto a cosa o precio; la forzosa, existe en el remate, en la adjudicación judicial y en la expropiación por causa de utilidad pública. </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normAutofit/>
          </a:bodyPr>
          <a:lstStyle/>
          <a:p>
            <a:pPr>
              <a:buNone/>
            </a:pPr>
            <a:endParaRPr lang="es-ES" dirty="0" smtClean="0"/>
          </a:p>
          <a:p>
            <a:pPr>
              <a:buNone/>
            </a:pPr>
            <a:r>
              <a:rPr lang="es-MX" dirty="0" smtClean="0"/>
              <a:t>					        * Arrendamiento de cosas</a:t>
            </a:r>
            <a:endParaRPr lang="es-ES" dirty="0" smtClean="0"/>
          </a:p>
          <a:p>
            <a:pPr>
              <a:buNone/>
            </a:pPr>
            <a:r>
              <a:rPr lang="es-MX" dirty="0" smtClean="0"/>
              <a:t>					        *	Subarriendo</a:t>
            </a:r>
            <a:endParaRPr lang="es-ES" dirty="0" smtClean="0"/>
          </a:p>
          <a:p>
            <a:pPr>
              <a:buNone/>
            </a:pPr>
            <a:r>
              <a:rPr lang="es-MX" dirty="0" smtClean="0"/>
              <a:t>					        *	Censo enfitéutico</a:t>
            </a:r>
            <a:endParaRPr lang="es-ES" dirty="0" smtClean="0"/>
          </a:p>
          <a:p>
            <a:pPr>
              <a:buNone/>
            </a:pPr>
            <a:r>
              <a:rPr lang="es-MX" sz="2400" dirty="0" smtClean="0"/>
              <a:t>Traslativos de uso y disfrute</a:t>
            </a:r>
            <a:r>
              <a:rPr lang="es-MX" dirty="0" smtClean="0"/>
              <a:t>	        *	Servidumbre</a:t>
            </a:r>
            <a:endParaRPr lang="es-ES" dirty="0" smtClean="0"/>
          </a:p>
          <a:p>
            <a:pPr>
              <a:buNone/>
            </a:pPr>
            <a:r>
              <a:rPr lang="es-MX" dirty="0" smtClean="0"/>
              <a:t>					        *	Comodato</a:t>
            </a:r>
            <a:endParaRPr lang="es-ES" dirty="0" smtClean="0"/>
          </a:p>
          <a:p>
            <a:pPr>
              <a:buNone/>
            </a:pPr>
            <a:r>
              <a:rPr lang="es-MX" dirty="0" smtClean="0"/>
              <a:t>					        * 	Precario</a:t>
            </a:r>
            <a:endParaRPr lang="es-ES" dirty="0" smtClean="0"/>
          </a:p>
          <a:p>
            <a:pPr>
              <a:buNone/>
            </a:pPr>
            <a:r>
              <a:rPr lang="es-MX" dirty="0" smtClean="0"/>
              <a:t>					        * 	Mutuo</a:t>
            </a:r>
            <a:endParaRPr lang="es-ES" dirty="0" smtClean="0"/>
          </a:p>
          <a:p>
            <a:pPr>
              <a:buNone/>
            </a:pPr>
            <a:r>
              <a:rPr lang="es-MX" dirty="0" smtClean="0"/>
              <a:t>					        *	Censo consignativo</a:t>
            </a:r>
            <a:endParaRPr lang="es-ES" dirty="0" smtClean="0"/>
          </a:p>
          <a:p>
            <a:endParaRPr lang="es-ES" dirty="0"/>
          </a:p>
        </p:txBody>
      </p:sp>
      <p:sp>
        <p:nvSpPr>
          <p:cNvPr id="5" name="4 Abrir llave"/>
          <p:cNvSpPr/>
          <p:nvPr/>
        </p:nvSpPr>
        <p:spPr>
          <a:xfrm>
            <a:off x="4499992" y="980728"/>
            <a:ext cx="504056" cy="47525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MX" b="1" dirty="0" smtClean="0"/>
              <a:t>ELEMENTOS ESENCIALES DE LA COMPRAVENTA. </a:t>
            </a:r>
            <a:r>
              <a:rPr lang="es-MX" dirty="0" smtClean="0"/>
              <a:t>El consentimiento y el objeto.</a:t>
            </a:r>
          </a:p>
          <a:p>
            <a:pPr algn="just"/>
            <a:endParaRPr lang="es-MX" dirty="0" smtClean="0"/>
          </a:p>
          <a:p>
            <a:pPr algn="just"/>
            <a:r>
              <a:rPr lang="es-MX" b="1" dirty="0" smtClean="0"/>
              <a:t>ELEMENTOS DE VALIDEZ EN LA COMPRAVENTA. </a:t>
            </a:r>
            <a:r>
              <a:rPr lang="es-MX" dirty="0" smtClean="0"/>
              <a:t>Son la capacidad y la forma.</a:t>
            </a:r>
            <a:endParaRPr lang="es-E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PERMUTA</a:t>
            </a:r>
            <a:endParaRPr lang="es-ES" dirty="0"/>
          </a:p>
        </p:txBody>
      </p:sp>
      <p:sp>
        <p:nvSpPr>
          <p:cNvPr id="3" name="2 Marcador de contenido"/>
          <p:cNvSpPr>
            <a:spLocks noGrp="1"/>
          </p:cNvSpPr>
          <p:nvPr>
            <p:ph idx="1"/>
          </p:nvPr>
        </p:nvSpPr>
        <p:spPr/>
        <p:txBody>
          <a:bodyPr>
            <a:normAutofit/>
          </a:bodyPr>
          <a:lstStyle/>
          <a:p>
            <a:pPr algn="just"/>
            <a:endParaRPr lang="es-MX" sz="3600" dirty="0" smtClean="0"/>
          </a:p>
          <a:p>
            <a:pPr algn="just"/>
            <a:r>
              <a:rPr lang="es-MX" sz="3600" dirty="0" smtClean="0"/>
              <a:t>Es un contrato por virtud del cual cada una de las partes trasmite a la otra la propiedad de una cosa a cambio de la que a su vez recibe en propiedad.  </a:t>
            </a:r>
            <a:endParaRPr lang="es-E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lstStyle/>
          <a:p>
            <a:pPr algn="ctr"/>
            <a:r>
              <a:rPr lang="es-MX" sz="3200" b="1" dirty="0" smtClean="0"/>
              <a:t>ELEMENTOS ESENCIALES</a:t>
            </a:r>
          </a:p>
          <a:p>
            <a:pPr algn="ctr">
              <a:buNone/>
            </a:pPr>
            <a:endParaRPr lang="es-MX" sz="3200" b="1" dirty="0" smtClean="0"/>
          </a:p>
          <a:p>
            <a:pPr>
              <a:buNone/>
            </a:pPr>
            <a:r>
              <a:rPr lang="es-MX" dirty="0" smtClean="0"/>
              <a:t>Genéricos.  Son el consentimiento y el objeto.</a:t>
            </a:r>
          </a:p>
          <a:p>
            <a:pPr algn="just">
              <a:buNone/>
            </a:pPr>
            <a:r>
              <a:rPr lang="es-MX" dirty="0" smtClean="0"/>
              <a:t>Específicos. Consiste en la transmisión de del dominio.</a:t>
            </a:r>
          </a:p>
          <a:p>
            <a:pPr algn="ctr">
              <a:buNone/>
            </a:pPr>
            <a:endParaRPr lang="es-MX" dirty="0" smtClean="0"/>
          </a:p>
          <a:p>
            <a:pPr algn="ctr"/>
            <a:r>
              <a:rPr lang="es-MX" sz="3200" b="1" dirty="0" smtClean="0"/>
              <a:t>ELEMENTOS DE VALIDEZ EN LA PERMUTA</a:t>
            </a:r>
          </a:p>
          <a:p>
            <a:pPr algn="ctr"/>
            <a:endParaRPr lang="es-MX" b="1" dirty="0" smtClean="0"/>
          </a:p>
          <a:p>
            <a:pPr algn="just"/>
            <a:r>
              <a:rPr lang="es-MX" dirty="0" smtClean="0"/>
              <a:t>La forma, la capacidad y la lesión.</a:t>
            </a:r>
          </a:p>
          <a:p>
            <a:endParaRPr lang="es-MX" dirty="0" smtClean="0"/>
          </a:p>
          <a:p>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DONACIÓN</a:t>
            </a:r>
            <a:endParaRPr lang="es-ES" dirty="0"/>
          </a:p>
        </p:txBody>
      </p:sp>
      <p:sp>
        <p:nvSpPr>
          <p:cNvPr id="3" name="2 Marcador de contenido"/>
          <p:cNvSpPr>
            <a:spLocks noGrp="1"/>
          </p:cNvSpPr>
          <p:nvPr>
            <p:ph idx="1"/>
          </p:nvPr>
        </p:nvSpPr>
        <p:spPr/>
        <p:txBody>
          <a:bodyPr>
            <a:normAutofit/>
          </a:bodyPr>
          <a:lstStyle/>
          <a:p>
            <a:pPr algn="just"/>
            <a:r>
              <a:rPr lang="es-MX" sz="3600" dirty="0" smtClean="0"/>
              <a:t>Es un contrato por el cual una persona, llamada donante, trasmite gratuitamente una parte o la totalidad de sus bienes presentes (reservándose sólo los bienes necesarios para subsistir), a otra llamada donatario.</a:t>
            </a:r>
            <a:endParaRPr lang="es-E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5127848"/>
          </a:xfrm>
        </p:spPr>
        <p:txBody>
          <a:bodyPr/>
          <a:lstStyle/>
          <a:p>
            <a:pPr lvl="0" algn="ctr"/>
            <a:r>
              <a:rPr lang="es-MX" sz="2800" dirty="0" smtClean="0">
                <a:solidFill>
                  <a:schemeClr val="tx2"/>
                </a:solidFill>
              </a:rPr>
              <a:t>CLASIFICACIÓN DEL CONTRATO DE DONACIÓN</a:t>
            </a:r>
            <a:endParaRPr lang="es-ES" sz="2800" dirty="0" smtClean="0">
              <a:solidFill>
                <a:schemeClr val="tx2"/>
              </a:solidFill>
            </a:endParaRPr>
          </a:p>
          <a:p>
            <a:pPr algn="just">
              <a:buNone/>
            </a:pPr>
            <a:endParaRPr lang="es-MX" dirty="0" smtClean="0"/>
          </a:p>
          <a:p>
            <a:pPr algn="just"/>
            <a:r>
              <a:rPr lang="es-MX" dirty="0" smtClean="0"/>
              <a:t>El contrato de donación se clasifica como principal, unilateral, gratuito, formal o consensual, según los casos, instantáneo o de tracto sucesivo.</a:t>
            </a:r>
          </a:p>
          <a:p>
            <a:pPr algn="just"/>
            <a:endParaRPr lang="es-MX" dirty="0" smtClean="0"/>
          </a:p>
          <a:p>
            <a:pPr algn="ctr"/>
            <a:r>
              <a:rPr lang="es-MX" sz="2800" dirty="0" smtClean="0">
                <a:solidFill>
                  <a:schemeClr val="tx2"/>
                </a:solidFill>
              </a:rPr>
              <a:t>ELEMENTOS DE VALIDEZ.</a:t>
            </a:r>
          </a:p>
          <a:p>
            <a:pPr algn="ctr"/>
            <a:endParaRPr lang="es-MX" sz="2800" dirty="0" smtClean="0">
              <a:solidFill>
                <a:schemeClr val="tx2"/>
              </a:solidFill>
            </a:endParaRPr>
          </a:p>
          <a:p>
            <a:pPr algn="just"/>
            <a:r>
              <a:rPr lang="es-MX" dirty="0" smtClean="0"/>
              <a:t>Son la capacidad y la forma. </a:t>
            </a:r>
            <a:endParaRPr lang="es-ES" dirty="0" smtClean="0"/>
          </a:p>
        </p:txBody>
      </p:sp>
      <p:sp>
        <p:nvSpPr>
          <p:cNvPr id="5" name="1 Título"/>
          <p:cNvSpPr txBox="1">
            <a:spLocks/>
          </p:cNvSpPr>
          <p:nvPr/>
        </p:nvSpPr>
        <p:spPr>
          <a:xfrm>
            <a:off x="609600" y="856488"/>
            <a:ext cx="8229600" cy="11430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S"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CLASES DE DONACIONES</a:t>
            </a:r>
            <a:endParaRPr lang="es-ES" dirty="0"/>
          </a:p>
        </p:txBody>
      </p:sp>
      <p:sp>
        <p:nvSpPr>
          <p:cNvPr id="3" name="2 Marcador de contenido"/>
          <p:cNvSpPr>
            <a:spLocks noGrp="1"/>
          </p:cNvSpPr>
          <p:nvPr>
            <p:ph idx="1"/>
          </p:nvPr>
        </p:nvSpPr>
        <p:spPr/>
        <p:txBody>
          <a:bodyPr/>
          <a:lstStyle/>
          <a:p>
            <a:endParaRPr lang="es-MX" dirty="0" smtClean="0"/>
          </a:p>
          <a:p>
            <a:pPr lvl="1">
              <a:buFont typeface="Wingdings" pitchFamily="2" charset="2"/>
              <a:buChar char="v"/>
            </a:pPr>
            <a:r>
              <a:rPr lang="es-MX" sz="3000" dirty="0" smtClean="0"/>
              <a:t>Entre </a:t>
            </a:r>
            <a:r>
              <a:rPr lang="es-MX" sz="3000" dirty="0" smtClean="0"/>
              <a:t>vivos y mortis causa.</a:t>
            </a:r>
          </a:p>
          <a:p>
            <a:pPr lvl="1">
              <a:buFont typeface="Wingdings" pitchFamily="2" charset="2"/>
              <a:buChar char="v"/>
            </a:pPr>
            <a:r>
              <a:rPr lang="es-MX" sz="3000" dirty="0" smtClean="0"/>
              <a:t>Particular y universal</a:t>
            </a:r>
          </a:p>
          <a:p>
            <a:pPr lvl="1">
              <a:buFont typeface="Wingdings" pitchFamily="2" charset="2"/>
              <a:buChar char="v"/>
            </a:pPr>
            <a:r>
              <a:rPr lang="es-MX" sz="3000" dirty="0" smtClean="0"/>
              <a:t>Reales y simuladas</a:t>
            </a:r>
          </a:p>
          <a:p>
            <a:pPr lvl="1">
              <a:buFont typeface="Wingdings" pitchFamily="2" charset="2"/>
              <a:buChar char="v"/>
            </a:pPr>
            <a:r>
              <a:rPr lang="es-MX" sz="3000" dirty="0" smtClean="0"/>
              <a:t>En perjuicio de acreedores </a:t>
            </a:r>
            <a:endParaRPr lang="es-MX" sz="3000" dirty="0" smtClean="0"/>
          </a:p>
          <a:p>
            <a:pPr lvl="1">
              <a:buFont typeface="Wingdings" pitchFamily="2" charset="2"/>
              <a:buChar char="v"/>
            </a:pPr>
            <a:r>
              <a:rPr lang="es-MX" sz="3000" dirty="0" smtClean="0"/>
              <a:t>Donaciones disfrazadas</a:t>
            </a:r>
          </a:p>
          <a:p>
            <a:endParaRPr lang="es-MX" sz="3200" dirty="0" smtClean="0"/>
          </a:p>
          <a:p>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MUTUO</a:t>
            </a:r>
            <a:endParaRPr lang="es-ES" dirty="0"/>
          </a:p>
        </p:txBody>
      </p:sp>
      <p:sp>
        <p:nvSpPr>
          <p:cNvPr id="3" name="2 Marcador de contenido"/>
          <p:cNvSpPr>
            <a:spLocks noGrp="1"/>
          </p:cNvSpPr>
          <p:nvPr>
            <p:ph idx="1"/>
          </p:nvPr>
        </p:nvSpPr>
        <p:spPr/>
        <p:txBody>
          <a:bodyPr/>
          <a:lstStyle/>
          <a:p>
            <a:pPr algn="just"/>
            <a:r>
              <a:rPr lang="es-MX" dirty="0" smtClean="0"/>
              <a:t>Es otro contrato traslativo de dominio que indebidamente había sido estudiado en el Código de 1884 junto con el comodato. Este es traslativo de uso y, no obstante, el ordenamiento anterior, bajo la denominación genérica de préstamo comprendió las dos especies: mutuo y comodato. </a:t>
            </a:r>
          </a:p>
          <a:p>
            <a:pPr algn="just"/>
            <a:r>
              <a:rPr lang="es-MX" dirty="0" smtClean="0"/>
              <a:t>En el actual Código considera que son contratos con características sustancialmente distintas, y estudia </a:t>
            </a:r>
            <a:r>
              <a:rPr lang="es-MX" dirty="0" smtClean="0"/>
              <a:t>el </a:t>
            </a:r>
            <a:r>
              <a:rPr lang="es-MX" dirty="0" smtClean="0"/>
              <a:t>mutuo, como lo hace la doctrina.</a:t>
            </a: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Definición </a:t>
            </a:r>
            <a:r>
              <a:rPr lang="es-MX" smtClean="0"/>
              <a:t>(Mutuo).</a:t>
            </a:r>
            <a:endParaRPr lang="es-ES" dirty="0"/>
          </a:p>
        </p:txBody>
      </p:sp>
      <p:sp>
        <p:nvSpPr>
          <p:cNvPr id="3" name="2 Marcador de contenido"/>
          <p:cNvSpPr>
            <a:spLocks noGrp="1"/>
          </p:cNvSpPr>
          <p:nvPr>
            <p:ph idx="1"/>
          </p:nvPr>
        </p:nvSpPr>
        <p:spPr/>
        <p:txBody>
          <a:bodyPr>
            <a:normAutofit/>
          </a:bodyPr>
          <a:lstStyle/>
          <a:p>
            <a:pPr algn="just"/>
            <a:r>
              <a:rPr lang="es-MX" sz="3600" dirty="0" smtClean="0"/>
              <a:t>Es un contrato por el cual el mutuante se obliga a transferir la propiedad de una suma de dinero o de otras cosas fungibles al mutuatario, quien se obliga a devolver otro tanto de la misma especie y calidad.</a:t>
            </a:r>
            <a:endParaRPr lang="es-E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COMODATO</a:t>
            </a:r>
            <a:endParaRPr lang="es-ES" dirty="0"/>
          </a:p>
        </p:txBody>
      </p:sp>
      <p:sp>
        <p:nvSpPr>
          <p:cNvPr id="3" name="2 Marcador de contenido"/>
          <p:cNvSpPr>
            <a:spLocks noGrp="1"/>
          </p:cNvSpPr>
          <p:nvPr>
            <p:ph idx="1"/>
          </p:nvPr>
        </p:nvSpPr>
        <p:spPr/>
        <p:txBody>
          <a:bodyPr>
            <a:normAutofit/>
          </a:bodyPr>
          <a:lstStyle/>
          <a:p>
            <a:pPr algn="just"/>
            <a:r>
              <a:rPr lang="es-MX" sz="3600" dirty="0" smtClean="0"/>
              <a:t>Es un contrato por virtud del cual una persona llamada comodante, se obliga a conceder gratuitamente el uso de una cosa no fungible, a otra persona llamada comodatario, quien se obliga a restituirla en su propia individualidad.</a:t>
            </a:r>
            <a:endParaRPr lang="es-E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ARRENDAMIENTO</a:t>
            </a:r>
            <a:endParaRPr lang="es-ES" dirty="0"/>
          </a:p>
        </p:txBody>
      </p:sp>
      <p:sp>
        <p:nvSpPr>
          <p:cNvPr id="3" name="2 Marcador de contenido"/>
          <p:cNvSpPr>
            <a:spLocks noGrp="1"/>
          </p:cNvSpPr>
          <p:nvPr>
            <p:ph idx="1"/>
          </p:nvPr>
        </p:nvSpPr>
        <p:spPr/>
        <p:txBody>
          <a:bodyPr>
            <a:normAutofit/>
          </a:bodyPr>
          <a:lstStyle/>
          <a:p>
            <a:pPr algn="just"/>
            <a:r>
              <a:rPr lang="es-MX" sz="3600" dirty="0" smtClean="0"/>
              <a:t>Como un contrato por virtud del cual, una persona llamada arrendador concede a otra, llamada arrendatario, el uso o goce temporal de una cosa, mediante el pago de un precio cierto.</a:t>
            </a:r>
            <a:endParaRPr lang="es-E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normAutofit/>
          </a:bodyPr>
          <a:lstStyle/>
          <a:p>
            <a:pPr>
              <a:buNone/>
            </a:pPr>
            <a:endParaRPr lang="es-ES" dirty="0" smtClean="0"/>
          </a:p>
          <a:p>
            <a:pPr>
              <a:buNone/>
            </a:pPr>
            <a:r>
              <a:rPr lang="es-MX" dirty="0" smtClean="0"/>
              <a:t>					* Arrendamiento de servicios</a:t>
            </a:r>
            <a:endParaRPr lang="es-ES" dirty="0" smtClean="0"/>
          </a:p>
          <a:p>
            <a:pPr>
              <a:buNone/>
            </a:pPr>
            <a:r>
              <a:rPr lang="es-MX" dirty="0" smtClean="0"/>
              <a:t>			                       * Contrato de trabajo					* Contrato colectivo de trabajo</a:t>
            </a:r>
            <a:endParaRPr lang="es-ES" dirty="0" smtClean="0"/>
          </a:p>
          <a:p>
            <a:pPr algn="just">
              <a:buNone/>
            </a:pPr>
            <a:r>
              <a:rPr lang="es-MX" dirty="0" smtClean="0"/>
              <a:t>* De trabajo y gestión	* Contrato de empresa o de 				obras por ajuste a precio 					alzado</a:t>
            </a:r>
            <a:endParaRPr lang="es-ES" dirty="0" smtClean="0"/>
          </a:p>
          <a:p>
            <a:pPr>
              <a:buNone/>
            </a:pPr>
            <a:r>
              <a:rPr lang="es-MX" dirty="0" smtClean="0"/>
              <a:t> 					* Transporte</a:t>
            </a:r>
            <a:endParaRPr lang="es-ES" dirty="0" smtClean="0"/>
          </a:p>
          <a:p>
            <a:pPr>
              <a:buNone/>
            </a:pPr>
            <a:r>
              <a:rPr lang="es-MX" dirty="0" smtClean="0"/>
              <a:t>					* Mandato</a:t>
            </a:r>
            <a:endParaRPr lang="es-ES" dirty="0" smtClean="0"/>
          </a:p>
          <a:p>
            <a:pPr>
              <a:buNone/>
            </a:pPr>
            <a:r>
              <a:rPr lang="es-MX" dirty="0" smtClean="0"/>
              <a:t>					* Corretaje</a:t>
            </a:r>
            <a:endParaRPr lang="es-ES" dirty="0" smtClean="0"/>
          </a:p>
          <a:p>
            <a:pPr>
              <a:buNone/>
            </a:pPr>
            <a:r>
              <a:rPr lang="es-MX" dirty="0" smtClean="0"/>
              <a:t>					* Pública promesa</a:t>
            </a:r>
            <a:endParaRPr lang="es-ES" dirty="0" smtClean="0"/>
          </a:p>
          <a:p>
            <a:endParaRPr lang="es-ES" dirty="0"/>
          </a:p>
        </p:txBody>
      </p:sp>
      <p:sp>
        <p:nvSpPr>
          <p:cNvPr id="4" name="3 Abrir llave"/>
          <p:cNvSpPr/>
          <p:nvPr/>
        </p:nvSpPr>
        <p:spPr>
          <a:xfrm>
            <a:off x="3635896" y="1484784"/>
            <a:ext cx="436038" cy="47525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DEPÓSITO</a:t>
            </a:r>
            <a:endParaRPr lang="es-ES" dirty="0"/>
          </a:p>
        </p:txBody>
      </p:sp>
      <p:sp>
        <p:nvSpPr>
          <p:cNvPr id="3" name="2 Marcador de contenido"/>
          <p:cNvSpPr>
            <a:spLocks noGrp="1"/>
          </p:cNvSpPr>
          <p:nvPr>
            <p:ph idx="1"/>
          </p:nvPr>
        </p:nvSpPr>
        <p:spPr/>
        <p:txBody>
          <a:bodyPr/>
          <a:lstStyle/>
          <a:p>
            <a:pPr algn="just"/>
            <a:r>
              <a:rPr lang="es-MX" sz="3600" dirty="0" smtClean="0"/>
              <a:t>Se le define como un contrato por virtud del cual  el depositario se obliga a recibir una cosa mueble o inmueble que el depositante le confía, para que la custodie y restituya cuando este se lo pida.</a:t>
            </a:r>
          </a:p>
          <a:p>
            <a:endParaRPr lang="es-MX" dirty="0" smtClean="0"/>
          </a:p>
          <a:p>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MANDATO	</a:t>
            </a:r>
            <a:endParaRPr lang="es-ES" dirty="0"/>
          </a:p>
        </p:txBody>
      </p:sp>
      <p:sp>
        <p:nvSpPr>
          <p:cNvPr id="3" name="2 Marcador de contenido"/>
          <p:cNvSpPr>
            <a:spLocks noGrp="1"/>
          </p:cNvSpPr>
          <p:nvPr>
            <p:ph idx="1"/>
          </p:nvPr>
        </p:nvSpPr>
        <p:spPr/>
        <p:txBody>
          <a:bodyPr>
            <a:normAutofit/>
          </a:bodyPr>
          <a:lstStyle/>
          <a:p>
            <a:pPr algn="just"/>
            <a:r>
              <a:rPr lang="es-MX" sz="3600" dirty="0" smtClean="0"/>
              <a:t>Es un contrato por virtud del cual el mandatario se obliga a ejecutar por cuenta del mandante, los actos jurídicos que este le encarga.</a:t>
            </a:r>
            <a:endParaRPr lang="es-ES" sz="3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FIANZA</a:t>
            </a:r>
            <a:endParaRPr lang="es-ES" dirty="0"/>
          </a:p>
        </p:txBody>
      </p:sp>
      <p:sp>
        <p:nvSpPr>
          <p:cNvPr id="3" name="2 Marcador de contenido"/>
          <p:cNvSpPr>
            <a:spLocks noGrp="1"/>
          </p:cNvSpPr>
          <p:nvPr>
            <p:ph idx="1"/>
          </p:nvPr>
        </p:nvSpPr>
        <p:spPr/>
        <p:txBody>
          <a:bodyPr>
            <a:normAutofit/>
          </a:bodyPr>
          <a:lstStyle/>
          <a:p>
            <a:pPr algn="just"/>
            <a:endParaRPr lang="es-MX" sz="3600" dirty="0" smtClean="0"/>
          </a:p>
          <a:p>
            <a:pPr algn="just"/>
            <a:r>
              <a:rPr lang="es-MX" sz="3600" dirty="0" smtClean="0"/>
              <a:t>Es un contrato por el cual una persona se compromete con el acreedor a pagar por el deudor, si éste no lo hace.</a:t>
            </a:r>
            <a:endParaRPr lang="es-ES"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HIPOTECA</a:t>
            </a:r>
            <a:endParaRPr lang="es-ES" dirty="0"/>
          </a:p>
        </p:txBody>
      </p:sp>
      <p:sp>
        <p:nvSpPr>
          <p:cNvPr id="3" name="2 Marcador de contenido"/>
          <p:cNvSpPr>
            <a:spLocks noGrp="1"/>
          </p:cNvSpPr>
          <p:nvPr>
            <p:ph idx="1"/>
          </p:nvPr>
        </p:nvSpPr>
        <p:spPr/>
        <p:txBody>
          <a:bodyPr>
            <a:normAutofit lnSpcReduction="10000"/>
          </a:bodyPr>
          <a:lstStyle/>
          <a:p>
            <a:pPr algn="just"/>
            <a:r>
              <a:rPr lang="es-MX" sz="3200" dirty="0" smtClean="0"/>
              <a:t>Es un derecho real que se constituye sobre bienes determinados, generalmente inmuebles, enajenables, para garantizar el cumplimiento de una obligación principal, sin desposeer  al dueño del bien gravado, y que otorga a su titular los derechos de persecución, de venta y de preferencia en el pago</a:t>
            </a:r>
            <a:r>
              <a:rPr lang="es-MX" sz="3200" dirty="0" smtClean="0"/>
              <a:t>, para el caso de incumplimiento de la obligación.</a:t>
            </a:r>
            <a:r>
              <a:rPr lang="es-MX" dirty="0" smtClean="0"/>
              <a:t> </a:t>
            </a: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PRENDA</a:t>
            </a:r>
            <a:endParaRPr lang="es-ES" dirty="0"/>
          </a:p>
        </p:txBody>
      </p:sp>
      <p:sp>
        <p:nvSpPr>
          <p:cNvPr id="3" name="2 Marcador de contenido"/>
          <p:cNvSpPr>
            <a:spLocks noGrp="1"/>
          </p:cNvSpPr>
          <p:nvPr>
            <p:ph idx="1"/>
          </p:nvPr>
        </p:nvSpPr>
        <p:spPr/>
        <p:txBody>
          <a:bodyPr>
            <a:normAutofit/>
          </a:bodyPr>
          <a:lstStyle/>
          <a:p>
            <a:pPr algn="just"/>
            <a:r>
              <a:rPr lang="es-MX" sz="3200" dirty="0" smtClean="0"/>
              <a:t>Es un derecho real que se constituye sobre bienes muebles enajenables, determinados, que se entregan real o jurídicamente al acreedor, para garantizar el cumplimiento de una obligación principal y su preferencia en el pago, concediéndole además los derechos de persecución y de venta sobre los citados bienes en caso de incu</a:t>
            </a:r>
            <a:r>
              <a:rPr lang="es-MX" sz="3200" dirty="0" smtClean="0"/>
              <a:t>mplimiento.</a:t>
            </a:r>
            <a:endParaRPr lang="es-E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lstStyle/>
          <a:p>
            <a:pPr>
              <a:buNone/>
            </a:pPr>
            <a:r>
              <a:rPr lang="es-MX" dirty="0" smtClean="0"/>
              <a:t>					* Contrato de sociedad</a:t>
            </a:r>
          </a:p>
          <a:p>
            <a:pPr>
              <a:buNone/>
            </a:pPr>
            <a:endParaRPr lang="es-MX" dirty="0" smtClean="0"/>
          </a:p>
          <a:p>
            <a:pPr>
              <a:buNone/>
            </a:pPr>
            <a:r>
              <a:rPr lang="es-MX" dirty="0" smtClean="0"/>
              <a:t>					* Contratos de colectividad y 				comunidad especiales</a:t>
            </a:r>
          </a:p>
          <a:p>
            <a:pPr>
              <a:buNone/>
            </a:pPr>
            <a:r>
              <a:rPr lang="es-MX" dirty="0" smtClean="0"/>
              <a:t>Constitutivos de</a:t>
            </a:r>
          </a:p>
          <a:p>
            <a:pPr>
              <a:buNone/>
            </a:pPr>
            <a:r>
              <a:rPr lang="es-MX" dirty="0" smtClean="0"/>
              <a:t>Personalidad</a:t>
            </a:r>
          </a:p>
          <a:p>
            <a:pPr>
              <a:buNone/>
            </a:pPr>
            <a:r>
              <a:rPr lang="es-MX" dirty="0" smtClean="0"/>
              <a:t>y de gestión colectiva	* Aparcería</a:t>
            </a:r>
          </a:p>
          <a:p>
            <a:pPr>
              <a:buNone/>
            </a:pPr>
            <a:endParaRPr lang="es-ES" dirty="0"/>
          </a:p>
        </p:txBody>
      </p:sp>
      <p:sp>
        <p:nvSpPr>
          <p:cNvPr id="4" name="3 Abrir llave"/>
          <p:cNvSpPr/>
          <p:nvPr/>
        </p:nvSpPr>
        <p:spPr>
          <a:xfrm>
            <a:off x="3491880" y="1124744"/>
            <a:ext cx="549775" cy="43204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836712"/>
            <a:ext cx="8229600" cy="5055840"/>
          </a:xfrm>
        </p:spPr>
        <p:txBody>
          <a:bodyPr/>
          <a:lstStyle/>
          <a:p>
            <a:endParaRPr lang="es-ES" sz="3200" dirty="0" smtClean="0"/>
          </a:p>
          <a:p>
            <a:pPr>
              <a:buNone/>
            </a:pPr>
            <a:r>
              <a:rPr lang="es-MX" sz="3200" dirty="0" smtClean="0"/>
              <a:t>					* Depósito</a:t>
            </a:r>
            <a:endParaRPr lang="es-ES" sz="3200" dirty="0" smtClean="0"/>
          </a:p>
          <a:p>
            <a:endParaRPr lang="es-MX" sz="3200" dirty="0" smtClean="0"/>
          </a:p>
          <a:p>
            <a:r>
              <a:rPr lang="es-MX" sz="3200" dirty="0" smtClean="0"/>
              <a:t>De custodia		* Secuestro</a:t>
            </a:r>
            <a:endParaRPr lang="es-ES" sz="3200" dirty="0" smtClean="0"/>
          </a:p>
          <a:p>
            <a:pPr>
              <a:buNone/>
            </a:pPr>
            <a:r>
              <a:rPr lang="es-MX" sz="3200" dirty="0" smtClean="0"/>
              <a:t>						</a:t>
            </a:r>
          </a:p>
          <a:p>
            <a:pPr>
              <a:buNone/>
            </a:pPr>
            <a:r>
              <a:rPr lang="es-MX" sz="3200" dirty="0" smtClean="0"/>
              <a:t>					* Hospedaje</a:t>
            </a:r>
            <a:endParaRPr lang="es-ES" sz="3200" dirty="0" smtClean="0"/>
          </a:p>
          <a:p>
            <a:pPr>
              <a:buNone/>
            </a:pPr>
            <a:r>
              <a:rPr lang="es-MX" sz="3200" dirty="0" smtClean="0"/>
              <a:t>				</a:t>
            </a:r>
            <a:endParaRPr lang="es-ES" sz="3200" dirty="0" smtClean="0"/>
          </a:p>
          <a:p>
            <a:endParaRPr lang="es-ES" dirty="0"/>
          </a:p>
        </p:txBody>
      </p:sp>
      <p:sp>
        <p:nvSpPr>
          <p:cNvPr id="4" name="3 Abrir llave"/>
          <p:cNvSpPr/>
          <p:nvPr/>
        </p:nvSpPr>
        <p:spPr>
          <a:xfrm>
            <a:off x="3275856" y="1484784"/>
            <a:ext cx="504056" cy="30963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lnSpcReduction="10000"/>
          </a:bodyPr>
          <a:lstStyle/>
          <a:p>
            <a:pPr>
              <a:buNone/>
            </a:pPr>
            <a:r>
              <a:rPr lang="es-MX" dirty="0" smtClean="0"/>
              <a:t> </a:t>
            </a:r>
            <a:endParaRPr lang="es-ES" sz="3200" dirty="0" smtClean="0"/>
          </a:p>
          <a:p>
            <a:pPr>
              <a:buNone/>
            </a:pPr>
            <a:r>
              <a:rPr lang="es-MX" sz="3200" dirty="0" smtClean="0"/>
              <a:t>					* Seguro	</a:t>
            </a:r>
            <a:endParaRPr lang="es-ES" sz="3200" dirty="0" smtClean="0"/>
          </a:p>
          <a:p>
            <a:pPr>
              <a:buNone/>
            </a:pPr>
            <a:r>
              <a:rPr lang="es-MX" sz="3200" dirty="0" smtClean="0"/>
              <a:t>					</a:t>
            </a:r>
          </a:p>
          <a:p>
            <a:pPr>
              <a:buNone/>
            </a:pPr>
            <a:r>
              <a:rPr lang="es-MX" sz="3200" dirty="0" smtClean="0"/>
              <a:t>					* Renta vitalicia</a:t>
            </a:r>
            <a:endParaRPr lang="es-ES" sz="3200" dirty="0" smtClean="0"/>
          </a:p>
          <a:p>
            <a:pPr>
              <a:buNone/>
            </a:pPr>
            <a:r>
              <a:rPr lang="es-MX" sz="3200" dirty="0" smtClean="0"/>
              <a:t>		</a:t>
            </a:r>
          </a:p>
          <a:p>
            <a:pPr>
              <a:buNone/>
            </a:pPr>
            <a:r>
              <a:rPr lang="es-MX" sz="3200" dirty="0" smtClean="0"/>
              <a:t>Aleatorios			* Juego</a:t>
            </a:r>
            <a:endParaRPr lang="es-ES" sz="3200" dirty="0" smtClean="0"/>
          </a:p>
          <a:p>
            <a:pPr>
              <a:buNone/>
            </a:pPr>
            <a:r>
              <a:rPr lang="es-MX" sz="3200" dirty="0" smtClean="0"/>
              <a:t>					</a:t>
            </a:r>
          </a:p>
          <a:p>
            <a:pPr>
              <a:buNone/>
            </a:pPr>
            <a:r>
              <a:rPr lang="es-MX" sz="3200" dirty="0" smtClean="0"/>
              <a:t>					* Apuesta</a:t>
            </a:r>
            <a:endParaRPr lang="es-ES" sz="3200" dirty="0" smtClean="0"/>
          </a:p>
          <a:p>
            <a:pPr>
              <a:buNone/>
            </a:pPr>
            <a:r>
              <a:rPr lang="es-MX" sz="3200" dirty="0" smtClean="0"/>
              <a:t>					</a:t>
            </a:r>
          </a:p>
          <a:p>
            <a:pPr>
              <a:buNone/>
            </a:pPr>
            <a:r>
              <a:rPr lang="es-MX" sz="3200" dirty="0" smtClean="0"/>
              <a:t>					* Decisión por suerte</a:t>
            </a:r>
            <a:endParaRPr lang="es-ES" sz="3200" dirty="0" smtClean="0"/>
          </a:p>
          <a:p>
            <a:endParaRPr lang="es-ES" sz="3200" dirty="0"/>
          </a:p>
        </p:txBody>
      </p:sp>
      <p:sp>
        <p:nvSpPr>
          <p:cNvPr id="4" name="3 Abrir llave"/>
          <p:cNvSpPr/>
          <p:nvPr/>
        </p:nvSpPr>
        <p:spPr>
          <a:xfrm>
            <a:off x="3347864" y="1340768"/>
            <a:ext cx="864096" cy="4824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normAutofit/>
          </a:bodyPr>
          <a:lstStyle/>
          <a:p>
            <a:pPr>
              <a:buNone/>
            </a:pPr>
            <a:r>
              <a:rPr lang="es-MX" dirty="0" smtClean="0"/>
              <a:t> </a:t>
            </a:r>
            <a:endParaRPr lang="es-ES" dirty="0" smtClean="0"/>
          </a:p>
          <a:p>
            <a:pPr>
              <a:buNone/>
            </a:pPr>
            <a:r>
              <a:rPr lang="es-MX" dirty="0" smtClean="0"/>
              <a:t>				         *	Contrato de promesa</a:t>
            </a:r>
            <a:endParaRPr lang="es-ES" dirty="0" smtClean="0"/>
          </a:p>
          <a:p>
            <a:pPr>
              <a:buNone/>
            </a:pPr>
            <a:r>
              <a:rPr lang="es-MX" dirty="0" smtClean="0"/>
              <a:t>				         *	Contrato de 	reconocimiento 				de crédito 	o  Deuda</a:t>
            </a:r>
            <a:endParaRPr lang="es-ES" dirty="0" smtClean="0"/>
          </a:p>
          <a:p>
            <a:pPr>
              <a:buNone/>
            </a:pPr>
            <a:r>
              <a:rPr lang="es-MX" sz="2000" dirty="0" smtClean="0"/>
              <a:t>De garantía y afirmación </a:t>
            </a:r>
            <a:r>
              <a:rPr lang="es-MX" dirty="0" smtClean="0"/>
              <a:t>	         *	Fianza</a:t>
            </a:r>
            <a:endParaRPr lang="es-ES" dirty="0" smtClean="0"/>
          </a:p>
          <a:p>
            <a:pPr>
              <a:buNone/>
            </a:pPr>
            <a:r>
              <a:rPr lang="es-MX" dirty="0" smtClean="0"/>
              <a:t>		</a:t>
            </a:r>
            <a:r>
              <a:rPr lang="es-MX" sz="2000" dirty="0" smtClean="0"/>
              <a:t>de Derechos</a:t>
            </a:r>
            <a:r>
              <a:rPr lang="es-MX" dirty="0" smtClean="0"/>
              <a:t>	         *	Prenda</a:t>
            </a:r>
            <a:endParaRPr lang="es-ES" dirty="0" smtClean="0"/>
          </a:p>
          <a:p>
            <a:pPr>
              <a:buNone/>
            </a:pPr>
            <a:r>
              <a:rPr lang="es-ES" sz="1700" dirty="0" smtClean="0"/>
              <a:t>                                                                 </a:t>
            </a:r>
            <a:r>
              <a:rPr lang="es-ES" sz="2800" dirty="0" smtClean="0"/>
              <a:t>*</a:t>
            </a:r>
            <a:r>
              <a:rPr lang="es-MX" dirty="0" smtClean="0"/>
              <a:t>Hipoteca</a:t>
            </a:r>
            <a:endParaRPr lang="es-ES" dirty="0" smtClean="0"/>
          </a:p>
          <a:p>
            <a:pPr>
              <a:buNone/>
            </a:pPr>
            <a:r>
              <a:rPr lang="es-MX" dirty="0" smtClean="0"/>
              <a:t>				         *	Anticresis</a:t>
            </a:r>
            <a:endParaRPr lang="es-ES" dirty="0" smtClean="0"/>
          </a:p>
          <a:p>
            <a:pPr>
              <a:buNone/>
            </a:pPr>
            <a:r>
              <a:rPr lang="es-MX" dirty="0" smtClean="0"/>
              <a:t>				         *	Transacción</a:t>
            </a:r>
            <a:endParaRPr lang="es-ES" dirty="0" smtClean="0"/>
          </a:p>
          <a:p>
            <a:pPr>
              <a:buNone/>
            </a:pPr>
            <a:r>
              <a:rPr lang="es-MX" dirty="0" smtClean="0"/>
              <a:t>				         *	Compromiso</a:t>
            </a:r>
            <a:endParaRPr lang="es-ES" dirty="0" smtClean="0"/>
          </a:p>
          <a:p>
            <a:pPr>
              <a:buNone/>
            </a:pPr>
            <a:r>
              <a:rPr lang="es-MX" dirty="0" smtClean="0"/>
              <a:t> </a:t>
            </a:r>
            <a:endParaRPr lang="es-ES" dirty="0" smtClean="0"/>
          </a:p>
          <a:p>
            <a:endParaRPr lang="es-ES" dirty="0"/>
          </a:p>
        </p:txBody>
      </p:sp>
      <p:sp>
        <p:nvSpPr>
          <p:cNvPr id="4" name="3 Abrir llave"/>
          <p:cNvSpPr/>
          <p:nvPr/>
        </p:nvSpPr>
        <p:spPr>
          <a:xfrm>
            <a:off x="3563888" y="1268760"/>
            <a:ext cx="576064" cy="46805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lstStyle/>
          <a:p>
            <a:pPr>
              <a:buNone/>
            </a:pPr>
            <a:r>
              <a:rPr lang="es-MX" dirty="0" smtClean="0"/>
              <a:t>						</a:t>
            </a:r>
          </a:p>
          <a:p>
            <a:pPr>
              <a:buNone/>
            </a:pPr>
            <a:r>
              <a:rPr lang="es-MX" dirty="0" smtClean="0"/>
              <a:t>					        *	Contrato de giro a doble </a:t>
            </a:r>
            <a:endParaRPr lang="es-ES" dirty="0" smtClean="0"/>
          </a:p>
          <a:p>
            <a:pPr>
              <a:buNone/>
            </a:pPr>
            <a:r>
              <a:rPr lang="es-MX" dirty="0" smtClean="0"/>
              <a:t>						apoderamiento	</a:t>
            </a:r>
          </a:p>
          <a:p>
            <a:pPr>
              <a:buNone/>
            </a:pPr>
            <a:endParaRPr lang="es-MX" dirty="0" smtClean="0"/>
          </a:p>
          <a:p>
            <a:pPr algn="just">
              <a:buNone/>
            </a:pPr>
            <a:r>
              <a:rPr lang="es-MX" dirty="0" smtClean="0"/>
              <a:t>Abstractos de deuda																	         *	Contrato de promesa 					escrita de deuda al 						portador</a:t>
            </a:r>
            <a:endParaRPr lang="es-ES" dirty="0" smtClean="0"/>
          </a:p>
          <a:p>
            <a:pPr>
              <a:buNone/>
            </a:pPr>
            <a:endParaRPr lang="es-ES" dirty="0"/>
          </a:p>
        </p:txBody>
      </p:sp>
      <p:sp>
        <p:nvSpPr>
          <p:cNvPr id="4" name="3 Abrir llave"/>
          <p:cNvSpPr/>
          <p:nvPr/>
        </p:nvSpPr>
        <p:spPr>
          <a:xfrm>
            <a:off x="3419872" y="1268760"/>
            <a:ext cx="1224136" cy="43204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PROMESA	</a:t>
            </a:r>
            <a:endParaRPr lang="es-MX" dirty="0"/>
          </a:p>
        </p:txBody>
      </p:sp>
      <p:sp>
        <p:nvSpPr>
          <p:cNvPr id="3" name="2 Marcador de contenido"/>
          <p:cNvSpPr>
            <a:spLocks noGrp="1"/>
          </p:cNvSpPr>
          <p:nvPr>
            <p:ph idx="1"/>
          </p:nvPr>
        </p:nvSpPr>
        <p:spPr/>
        <p:txBody>
          <a:bodyPr>
            <a:normAutofit/>
          </a:bodyPr>
          <a:lstStyle/>
          <a:p>
            <a:pPr algn="just"/>
            <a:endParaRPr lang="es-MX" sz="3600" dirty="0" smtClean="0"/>
          </a:p>
          <a:p>
            <a:pPr algn="just"/>
            <a:r>
              <a:rPr lang="es-MX" sz="3600" dirty="0" smtClean="0"/>
              <a:t>La promesa es un contrato por virtud del cual una parte o ambas se obligan dentro de cierto tiempo a celebrar un contrato futuro determinado. </a:t>
            </a:r>
            <a:endParaRPr lang="es-MX"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TotalTime>
  <Words>1367</Words>
  <Application>Microsoft Office PowerPoint</Application>
  <PresentationFormat>Presentación en pantalla (4:3)</PresentationFormat>
  <Paragraphs>141</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Flujo</vt:lpstr>
      <vt:lpstr>CONTRATOS</vt:lpstr>
      <vt:lpstr>Diapositiva 2</vt:lpstr>
      <vt:lpstr>Diapositiva 3</vt:lpstr>
      <vt:lpstr>Diapositiva 4</vt:lpstr>
      <vt:lpstr>Diapositiva 5</vt:lpstr>
      <vt:lpstr>Diapositiva 6</vt:lpstr>
      <vt:lpstr>Diapositiva 7</vt:lpstr>
      <vt:lpstr>Diapositiva 8</vt:lpstr>
      <vt:lpstr>PROMESA </vt:lpstr>
      <vt:lpstr>ELEMENTOS ESCENCIALES Y DE VALIDEZ DEL CONTRATO DE PROMESA</vt:lpstr>
      <vt:lpstr>Diapositiva 11</vt:lpstr>
      <vt:lpstr>Diapositiva 12</vt:lpstr>
      <vt:lpstr>Diapositiva 13</vt:lpstr>
      <vt:lpstr>COMPRAVENTA</vt:lpstr>
      <vt:lpstr>CLASIFICACIÓN DEL CONTRATO DE COMPRAVENTA</vt:lpstr>
      <vt:lpstr>Diapositiva 16</vt:lpstr>
      <vt:lpstr>Diapositiva 17</vt:lpstr>
      <vt:lpstr>Diapositiva 18</vt:lpstr>
      <vt:lpstr>Diapositiva 19</vt:lpstr>
      <vt:lpstr>Diapositiva 20</vt:lpstr>
      <vt:lpstr>PERMUTA</vt:lpstr>
      <vt:lpstr>Diapositiva 22</vt:lpstr>
      <vt:lpstr>DONACIÓN</vt:lpstr>
      <vt:lpstr>Diapositiva 24</vt:lpstr>
      <vt:lpstr>CLASES DE DONACIONES</vt:lpstr>
      <vt:lpstr>MUTUO</vt:lpstr>
      <vt:lpstr>Definición (Mutuo).</vt:lpstr>
      <vt:lpstr>COMODATO</vt:lpstr>
      <vt:lpstr>ARRENDAMIENTO</vt:lpstr>
      <vt:lpstr>DEPÓSITO</vt:lpstr>
      <vt:lpstr>MANDATO </vt:lpstr>
      <vt:lpstr>FIANZA</vt:lpstr>
      <vt:lpstr>HIPOTECA</vt:lpstr>
      <vt:lpstr>PRENDA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Yeni</dc:creator>
  <cp:lastModifiedBy>Yeni</cp:lastModifiedBy>
  <cp:revision>38</cp:revision>
  <dcterms:created xsi:type="dcterms:W3CDTF">2010-10-29T17:25:41Z</dcterms:created>
  <dcterms:modified xsi:type="dcterms:W3CDTF">2010-10-30T02:53:26Z</dcterms:modified>
</cp:coreProperties>
</file>