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4" r:id="rId5"/>
    <p:sldId id="265" r:id="rId6"/>
    <p:sldId id="270" r:id="rId7"/>
    <p:sldId id="280" r:id="rId8"/>
    <p:sldId id="258" r:id="rId9"/>
    <p:sldId id="259" r:id="rId10"/>
    <p:sldId id="271" r:id="rId11"/>
    <p:sldId id="269" r:id="rId12"/>
    <p:sldId id="268" r:id="rId13"/>
    <p:sldId id="260" r:id="rId14"/>
    <p:sldId id="273" r:id="rId15"/>
    <p:sldId id="261" r:id="rId16"/>
    <p:sldId id="262" r:id="rId17"/>
    <p:sldId id="275" r:id="rId18"/>
    <p:sldId id="263" r:id="rId19"/>
    <p:sldId id="277" r:id="rId20"/>
    <p:sldId id="279" r:id="rId21"/>
    <p:sldId id="267" r:id="rId22"/>
    <p:sldId id="281" r:id="rId23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662" autoAdjust="0"/>
    <p:restoredTop sz="94660"/>
  </p:normalViewPr>
  <p:slideViewPr>
    <p:cSldViewPr>
      <p:cViewPr>
        <p:scale>
          <a:sx n="60" d="100"/>
          <a:sy n="60" d="100"/>
        </p:scale>
        <p:origin x="-1740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9D14-6D1B-4152-B5F3-474BE757CB91}" type="datetimeFigureOut">
              <a:rPr lang="es-MX"/>
              <a:pPr>
                <a:defRPr/>
              </a:pPr>
              <a:t>01/03/2012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FCA1-EEAB-4AE6-BE5F-7FFFC37537B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2D57-AD20-4785-8BAC-36BC0737BEBD}" type="datetimeFigureOut">
              <a:rPr lang="es-MX"/>
              <a:pPr>
                <a:defRPr/>
              </a:pPr>
              <a:t>01/03/2012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2854-5E4A-4D82-8582-5DAA66B9FC1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AEF61-5DEF-445F-A5C4-86300B0675BF}" type="datetimeFigureOut">
              <a:rPr lang="es-MX"/>
              <a:pPr>
                <a:defRPr/>
              </a:pPr>
              <a:t>01/03/2012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32A5-F214-4FF0-B599-EE9E37E6AC1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C1CF-9CC1-4AA1-AC3E-812FC6FD4DD5}" type="datetimeFigureOut">
              <a:rPr lang="es-MX"/>
              <a:pPr>
                <a:defRPr/>
              </a:pPr>
              <a:t>01/03/2012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9B525-9A00-425D-B8AE-C264D6241EF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3FE8-5B19-4563-ACC4-73785D92E7DC}" type="datetimeFigureOut">
              <a:rPr lang="es-MX"/>
              <a:pPr>
                <a:defRPr/>
              </a:pPr>
              <a:t>01/03/2012</a:t>
            </a:fld>
            <a:endParaRPr lang="es-MX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DF3A-6A51-4AE2-B8B8-7E94D73C3D9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C2E6-7D9C-4014-B3BA-BC119CE3477A}" type="datetimeFigureOut">
              <a:rPr lang="es-MX"/>
              <a:pPr>
                <a:defRPr/>
              </a:pPr>
              <a:t>01/03/2012</a:t>
            </a:fld>
            <a:endParaRPr lang="es-MX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48C8-2F3A-4805-AF95-FEB7D5B62B1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40E6-162C-45AB-9829-2949088EFB27}" type="datetimeFigureOut">
              <a:rPr lang="es-MX"/>
              <a:pPr>
                <a:defRPr/>
              </a:pPr>
              <a:t>01/03/2012</a:t>
            </a:fld>
            <a:endParaRPr lang="es-MX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B8C1-67DA-430B-BB95-66E1B94B0B3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2869-25A9-44F8-AD13-AFB7D5CC3C33}" type="datetimeFigureOut">
              <a:rPr lang="es-MX"/>
              <a:pPr>
                <a:defRPr/>
              </a:pPr>
              <a:t>01/03/2012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F0AE-28E7-44DD-BAE5-9A6FA90D545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CD5F5-017D-4931-81BB-7AD66B4F2EE3}" type="datetimeFigureOut">
              <a:rPr lang="es-MX"/>
              <a:pPr>
                <a:defRPr/>
              </a:pPr>
              <a:t>01/03/2012</a:t>
            </a:fld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1482-239E-4AA5-9F5A-9947DD4EFBF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E3B6-2C6B-43B0-8C15-0D036CF902B3}" type="datetimeFigureOut">
              <a:rPr lang="es-MX"/>
              <a:pPr>
                <a:defRPr/>
              </a:pPr>
              <a:t>01/03/2012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D2560-FDB2-4E7A-98B4-1B868ED2EA7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059CB-9837-4B1A-8024-14EFA5E3DA75}" type="datetimeFigureOut">
              <a:rPr lang="es-MX"/>
              <a:pPr>
                <a:defRPr/>
              </a:pPr>
              <a:t>01/03/2012</a:t>
            </a:fld>
            <a:endParaRPr lang="es-MX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7FA2A-CB5D-4CCB-845D-345DC4E031D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2E9941-826A-4432-A819-26C4D57E4A0C}" type="datetimeFigureOut">
              <a:rPr lang="es-MX"/>
              <a:pPr>
                <a:defRPr/>
              </a:pPr>
              <a:t>01/03/2012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253C72-6E6D-47C6-8FC8-E6245F7C18B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69" r:id="rId7"/>
    <p:sldLayoutId id="2147483770" r:id="rId8"/>
    <p:sldLayoutId id="2147483779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xRibaHyNUI&amp;feature=related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931433">
            <a:off x="6473032" y="580231"/>
            <a:ext cx="21574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76250"/>
            <a:ext cx="21605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00113" y="1268413"/>
            <a:ext cx="7343775" cy="1728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4800" b="1" dirty="0" smtClean="0">
                <a:solidFill>
                  <a:srgbClr val="FFFF00"/>
                </a:solidFill>
              </a:rPr>
              <a:t>D</a:t>
            </a:r>
            <a:r>
              <a:rPr lang="es-MX" sz="4800" b="1" dirty="0" smtClean="0">
                <a:solidFill>
                  <a:srgbClr val="0070C0"/>
                </a:solidFill>
              </a:rPr>
              <a:t>ulces típico</a:t>
            </a:r>
            <a:r>
              <a:rPr lang="es-MX" sz="4800" b="1" dirty="0" smtClean="0">
                <a:solidFill>
                  <a:srgbClr val="FFFF00"/>
                </a:solidFill>
              </a:rPr>
              <a:t>s</a:t>
            </a:r>
            <a:r>
              <a:rPr lang="es-MX" sz="4800" b="1" dirty="0" smtClean="0">
                <a:solidFill>
                  <a:srgbClr val="0070C0"/>
                </a:solidFill>
              </a:rPr>
              <a:t> potosinos, s.a.</a:t>
            </a:r>
            <a:endParaRPr lang="es-MX" sz="4800" b="1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933825"/>
            <a:ext cx="6400800" cy="863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 smtClean="0"/>
              <a:t>DESARROLLO ORGANIZACIONAL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 smtClean="0"/>
              <a:t>OTRA MANERA DE TRABAJAR CON EFICIENCIA</a:t>
            </a:r>
            <a:endParaRPr lang="es-MX" b="1" dirty="0"/>
          </a:p>
        </p:txBody>
      </p:sp>
      <p:sp>
        <p:nvSpPr>
          <p:cNvPr id="9222" name="3 CuadroTexto"/>
          <p:cNvSpPr txBox="1">
            <a:spLocks noChangeArrowheads="1"/>
          </p:cNvSpPr>
          <p:nvPr/>
        </p:nvSpPr>
        <p:spPr bwMode="auto">
          <a:xfrm>
            <a:off x="2771775" y="2946400"/>
            <a:ext cx="3663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latin typeface="Garamond" pitchFamily="18" charset="0"/>
              </a:rPr>
              <a:t>UNA TRADICION HECHA DELICIA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Rectángulo"/>
          <p:cNvSpPr>
            <a:spLocks noChangeArrowheads="1"/>
          </p:cNvSpPr>
          <p:nvPr/>
        </p:nvSpPr>
        <p:spPr bwMode="auto">
          <a:xfrm>
            <a:off x="1116013" y="2190750"/>
            <a:ext cx="6985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MX" sz="2800">
                <a:solidFill>
                  <a:srgbClr val="000000"/>
                </a:solidFill>
                <a:cs typeface="Arial" charset="0"/>
              </a:rPr>
              <a:t>Cambiar significa modificar nuestra conducta o forma de pensar ante una nueva situación.</a:t>
            </a:r>
          </a:p>
          <a:p>
            <a:pPr algn="just" eaLnBrk="0" hangingPunct="0"/>
            <a:endParaRPr lang="es-MX" sz="2800">
              <a:solidFill>
                <a:srgbClr val="000000"/>
              </a:solidFill>
              <a:cs typeface="Arial" charset="0"/>
            </a:endParaRPr>
          </a:p>
          <a:p>
            <a:pPr algn="just" eaLnBrk="0" hangingPunct="0"/>
            <a:r>
              <a:rPr lang="es-MX" sz="2800">
                <a:solidFill>
                  <a:srgbClr val="000000"/>
                </a:solidFill>
                <a:cs typeface="Arial" charset="0"/>
              </a:rPr>
              <a:t>Aun sin darnos cuenta, lo que vamos viviendo va modificando nuestro carácter.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Rectángulo"/>
          <p:cNvSpPr>
            <a:spLocks noChangeArrowheads="1"/>
          </p:cNvSpPr>
          <p:nvPr/>
        </p:nvSpPr>
        <p:spPr bwMode="auto">
          <a:xfrm>
            <a:off x="971550" y="1341438"/>
            <a:ext cx="71294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MX" sz="2400">
                <a:solidFill>
                  <a:srgbClr val="000000"/>
                </a:solidFill>
                <a:cs typeface="Arial" charset="0"/>
              </a:rPr>
              <a:t>Algunos aspectos se fortalecen, otros se debilitan y surgen nuevas conductas, formas de pensar, etc.</a:t>
            </a:r>
          </a:p>
          <a:p>
            <a:pPr algn="just" eaLnBrk="0" hangingPunct="0"/>
            <a:endParaRPr lang="es-MX" sz="2400">
              <a:solidFill>
                <a:srgbClr val="000000"/>
              </a:solidFill>
              <a:cs typeface="Arial" charset="0"/>
            </a:endParaRPr>
          </a:p>
          <a:p>
            <a:pPr algn="just" eaLnBrk="0" hangingPunct="0"/>
            <a:r>
              <a:rPr lang="es-MX" sz="2400">
                <a:solidFill>
                  <a:srgbClr val="000000"/>
                </a:solidFill>
                <a:cs typeface="Arial" charset="0"/>
              </a:rPr>
              <a:t>"Yo soy así y así he sido siempre", "es muy difícil cambiar". Son comentarios que escuchamos con mucha frecuencia.</a:t>
            </a:r>
          </a:p>
          <a:p>
            <a:pPr algn="just" eaLnBrk="0" hangingPunct="0"/>
            <a:endParaRPr lang="es-MX" sz="2400">
              <a:solidFill>
                <a:srgbClr val="000000"/>
              </a:solidFill>
              <a:cs typeface="Arial" charset="0"/>
            </a:endParaRPr>
          </a:p>
          <a:p>
            <a:pPr algn="just" eaLnBrk="0" hangingPunct="0"/>
            <a:r>
              <a:rPr lang="es-MX" sz="2400">
                <a:solidFill>
                  <a:srgbClr val="000000"/>
                </a:solidFill>
                <a:cs typeface="Arial" charset="0"/>
              </a:rPr>
              <a:t>Pero si analizas tu forma de actuar en estos momentos y la comparas con la de hace 10 o 20 años, seguramente notarás la diferencia en muchos aspectos.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550" y="1198563"/>
            <a:ext cx="7129463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s-MX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 cambio nos da miedo, porque:</a:t>
            </a:r>
          </a:p>
          <a:p>
            <a:pPr algn="just" eaLnBrk="0" hangingPunct="0">
              <a:defRPr/>
            </a:pPr>
            <a:endParaRPr lang="es-MX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Tx/>
              <a:buAutoNum type="arabicParenR"/>
              <a:defRPr/>
            </a:pPr>
            <a:r>
              <a:rPr lang="es-MX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Miedo a lo desconocido:</a:t>
            </a:r>
            <a:r>
              <a:rPr lang="es-MX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 sabemos cómo manejar situaciones nuevas o diferentes.</a:t>
            </a:r>
          </a:p>
          <a:p>
            <a:pPr marL="342900" indent="-342900" algn="just" eaLnBrk="0" hangingPunct="0">
              <a:buFontTx/>
              <a:buAutoNum type="arabicParenR"/>
              <a:defRPr/>
            </a:pPr>
            <a:endParaRPr lang="es-MX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Tx/>
              <a:buAutoNum type="arabicParenR"/>
              <a:defRPr/>
            </a:pPr>
            <a:r>
              <a:rPr lang="es-MX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Apego a lo conocido:</a:t>
            </a:r>
            <a:r>
              <a:rPr lang="es-MX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“Mas vale malo conocido que bueno por conocer” una vez vivenciado el éxito que se obtiene con determinada acción, se convierte en habito y se instala dentro de los modelos típicos de comportamiento.</a:t>
            </a:r>
          </a:p>
          <a:p>
            <a:pPr marL="342900" indent="-342900" algn="just" eaLnBrk="0" hangingPunct="0">
              <a:buFontTx/>
              <a:buAutoNum type="arabicParenR"/>
              <a:defRPr/>
            </a:pPr>
            <a:endParaRPr lang="es-MX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defRPr/>
            </a:pPr>
            <a:r>
              <a:rPr lang="es-MX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es-MX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Podemos equivocarnos y ser criticados por los demás y/o por nosotros mismos.</a:t>
            </a:r>
          </a:p>
          <a:p>
            <a:pPr marL="342900" indent="-342900" algn="just" eaLnBrk="0" hangingPunct="0">
              <a:defRPr/>
            </a:pPr>
            <a:endParaRPr lang="es-MX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defRPr/>
            </a:pPr>
            <a:r>
              <a:rPr lang="es-MX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es-MX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Tendencia a conservar la estabilidad</a:t>
            </a:r>
            <a:r>
              <a:rPr lang="es-MX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Existe tendencia a mantener un ambiente predecible, estructurado y seguro.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971550" y="1341438"/>
            <a:ext cx="7272338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3200" b="1" i="1">
                <a:solidFill>
                  <a:srgbClr val="BF0FFF"/>
                </a:solidFill>
                <a:cs typeface="Arial" charset="0"/>
              </a:rPr>
              <a:t>El cambio y tu carácter</a:t>
            </a:r>
            <a:r>
              <a:rPr lang="es-MX" sz="3200">
                <a:cs typeface="Arial" charset="0"/>
              </a:rPr>
              <a:t/>
            </a:r>
            <a:br>
              <a:rPr lang="es-MX" sz="3200">
                <a:cs typeface="Arial" charset="0"/>
              </a:rPr>
            </a:br>
            <a:endParaRPr lang="es-MX" sz="3200">
              <a:cs typeface="Arial" charset="0"/>
            </a:endParaRPr>
          </a:p>
          <a:p>
            <a:pPr algn="just" eaLnBrk="0" hangingPunct="0"/>
            <a:r>
              <a:rPr lang="es-MX" sz="2000" b="1">
                <a:cs typeface="Arial" charset="0"/>
              </a:rPr>
              <a:t>Cada persona responde de manera distinta ante los cambios.</a:t>
            </a:r>
          </a:p>
          <a:p>
            <a:pPr algn="just" eaLnBrk="0" hangingPunct="0"/>
            <a:endParaRPr lang="es-MX" sz="2000" b="1">
              <a:cs typeface="Arial" charset="0"/>
            </a:endParaRPr>
          </a:p>
          <a:p>
            <a:pPr algn="just" eaLnBrk="0" hangingPunct="0"/>
            <a:r>
              <a:rPr lang="es-MX" sz="2000" b="1">
                <a:cs typeface="Arial" charset="0"/>
              </a:rPr>
              <a:t>De hecho, podemos actuar de cierta manera ante una situación nueva y de forma completamente diferente ante otra similar. 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8200" y="3933825"/>
            <a:ext cx="23463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Rectángulo"/>
          <p:cNvSpPr>
            <a:spLocks noChangeArrowheads="1"/>
          </p:cNvSpPr>
          <p:nvPr/>
        </p:nvSpPr>
        <p:spPr bwMode="auto">
          <a:xfrm>
            <a:off x="1114425" y="1341438"/>
            <a:ext cx="691356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MX" sz="3200" b="1" i="1">
                <a:solidFill>
                  <a:srgbClr val="0070C0"/>
                </a:solidFill>
                <a:cs typeface="Arial" charset="0"/>
              </a:rPr>
              <a:t>Ante el cambio, podemos: </a:t>
            </a:r>
          </a:p>
          <a:p>
            <a:pPr algn="just" eaLnBrk="0" hangingPunct="0"/>
            <a:endParaRPr lang="es-MX" sz="2400" b="1">
              <a:cs typeface="Arial" charset="0"/>
            </a:endParaRPr>
          </a:p>
          <a:p>
            <a:pPr algn="just" eaLnBrk="0" hangingPunct="0"/>
            <a:endParaRPr lang="es-MX" sz="2400">
              <a:cs typeface="Arial" charset="0"/>
            </a:endParaRPr>
          </a:p>
          <a:p>
            <a:pPr algn="just" eaLnBrk="0" hangingPunct="0">
              <a:buFontTx/>
              <a:buAutoNum type="arabicPeriod"/>
            </a:pPr>
            <a:r>
              <a:rPr lang="es-MX" sz="2000">
                <a:cs typeface="Arial" charset="0"/>
              </a:rPr>
              <a:t>Resistirnos abiertamente, atacándolo.</a:t>
            </a:r>
          </a:p>
          <a:p>
            <a:pPr algn="just" eaLnBrk="0" hangingPunct="0"/>
            <a:endParaRPr lang="es-MX" sz="1200">
              <a:cs typeface="Arial" charset="0"/>
            </a:endParaRPr>
          </a:p>
          <a:p>
            <a:pPr algn="just" eaLnBrk="0" hangingPunct="0"/>
            <a:r>
              <a:rPr lang="es-MX" sz="2000">
                <a:cs typeface="Arial" charset="0"/>
              </a:rPr>
              <a:t>2.Aceptarlo aparentemente, pero tratando de boicotearlo.</a:t>
            </a:r>
          </a:p>
          <a:p>
            <a:pPr algn="just" eaLnBrk="0" hangingPunct="0"/>
            <a:r>
              <a:rPr lang="es-MX" sz="1200">
                <a:cs typeface="Arial" charset="0"/>
              </a:rPr>
              <a:t>Por ejemplo: llegando tarde, no escuchando lo que nos dicen, se nos "olvida" lo que tenemos que hacer, etc.</a:t>
            </a:r>
          </a:p>
          <a:p>
            <a:pPr algn="just" eaLnBrk="0" hangingPunct="0"/>
            <a:endParaRPr lang="es-MX" sz="1200">
              <a:cs typeface="Arial" charset="0"/>
            </a:endParaRPr>
          </a:p>
          <a:p>
            <a:pPr algn="just" eaLnBrk="0" hangingPunct="0"/>
            <a:r>
              <a:rPr lang="es-MX" sz="2000">
                <a:cs typeface="Arial" charset="0"/>
              </a:rPr>
              <a:t>3. Aceptarlo pero con una actitud de victima, “Sufriéndolo”.</a:t>
            </a:r>
          </a:p>
          <a:p>
            <a:pPr algn="just" eaLnBrk="0" hangingPunct="0"/>
            <a:endParaRPr lang="es-MX" sz="1200">
              <a:cs typeface="Arial" charset="0"/>
            </a:endParaRPr>
          </a:p>
          <a:p>
            <a:pPr algn="just" eaLnBrk="0" hangingPunct="0"/>
            <a:r>
              <a:rPr lang="es-MX" sz="2000">
                <a:cs typeface="Arial" charset="0"/>
              </a:rPr>
              <a:t>4. Aceptarlo con una </a:t>
            </a:r>
            <a:r>
              <a:rPr lang="es-MX" sz="2000" b="1">
                <a:cs typeface="Arial" charset="0"/>
              </a:rPr>
              <a:t>visión positiva</a:t>
            </a:r>
            <a:r>
              <a:rPr lang="es-MX" sz="2000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Rectángulo"/>
          <p:cNvSpPr>
            <a:spLocks noChangeArrowheads="1"/>
          </p:cNvSpPr>
          <p:nvPr/>
        </p:nvSpPr>
        <p:spPr bwMode="auto">
          <a:xfrm>
            <a:off x="827088" y="1506538"/>
            <a:ext cx="72723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MX" sz="2400">
                <a:cs typeface="Arial" charset="0"/>
              </a:rPr>
              <a:t>      </a:t>
            </a:r>
            <a:r>
              <a:rPr lang="es-MX" sz="2400" b="1">
                <a:cs typeface="Arial" charset="0"/>
              </a:rPr>
              <a:t>Esto significa:</a:t>
            </a:r>
            <a:endParaRPr lang="es-MX" sz="2000">
              <a:cs typeface="Arial" charset="0"/>
            </a:endParaRPr>
          </a:p>
          <a:p>
            <a:pPr algn="just" eaLnBrk="0" hangingPunct="0"/>
            <a:endParaRPr lang="es-MX" sz="2000">
              <a:cs typeface="Arial" charset="0"/>
            </a:endParaRPr>
          </a:p>
          <a:p>
            <a:pPr lvl="1" algn="just" eaLnBrk="0" hangingPunct="0">
              <a:buFontTx/>
              <a:buChar char="•"/>
            </a:pPr>
            <a:r>
              <a:rPr lang="es-MX" sz="2000">
                <a:cs typeface="Arial" charset="0"/>
              </a:rPr>
              <a:t>Recordar que </a:t>
            </a:r>
            <a:r>
              <a:rPr lang="es-MX" sz="2000" b="1">
                <a:cs typeface="Arial" charset="0"/>
              </a:rPr>
              <a:t>nosotros</a:t>
            </a:r>
            <a:r>
              <a:rPr lang="es-MX" sz="2000">
                <a:cs typeface="Arial" charset="0"/>
              </a:rPr>
              <a:t> podemos elegir la actitud que queremos tomar frente a él.</a:t>
            </a:r>
          </a:p>
          <a:p>
            <a:pPr lvl="1" algn="just" eaLnBrk="0" hangingPunct="0">
              <a:buFontTx/>
              <a:buChar char="•"/>
            </a:pPr>
            <a:endParaRPr lang="es-MX" sz="2000">
              <a:cs typeface="Arial" charset="0"/>
            </a:endParaRPr>
          </a:p>
          <a:p>
            <a:pPr lvl="1" algn="just" eaLnBrk="0" hangingPunct="0">
              <a:buFontTx/>
              <a:buChar char="•"/>
            </a:pPr>
            <a:r>
              <a:rPr lang="es-MX" sz="2000">
                <a:cs typeface="Arial" charset="0"/>
              </a:rPr>
              <a:t>Reconocer nuestros miedos o preocupaciones para analizarlos y descartarlos o para resolverlos.</a:t>
            </a:r>
          </a:p>
          <a:p>
            <a:pPr lvl="1" algn="just" eaLnBrk="0" hangingPunct="0">
              <a:buFontTx/>
              <a:buChar char="•"/>
            </a:pPr>
            <a:endParaRPr lang="es-MX" sz="2000">
              <a:cs typeface="Arial" charset="0"/>
            </a:endParaRPr>
          </a:p>
          <a:p>
            <a:pPr lvl="1" algn="just" eaLnBrk="0" hangingPunct="0">
              <a:buFontTx/>
              <a:buChar char="•"/>
            </a:pPr>
            <a:r>
              <a:rPr lang="es-MX" sz="2000">
                <a:cs typeface="Arial" charset="0"/>
              </a:rPr>
              <a:t>Recurrir a nuestras habilidades y fortalezas para examinar los posibles obstáculos y solucionarlos.</a:t>
            </a:r>
          </a:p>
          <a:p>
            <a:pPr lvl="1" algn="just" eaLnBrk="0" hangingPunct="0">
              <a:buFontTx/>
              <a:buChar char="•"/>
            </a:pPr>
            <a:endParaRPr lang="es-MX" sz="2000">
              <a:cs typeface="Arial" charset="0"/>
            </a:endParaRPr>
          </a:p>
          <a:p>
            <a:pPr lvl="1" algn="just" eaLnBrk="0" hangingPunct="0">
              <a:buFontTx/>
              <a:buChar char="•"/>
            </a:pPr>
            <a:r>
              <a:rPr lang="es-MX" sz="2000">
                <a:cs typeface="Arial" charset="0"/>
              </a:rPr>
              <a:t>Tener presente que </a:t>
            </a:r>
            <a:r>
              <a:rPr lang="es-MX" sz="2000" b="1">
                <a:cs typeface="Arial" charset="0"/>
              </a:rPr>
              <a:t>siempre</a:t>
            </a:r>
            <a:r>
              <a:rPr lang="es-MX" sz="2000">
                <a:cs typeface="Arial" charset="0"/>
              </a:rPr>
              <a:t> podemos aprender y siempre podemos progresar.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971550" y="1290638"/>
            <a:ext cx="72009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3200" b="1" i="1">
                <a:solidFill>
                  <a:srgbClr val="BF0FFF"/>
                </a:solidFill>
                <a:cs typeface="Arial" charset="0"/>
              </a:rPr>
              <a:t>¿Como enfrentarlo?</a:t>
            </a:r>
            <a:r>
              <a:rPr lang="es-MX" sz="1100" b="1" i="1">
                <a:cs typeface="Arial" charset="0"/>
              </a:rPr>
              <a:t/>
            </a:r>
            <a:br>
              <a:rPr lang="es-MX" sz="1100" b="1" i="1">
                <a:cs typeface="Arial" charset="0"/>
              </a:rPr>
            </a:br>
            <a:endParaRPr lang="es-MX" b="1" i="1">
              <a:cs typeface="Arial" charset="0"/>
            </a:endParaRPr>
          </a:p>
          <a:p>
            <a:pPr algn="just" eaLnBrk="0" hangingPunct="0"/>
            <a:endParaRPr lang="es-MX" sz="1400">
              <a:cs typeface="Arial" charset="0"/>
            </a:endParaRPr>
          </a:p>
          <a:p>
            <a:pPr algn="just" eaLnBrk="0" hangingPunct="0"/>
            <a:r>
              <a:rPr lang="es-MX" sz="2000">
                <a:cs typeface="Arial" charset="0"/>
              </a:rPr>
              <a:t>La manera de enfrentar el cambio, depende, en gran parte de nuestra autoestima.</a:t>
            </a:r>
          </a:p>
          <a:p>
            <a:pPr algn="just" eaLnBrk="0" hangingPunct="0"/>
            <a:r>
              <a:rPr lang="es-MX" sz="2000">
                <a:cs typeface="Arial" charset="0"/>
              </a:rPr>
              <a:t/>
            </a:r>
            <a:br>
              <a:rPr lang="es-MX" sz="2000">
                <a:cs typeface="Arial" charset="0"/>
              </a:rPr>
            </a:br>
            <a:r>
              <a:rPr lang="es-MX" sz="2000">
                <a:cs typeface="Arial" charset="0"/>
              </a:rPr>
              <a:t>- Cuando nos sentimos seguros y capaces, vemos el cambio como un reto o una motivación positiva.</a:t>
            </a:r>
          </a:p>
          <a:p>
            <a:pPr algn="just" eaLnBrk="0" hangingPunct="0"/>
            <a:r>
              <a:rPr lang="es-MX" sz="2000">
                <a:cs typeface="Arial" charset="0"/>
              </a:rPr>
              <a:t>- Cuando nos sentimos incapaces o poco valiosos, el cambio nos disgusta e incluso nos asusta.</a:t>
            </a:r>
          </a:p>
          <a:p>
            <a:pPr algn="just" eaLnBrk="0" hangingPunct="0"/>
            <a:r>
              <a:rPr lang="es-MX" sz="2000">
                <a:cs typeface="Arial" charset="0"/>
              </a:rPr>
              <a:t>- Nuestra manera de enfrentar el cambio depende de lo que aprendimos durante la infancia o ante ciertas situaciones dolorosas.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Rectángulo"/>
          <p:cNvSpPr>
            <a:spLocks noChangeArrowheads="1"/>
          </p:cNvSpPr>
          <p:nvPr/>
        </p:nvSpPr>
        <p:spPr bwMode="auto">
          <a:xfrm>
            <a:off x="971550" y="2119313"/>
            <a:ext cx="70564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MX" sz="2400">
                <a:cs typeface="Arial" charset="0"/>
              </a:rPr>
              <a:t>Pero siempre podemos aprender a enfrentarlo de manera positiva, aprendiendo de él y mejorando nuestra vida.</a:t>
            </a:r>
          </a:p>
          <a:p>
            <a:pPr algn="just" eaLnBrk="0" hangingPunct="0"/>
            <a:endParaRPr lang="es-MX" sz="2400">
              <a:cs typeface="Arial" charset="0"/>
            </a:endParaRPr>
          </a:p>
          <a:p>
            <a:pPr algn="just" eaLnBrk="0" hangingPunct="0"/>
            <a:r>
              <a:rPr lang="es-MX" sz="2400">
                <a:cs typeface="Arial" charset="0"/>
              </a:rPr>
              <a:t>Lo importante es no tenerle miedo y modificar las ideas y creencias falsas y nuestra forma de pensar equivocada.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109913"/>
            <a:ext cx="223361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1 Rectángulo"/>
          <p:cNvSpPr>
            <a:spLocks noChangeArrowheads="1"/>
          </p:cNvSpPr>
          <p:nvPr/>
        </p:nvSpPr>
        <p:spPr bwMode="auto">
          <a:xfrm>
            <a:off x="1116013" y="1268413"/>
            <a:ext cx="6696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/>
              <a:t>Que es lo que necesitamos hacer por nosotros y por la empresa:</a:t>
            </a:r>
            <a:endParaRPr lang="es-MX"/>
          </a:p>
          <a:p>
            <a:endParaRPr lang="es-MX"/>
          </a:p>
          <a:p>
            <a:pPr>
              <a:buFont typeface="Arial" charset="0"/>
              <a:buChar char="•"/>
            </a:pPr>
            <a:r>
              <a:rPr lang="es-MX"/>
              <a:t> Revalorizarla.</a:t>
            </a:r>
          </a:p>
          <a:p>
            <a:pPr>
              <a:buFont typeface="Arial" charset="0"/>
              <a:buChar char="•"/>
            </a:pPr>
            <a:endParaRPr lang="es-MX" sz="1200"/>
          </a:p>
          <a:p>
            <a:pPr>
              <a:buFont typeface="Arial" charset="0"/>
              <a:buChar char="•"/>
            </a:pPr>
            <a:r>
              <a:rPr lang="es-MX"/>
              <a:t> Buscar el crecimiento.</a:t>
            </a:r>
          </a:p>
          <a:p>
            <a:pPr>
              <a:buFont typeface="Arial" charset="0"/>
              <a:buChar char="•"/>
            </a:pPr>
            <a:endParaRPr lang="es-MX" sz="1200"/>
          </a:p>
          <a:p>
            <a:pPr>
              <a:buFont typeface="Arial" charset="0"/>
              <a:buChar char="•"/>
            </a:pPr>
            <a:r>
              <a:rPr lang="es-MX"/>
              <a:t> Potencializarla.</a:t>
            </a:r>
          </a:p>
          <a:p>
            <a:pPr>
              <a:buFont typeface="Arial" charset="0"/>
              <a:buChar char="•"/>
            </a:pPr>
            <a:endParaRPr lang="es-MX" sz="1200"/>
          </a:p>
          <a:p>
            <a:pPr>
              <a:buFont typeface="Arial" charset="0"/>
              <a:buChar char="•"/>
            </a:pPr>
            <a:r>
              <a:rPr lang="es-MX"/>
              <a:t> Crear una empresa fuerte, estable y socialmente responsable.</a:t>
            </a:r>
          </a:p>
        </p:txBody>
      </p:sp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1214438" y="4429125"/>
            <a:ext cx="4437062" cy="584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MX" sz="3200" b="1" i="1" dirty="0" smtClean="0">
                <a:solidFill>
                  <a:srgbClr val="FFFF00"/>
                </a:solidFill>
              </a:rPr>
              <a:t>Cuento con contigo!!!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971550" y="2470150"/>
            <a:ext cx="6985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" sz="2400">
                <a:ea typeface="Calibri" pitchFamily="34" charset="0"/>
                <a:cs typeface="Arial" charset="0"/>
              </a:rPr>
              <a:t>¿Qué nos funciona realmente?</a:t>
            </a:r>
          </a:p>
          <a:p>
            <a:pPr algn="just"/>
            <a:endParaRPr lang="es-MX" sz="240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es-ES" sz="2400">
                <a:ea typeface="Calibri" pitchFamily="34" charset="0"/>
                <a:cs typeface="Arial" charset="0"/>
              </a:rPr>
              <a:t>¿Qué se hace bien que podamos aprovechar?</a:t>
            </a:r>
            <a:endParaRPr lang="es-MX" sz="2400">
              <a:ea typeface="Calibri" pitchFamily="34" charset="0"/>
              <a:cs typeface="Arial" charset="0"/>
            </a:endParaRPr>
          </a:p>
          <a:p>
            <a:pPr algn="just" eaLnBrk="0" hangingPunct="0"/>
            <a:endParaRPr lang="es-ES" sz="240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es-ES" sz="2400">
                <a:ea typeface="Calibri" pitchFamily="34" charset="0"/>
                <a:cs typeface="Arial" charset="0"/>
              </a:rPr>
              <a:t>¿Qué valoramos más en la organización? </a:t>
            </a:r>
            <a:endParaRPr lang="es-MX" sz="2400">
              <a:ea typeface="Calibri" pitchFamily="34" charset="0"/>
              <a:cs typeface="Arial" charset="0"/>
            </a:endParaRPr>
          </a:p>
          <a:p>
            <a:pPr algn="just" eaLnBrk="0" hangingPunct="0"/>
            <a:endParaRPr lang="es-ES" sz="240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es-ES" sz="2400">
                <a:ea typeface="Calibri" pitchFamily="34" charset="0"/>
                <a:cs typeface="Arial" charset="0"/>
              </a:rPr>
              <a:t>¿Cuáles son nuestras metas y sueños para esta organización ?</a:t>
            </a:r>
          </a:p>
        </p:txBody>
      </p:sp>
      <p:sp>
        <p:nvSpPr>
          <p:cNvPr id="27651" name="3 CuadroTexto"/>
          <p:cNvSpPr txBox="1">
            <a:spLocks noChangeArrowheads="1"/>
          </p:cNvSpPr>
          <p:nvPr/>
        </p:nvSpPr>
        <p:spPr bwMode="auto">
          <a:xfrm>
            <a:off x="1042988" y="1052513"/>
            <a:ext cx="6985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b="1" i="1">
                <a:solidFill>
                  <a:srgbClr val="0070C0"/>
                </a:solidFill>
              </a:rPr>
              <a:t>Diagnostiquemos nuestra empresa: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4 Rectángulo"/>
          <p:cNvSpPr>
            <a:spLocks noChangeArrowheads="1"/>
          </p:cNvSpPr>
          <p:nvPr/>
        </p:nvSpPr>
        <p:spPr bwMode="auto">
          <a:xfrm>
            <a:off x="827088" y="2565400"/>
            <a:ext cx="741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i="1">
                <a:solidFill>
                  <a:srgbClr val="0070C0"/>
                </a:solidFill>
                <a:latin typeface="Garamond" pitchFamily="18" charset="0"/>
              </a:rPr>
              <a:t>"En un mundo superior puede ser de otra manera, pero aquí abajo, vivir es cambiar y ser perfecto es haber cambiado muchas veces".</a:t>
            </a:r>
            <a:r>
              <a:rPr lang="es-MX" sz="2400" b="1">
                <a:solidFill>
                  <a:srgbClr val="0070C0"/>
                </a:solidFill>
                <a:latin typeface="Garamond" pitchFamily="18" charset="0"/>
              </a:rPr>
              <a:t/>
            </a:r>
            <a:br>
              <a:rPr lang="es-MX" sz="2400" b="1">
                <a:solidFill>
                  <a:srgbClr val="0070C0"/>
                </a:solidFill>
                <a:latin typeface="Garamond" pitchFamily="18" charset="0"/>
              </a:rPr>
            </a:br>
            <a:r>
              <a:rPr lang="es-MX">
                <a:latin typeface="Garamond" pitchFamily="18" charset="0"/>
              </a:rPr>
              <a:t>John H. Newman (Cardenal y escritor británico).</a:t>
            </a:r>
            <a:endParaRPr lang="es-MX" sz="240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CuadroTexto"/>
          <p:cNvSpPr txBox="1">
            <a:spLocks noChangeArrowheads="1"/>
          </p:cNvSpPr>
          <p:nvPr/>
        </p:nvSpPr>
        <p:spPr bwMode="auto">
          <a:xfrm>
            <a:off x="1258888" y="1052513"/>
            <a:ext cx="6553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b="1" i="1">
                <a:solidFill>
                  <a:srgbClr val="0070C0"/>
                </a:solidFill>
              </a:rPr>
              <a:t>Beneficios del D.O. en la organización: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 rot="10800000" flipV="1">
            <a:off x="1403350" y="2335213"/>
            <a:ext cx="63373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s-ES" sz="2800">
                <a:latin typeface="Garamond" pitchFamily="18" charset="0"/>
                <a:ea typeface="Calibri" pitchFamily="34" charset="0"/>
                <a:cs typeface="Times New Roman" pitchFamily="18" charset="0"/>
              </a:rPr>
              <a:t> Mejora la comunicación en todos niveles.</a:t>
            </a:r>
          </a:p>
          <a:p>
            <a:pPr eaLnBrk="0" hangingPunct="0">
              <a:buFontTx/>
              <a:buChar char="•"/>
            </a:pPr>
            <a:r>
              <a:rPr lang="es-ES" sz="2800">
                <a:latin typeface="Garamond" pitchFamily="18" charset="0"/>
                <a:ea typeface="Calibri" pitchFamily="34" charset="0"/>
                <a:cs typeface="Times New Roman" pitchFamily="18" charset="0"/>
              </a:rPr>
              <a:t> Eficienta la productividad.</a:t>
            </a:r>
          </a:p>
          <a:p>
            <a:pPr eaLnBrk="0" hangingPunct="0">
              <a:buFontTx/>
              <a:buChar char="•"/>
            </a:pPr>
            <a:r>
              <a:rPr lang="es-MX" sz="2800">
                <a:latin typeface="Garamond" pitchFamily="18" charset="0"/>
                <a:ea typeface="Calibri" pitchFamily="34" charset="0"/>
                <a:cs typeface="Times New Roman" pitchFamily="18" charset="0"/>
              </a:rPr>
              <a:t> Simplifica los procesos.</a:t>
            </a:r>
          </a:p>
          <a:p>
            <a:pPr eaLnBrk="0" hangingPunct="0">
              <a:buFontTx/>
              <a:buChar char="•"/>
            </a:pPr>
            <a:r>
              <a:rPr lang="es-MX" sz="2800">
                <a:latin typeface="Garamond" pitchFamily="18" charset="0"/>
                <a:ea typeface="Calibri" pitchFamily="34" charset="0"/>
                <a:cs typeface="Times New Roman" pitchFamily="18" charset="0"/>
              </a:rPr>
              <a:t>Sistematización de los conflictos.</a:t>
            </a:r>
          </a:p>
          <a:p>
            <a:pPr eaLnBrk="0" hangingPunct="0">
              <a:buFontTx/>
              <a:buChar char="•"/>
            </a:pPr>
            <a:r>
              <a:rPr lang="es-MX" sz="2800">
                <a:latin typeface="Garamond" pitchFamily="18" charset="0"/>
                <a:ea typeface="Calibri" pitchFamily="34" charset="0"/>
                <a:cs typeface="Times New Roman" pitchFamily="18" charset="0"/>
              </a:rPr>
              <a:t> Mejor convivencia familiar.</a:t>
            </a:r>
          </a:p>
          <a:p>
            <a:pPr eaLnBrk="0" hangingPunct="0">
              <a:buFontTx/>
              <a:buChar char="•"/>
            </a:pPr>
            <a:r>
              <a:rPr lang="es-MX" sz="2800">
                <a:latin typeface="Garamond" pitchFamily="18" charset="0"/>
                <a:ea typeface="Calibri" pitchFamily="34" charset="0"/>
                <a:cs typeface="Times New Roman" pitchFamily="18" charset="0"/>
              </a:rPr>
              <a:t> Armonía laboral.</a:t>
            </a:r>
          </a:p>
          <a:p>
            <a:pPr eaLnBrk="0" hangingPunct="0">
              <a:buFontTx/>
              <a:buChar char="•"/>
            </a:pPr>
            <a:r>
              <a:rPr lang="es-MX" sz="2800">
                <a:latin typeface="Garamond" pitchFamily="18" charset="0"/>
                <a:ea typeface="Calibri" pitchFamily="34" charset="0"/>
                <a:cs typeface="Times New Roman" pitchFamily="18" charset="0"/>
              </a:rPr>
              <a:t>Empresa socialmente responsable</a:t>
            </a:r>
          </a:p>
        </p:txBody>
      </p:sp>
      <p:sp>
        <p:nvSpPr>
          <p:cNvPr id="28676" name="AutoShape 3" descr="http://t3.gstatic.com/images?q=tbn:ANd9GcSVWxjDye3ILPh9hw4ykpUBtMSaHe5nchKqb_r43VzG-hh0_M3Y-Y6FAmTx"/>
          <p:cNvSpPr>
            <a:spLocks noChangeAspect="1" noChangeArrowheads="1"/>
          </p:cNvSpPr>
          <p:nvPr/>
        </p:nvSpPr>
        <p:spPr bwMode="auto">
          <a:xfrm>
            <a:off x="57150" y="-646113"/>
            <a:ext cx="1771650" cy="13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8677" name="AutoShape 5" descr="http://t3.gstatic.com/images?q=tbn:ANd9GcSVWxjDye3ILPh9hw4ykpUBtMSaHe5nchKqb_r43VzG-hh0_M3Y-Y6FAmTx"/>
          <p:cNvSpPr>
            <a:spLocks noChangeAspect="1" noChangeArrowheads="1"/>
          </p:cNvSpPr>
          <p:nvPr/>
        </p:nvSpPr>
        <p:spPr bwMode="auto">
          <a:xfrm>
            <a:off x="57150" y="-646113"/>
            <a:ext cx="1771650" cy="13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397125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3 CuadroTexto"/>
          <p:cNvSpPr txBox="1">
            <a:spLocks noChangeArrowheads="1"/>
          </p:cNvSpPr>
          <p:nvPr/>
        </p:nvSpPr>
        <p:spPr bwMode="auto">
          <a:xfrm>
            <a:off x="1331913" y="2398713"/>
            <a:ext cx="43926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MX" sz="2400"/>
              <a:t>Respeto por la gente</a:t>
            </a:r>
          </a:p>
          <a:p>
            <a:pPr marL="342900" indent="-342900">
              <a:buFont typeface="Arial" charset="0"/>
              <a:buChar char="•"/>
            </a:pPr>
            <a:r>
              <a:rPr lang="es-MX" sz="2400"/>
              <a:t>Excelencia organizacional.</a:t>
            </a:r>
          </a:p>
          <a:p>
            <a:pPr marL="342900" indent="-342900">
              <a:buFont typeface="Arial" charset="0"/>
              <a:buChar char="•"/>
            </a:pPr>
            <a:r>
              <a:rPr lang="es-MX" sz="2400"/>
              <a:t>Trabajo en equipo.</a:t>
            </a:r>
          </a:p>
          <a:p>
            <a:pPr marL="342900" indent="-342900">
              <a:buFont typeface="Arial" charset="0"/>
              <a:buChar char="•"/>
            </a:pPr>
            <a:r>
              <a:rPr lang="es-MX" sz="2400"/>
              <a:t>Crecimiento constante.</a:t>
            </a:r>
          </a:p>
          <a:p>
            <a:pPr marL="342900" indent="-342900">
              <a:buFont typeface="Arial" charset="0"/>
              <a:buChar char="•"/>
            </a:pPr>
            <a:r>
              <a:rPr lang="es-MX" sz="2400"/>
              <a:t>Responsabilidad.</a:t>
            </a:r>
          </a:p>
          <a:p>
            <a:pPr marL="342900" indent="-342900">
              <a:buFont typeface="Arial" charset="0"/>
              <a:buChar char="•"/>
            </a:pPr>
            <a:r>
              <a:rPr lang="es-MX" sz="2400"/>
              <a:t>Confianza.</a:t>
            </a:r>
          </a:p>
          <a:p>
            <a:pPr marL="342900" indent="-342900">
              <a:buFont typeface="Arial" charset="0"/>
              <a:buChar char="•"/>
            </a:pPr>
            <a:r>
              <a:rPr lang="es-MX" sz="2400"/>
              <a:t>Afrontar riesgos.</a:t>
            </a:r>
          </a:p>
          <a:p>
            <a:pPr marL="342900" indent="-342900">
              <a:buFont typeface="Arial" charset="0"/>
              <a:buChar char="•"/>
            </a:pPr>
            <a:r>
              <a:rPr lang="es-MX" sz="2400"/>
              <a:t>Calidad de vida.</a:t>
            </a:r>
          </a:p>
        </p:txBody>
      </p:sp>
      <p:sp>
        <p:nvSpPr>
          <p:cNvPr id="29700" name="1 Rectángulo"/>
          <p:cNvSpPr>
            <a:spLocks noChangeArrowheads="1"/>
          </p:cNvSpPr>
          <p:nvPr/>
        </p:nvSpPr>
        <p:spPr bwMode="auto">
          <a:xfrm>
            <a:off x="2246313" y="1268413"/>
            <a:ext cx="45577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 i="1">
                <a:solidFill>
                  <a:srgbClr val="0070C0"/>
                </a:solidFill>
              </a:rPr>
              <a:t>Nuestro compromiso: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Rectángulo"/>
          <p:cNvSpPr>
            <a:spLocks noChangeArrowheads="1"/>
          </p:cNvSpPr>
          <p:nvPr/>
        </p:nvSpPr>
        <p:spPr bwMode="auto">
          <a:xfrm>
            <a:off x="2638425" y="2781300"/>
            <a:ext cx="373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6000" b="1" i="1">
                <a:solidFill>
                  <a:srgbClr val="0070C0"/>
                </a:solidFill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Rectángulo"/>
          <p:cNvSpPr>
            <a:spLocks noChangeArrowheads="1"/>
          </p:cNvSpPr>
          <p:nvPr/>
        </p:nvSpPr>
        <p:spPr bwMode="auto">
          <a:xfrm>
            <a:off x="1908175" y="3105150"/>
            <a:ext cx="5327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hlinkClick r:id="rId2"/>
              </a:rPr>
              <a:t>http://www.youtube.com/watch?v=-xRibaHyNUI&amp;feature=related</a:t>
            </a:r>
            <a:endParaRPr lang="es-MX"/>
          </a:p>
        </p:txBody>
      </p:sp>
      <p:sp>
        <p:nvSpPr>
          <p:cNvPr id="11267" name="3 CuadroTexto"/>
          <p:cNvSpPr txBox="1">
            <a:spLocks noChangeArrowheads="1"/>
          </p:cNvSpPr>
          <p:nvPr/>
        </p:nvSpPr>
        <p:spPr bwMode="auto">
          <a:xfrm>
            <a:off x="5003800" y="5157788"/>
            <a:ext cx="3262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VIDEO DE SENSIBILZACION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CuadroTexto"/>
          <p:cNvSpPr txBox="1">
            <a:spLocks noChangeArrowheads="1"/>
          </p:cNvSpPr>
          <p:nvPr/>
        </p:nvSpPr>
        <p:spPr bwMode="auto">
          <a:xfrm>
            <a:off x="971550" y="1412875"/>
            <a:ext cx="7242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 i="1">
                <a:solidFill>
                  <a:srgbClr val="0070C0"/>
                </a:solidFill>
              </a:rPr>
              <a:t>¿Que es Desarrollo Organizacional?</a:t>
            </a:r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5148263" y="3429000"/>
            <a:ext cx="32051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/>
              <a:t>El  D.O.  Es una estrategia adoptada para lograr un cambio planeado en la organización.</a:t>
            </a:r>
          </a:p>
        </p:txBody>
      </p:sp>
      <p:pic>
        <p:nvPicPr>
          <p:cNvPr id="12292" name="Picture 2" descr="http://3.bp.blogspot.com/-9fN0iNB6y54/Ts5JIN7AZ5I/AAAAAAAAAuQ/DQYAtZIu_Bc/s1600/ETC___9___el_pulpo_adivino_by_XionW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330450"/>
            <a:ext cx="3960812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Llamada rectangular redondeada"/>
          <p:cNvSpPr/>
          <p:nvPr/>
        </p:nvSpPr>
        <p:spPr>
          <a:xfrm>
            <a:off x="3851275" y="2420938"/>
            <a:ext cx="1296988" cy="1079500"/>
          </a:xfrm>
          <a:prstGeom prst="wedgeRoundRectCallou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  <a:latin typeface="Comic Sans MS" pitchFamily="66" charset="0"/>
              </a:rPr>
              <a:t>Oh gran pulpo sabio, dígame que es el D.O.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.bp.blogspot.com/_cxFWXhS0K6A/THWPXAvRDVI/AAAAAAAAAAM/qtU70N-Ceso/s320/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3388" y="2060575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3 CuadroTexto"/>
          <p:cNvSpPr txBox="1">
            <a:spLocks noChangeArrowheads="1"/>
          </p:cNvSpPr>
          <p:nvPr/>
        </p:nvSpPr>
        <p:spPr bwMode="auto">
          <a:xfrm>
            <a:off x="3490913" y="1484313"/>
            <a:ext cx="1006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/>
              <a:t>Valores</a:t>
            </a:r>
          </a:p>
        </p:txBody>
      </p:sp>
      <p:sp>
        <p:nvSpPr>
          <p:cNvPr id="13316" name="4 CuadroTexto"/>
          <p:cNvSpPr txBox="1">
            <a:spLocks noChangeArrowheads="1"/>
          </p:cNvSpPr>
          <p:nvPr/>
        </p:nvSpPr>
        <p:spPr bwMode="auto">
          <a:xfrm>
            <a:off x="5094288" y="2484438"/>
            <a:ext cx="1236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/>
              <a:t>Actitudes</a:t>
            </a:r>
          </a:p>
        </p:txBody>
      </p:sp>
      <p:sp>
        <p:nvSpPr>
          <p:cNvPr id="13317" name="5 CuadroTexto"/>
          <p:cNvSpPr txBox="1">
            <a:spLocks noChangeArrowheads="1"/>
          </p:cNvSpPr>
          <p:nvPr/>
        </p:nvSpPr>
        <p:spPr bwMode="auto">
          <a:xfrm>
            <a:off x="1331913" y="2492375"/>
            <a:ext cx="1403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/>
              <a:t>Relaciones</a:t>
            </a:r>
          </a:p>
        </p:txBody>
      </p:sp>
      <p:sp>
        <p:nvSpPr>
          <p:cNvPr id="13318" name="6 CuadroTexto"/>
          <p:cNvSpPr txBox="1">
            <a:spLocks noChangeArrowheads="1"/>
          </p:cNvSpPr>
          <p:nvPr/>
        </p:nvSpPr>
        <p:spPr bwMode="auto">
          <a:xfrm>
            <a:off x="2627313" y="5005388"/>
            <a:ext cx="2557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/>
              <a:t>Clima  organizacional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1403350" y="3070225"/>
            <a:ext cx="1366838" cy="863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Estrategia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4932363" y="2852738"/>
            <a:ext cx="1398587" cy="11525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Cambio planeado</a:t>
            </a:r>
          </a:p>
        </p:txBody>
      </p:sp>
      <p:sp>
        <p:nvSpPr>
          <p:cNvPr id="13321" name="11 CuadroTexto"/>
          <p:cNvSpPr txBox="1">
            <a:spLocks noChangeArrowheads="1"/>
          </p:cNvSpPr>
          <p:nvPr/>
        </p:nvSpPr>
        <p:spPr bwMode="auto">
          <a:xfrm>
            <a:off x="6330950" y="2805113"/>
            <a:ext cx="1697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Metas</a:t>
            </a:r>
          </a:p>
          <a:p>
            <a:r>
              <a:rPr lang="es-MX"/>
              <a:t>Estructuras</a:t>
            </a:r>
          </a:p>
          <a:p>
            <a:r>
              <a:rPr lang="es-MX"/>
              <a:t>Técnicas de Organización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CuadroTexto"/>
          <p:cNvSpPr txBox="1">
            <a:spLocks noChangeArrowheads="1"/>
          </p:cNvSpPr>
          <p:nvPr/>
        </p:nvSpPr>
        <p:spPr bwMode="auto">
          <a:xfrm>
            <a:off x="3419475" y="1268413"/>
            <a:ext cx="219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3200" b="1" i="1">
                <a:solidFill>
                  <a:srgbClr val="0070C0"/>
                </a:solidFill>
              </a:rPr>
              <a:t>El Cambio</a:t>
            </a:r>
          </a:p>
        </p:txBody>
      </p:sp>
      <p:sp>
        <p:nvSpPr>
          <p:cNvPr id="14339" name="3 CuadroTexto"/>
          <p:cNvSpPr txBox="1">
            <a:spLocks noChangeArrowheads="1"/>
          </p:cNvSpPr>
          <p:nvPr/>
        </p:nvSpPr>
        <p:spPr bwMode="auto">
          <a:xfrm>
            <a:off x="1042988" y="2205038"/>
            <a:ext cx="71294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400"/>
              <a:t>Cualquier modificación  o movimiento de un plano o estado a otro que es fácilmente perceptible.</a:t>
            </a:r>
          </a:p>
          <a:p>
            <a:pPr algn="just"/>
            <a:r>
              <a:rPr lang="es-MX" sz="2400"/>
              <a:t>Situación en donde se dejan determinadas estructuras, procedimientos, comportamientos, etc. Para adquirir otras que permitan la adaptación al contexto en el cual se encuentra la empresa, y así lograr una estabilidad que facilite la eficacia y efectividad.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ncortado.files.wordpress.com/2008/03/cambio-de-pien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820150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3 Rectángulo"/>
          <p:cNvSpPr>
            <a:spLocks noChangeArrowheads="1"/>
          </p:cNvSpPr>
          <p:nvPr/>
        </p:nvSpPr>
        <p:spPr bwMode="auto">
          <a:xfrm>
            <a:off x="1042988" y="1341438"/>
            <a:ext cx="7058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3200" b="1" i="1">
                <a:solidFill>
                  <a:srgbClr val="0070C0"/>
                </a:solidFill>
                <a:cs typeface="Arial" charset="0"/>
              </a:rPr>
              <a:t>¿Cuál es tu actitud ante el cambio?</a:t>
            </a:r>
          </a:p>
        </p:txBody>
      </p:sp>
      <p:sp>
        <p:nvSpPr>
          <p:cNvPr id="16387" name="25 Rectángulo"/>
          <p:cNvSpPr>
            <a:spLocks noChangeArrowheads="1"/>
          </p:cNvSpPr>
          <p:nvPr/>
        </p:nvSpPr>
        <p:spPr bwMode="auto">
          <a:xfrm>
            <a:off x="684213" y="4859338"/>
            <a:ext cx="7775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i="1">
                <a:solidFill>
                  <a:srgbClr val="0070C0"/>
                </a:solidFill>
                <a:cs typeface="Arial" charset="0"/>
              </a:rPr>
              <a:t>Puedes negarlo o aceptarlo, pero no puedes evitarlo.</a:t>
            </a:r>
          </a:p>
        </p:txBody>
      </p:sp>
      <p:pic>
        <p:nvPicPr>
          <p:cNvPr id="16388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090738"/>
            <a:ext cx="23050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Rectángulo"/>
          <p:cNvSpPr>
            <a:spLocks noChangeArrowheads="1"/>
          </p:cNvSpPr>
          <p:nvPr/>
        </p:nvSpPr>
        <p:spPr bwMode="auto">
          <a:xfrm>
            <a:off x="900113" y="1268413"/>
            <a:ext cx="72009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b="1" i="1">
                <a:solidFill>
                  <a:srgbClr val="BF0FFF"/>
                </a:solidFill>
                <a:cs typeface="Arial" charset="0"/>
              </a:rPr>
              <a:t>Vivir es cambiar</a:t>
            </a:r>
            <a:endParaRPr lang="es-MX" sz="3200" b="1" i="1">
              <a:cs typeface="Arial" charset="0"/>
            </a:endParaRPr>
          </a:p>
          <a:p>
            <a:pPr algn="just" eaLnBrk="0" hangingPunct="0"/>
            <a:endParaRPr lang="es-MX" sz="1200">
              <a:solidFill>
                <a:srgbClr val="000000"/>
              </a:solidFill>
              <a:cs typeface="Arial" charset="0"/>
            </a:endParaRPr>
          </a:p>
          <a:p>
            <a:pPr algn="just" eaLnBrk="0" hangingPunct="0"/>
            <a:endParaRPr lang="es-MX" sz="1200">
              <a:solidFill>
                <a:srgbClr val="000000"/>
              </a:solidFill>
              <a:cs typeface="Arial" charset="0"/>
            </a:endParaRPr>
          </a:p>
          <a:p>
            <a:pPr algn="just" eaLnBrk="0" hangingPunct="0"/>
            <a:endParaRPr lang="es-MX" sz="1200">
              <a:solidFill>
                <a:srgbClr val="000000"/>
              </a:solidFill>
              <a:cs typeface="Arial" charset="0"/>
            </a:endParaRPr>
          </a:p>
          <a:p>
            <a:pPr algn="just" eaLnBrk="0" hangingPunct="0"/>
            <a:endParaRPr lang="es-MX" sz="1200">
              <a:solidFill>
                <a:srgbClr val="000000"/>
              </a:solidFill>
              <a:cs typeface="Arial" charset="0"/>
            </a:endParaRPr>
          </a:p>
          <a:p>
            <a:pPr algn="just" eaLnBrk="0" hangingPunct="0"/>
            <a:endParaRPr lang="es-MX" sz="1200">
              <a:solidFill>
                <a:srgbClr val="000000"/>
              </a:solidFill>
              <a:cs typeface="Arial" charset="0"/>
            </a:endParaRPr>
          </a:p>
          <a:p>
            <a:pPr algn="ctr" eaLnBrk="0" hangingPunct="0"/>
            <a:r>
              <a:rPr lang="es-MX" sz="2400">
                <a:solidFill>
                  <a:srgbClr val="000000"/>
                </a:solidFill>
                <a:cs typeface="Arial" charset="0"/>
              </a:rPr>
              <a:t>El cambio es inevitable en nuestras vidas.</a:t>
            </a:r>
          </a:p>
          <a:p>
            <a:pPr algn="just" eaLnBrk="0" hangingPunct="0"/>
            <a:r>
              <a:rPr lang="es-MX" sz="2400">
                <a:solidFill>
                  <a:srgbClr val="000000"/>
                </a:solidFill>
                <a:cs typeface="Arial" charset="0"/>
              </a:rPr>
              <a:t>Estemos conscientes o no, queramos aceptarlo o no, las cosas y la gente cambian.</a:t>
            </a:r>
          </a:p>
          <a:p>
            <a:pPr algn="just" eaLnBrk="0" hangingPunct="0"/>
            <a:r>
              <a:rPr lang="es-MX" sz="2400">
                <a:solidFill>
                  <a:srgbClr val="000000"/>
                </a:solidFill>
                <a:cs typeface="Arial" charset="0"/>
              </a:rPr>
              <a:t>Ante estos cambios, nuestra forma "normal" de reaccionar (a la que estamos acostumbrados) ya no nos es útil, por lo que necesitamos buscar una nueva opción.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630</TotalTime>
  <Words>758</Words>
  <Application>Microsoft Office PowerPoint</Application>
  <PresentationFormat>Presentación en pantalla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Garamond</vt:lpstr>
      <vt:lpstr>Wingdings</vt:lpstr>
      <vt:lpstr>Calibri</vt:lpstr>
      <vt:lpstr>Comic Sans MS</vt:lpstr>
      <vt:lpstr>Times New Roman</vt:lpstr>
      <vt:lpstr>Alta costura</vt:lpstr>
      <vt:lpstr>Dulces típicos potosinos, s.a.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Dulces típicos potosinos, s.a.</dc:title>
  <dc:creator>VAIO</dc:creator>
  <cp:lastModifiedBy>Ba-k.com</cp:lastModifiedBy>
  <cp:revision>43</cp:revision>
  <dcterms:created xsi:type="dcterms:W3CDTF">2012-02-16T19:29:10Z</dcterms:created>
  <dcterms:modified xsi:type="dcterms:W3CDTF">2012-03-02T02:14:23Z</dcterms:modified>
</cp:coreProperties>
</file>