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7" r:id="rId3"/>
    <p:sldId id="259" r:id="rId4"/>
    <p:sldId id="262" r:id="rId5"/>
    <p:sldId id="264" r:id="rId6"/>
    <p:sldId id="266" r:id="rId7"/>
    <p:sldId id="268" r:id="rId8"/>
    <p:sldId id="270" r:id="rId9"/>
  </p:sldIdLst>
  <p:sldSz cx="9144000" cy="6858000" type="screen4x3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478C-334B-455D-A35C-E34B3CF921F0}" type="datetimeFigureOut">
              <a:rPr lang="es-DO" smtClean="0"/>
              <a:pPr/>
              <a:t>03/11/2010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8733-8943-4007-BA57-A4DCE9BFEC50}" type="slidenum">
              <a:rPr lang="es-DO" smtClean="0"/>
              <a:pPr/>
              <a:t>‹Nº›</a:t>
            </a:fld>
            <a:endParaRPr lang="es-D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478C-334B-455D-A35C-E34B3CF921F0}" type="datetimeFigureOut">
              <a:rPr lang="es-DO" smtClean="0"/>
              <a:pPr/>
              <a:t>03/11/2010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8733-8943-4007-BA57-A4DCE9BFEC50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478C-334B-455D-A35C-E34B3CF921F0}" type="datetimeFigureOut">
              <a:rPr lang="es-DO" smtClean="0"/>
              <a:pPr/>
              <a:t>03/11/2010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8733-8943-4007-BA57-A4DCE9BFEC50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478C-334B-455D-A35C-E34B3CF921F0}" type="datetimeFigureOut">
              <a:rPr lang="es-DO" smtClean="0"/>
              <a:pPr/>
              <a:t>03/11/2010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8733-8943-4007-BA57-A4DCE9BFEC50}" type="slidenum">
              <a:rPr lang="es-DO" smtClean="0"/>
              <a:pPr/>
              <a:t>‹Nº›</a:t>
            </a:fld>
            <a:endParaRPr lang="es-D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478C-334B-455D-A35C-E34B3CF921F0}" type="datetimeFigureOut">
              <a:rPr lang="es-DO" smtClean="0"/>
              <a:pPr/>
              <a:t>03/11/2010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8733-8943-4007-BA57-A4DCE9BFEC50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478C-334B-455D-A35C-E34B3CF921F0}" type="datetimeFigureOut">
              <a:rPr lang="es-DO" smtClean="0"/>
              <a:pPr/>
              <a:t>03/11/2010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8733-8943-4007-BA57-A4DCE9BFEC50}" type="slidenum">
              <a:rPr lang="es-DO" smtClean="0"/>
              <a:pPr/>
              <a:t>‹Nº›</a:t>
            </a:fld>
            <a:endParaRPr lang="es-D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478C-334B-455D-A35C-E34B3CF921F0}" type="datetimeFigureOut">
              <a:rPr lang="es-DO" smtClean="0"/>
              <a:pPr/>
              <a:t>03/11/2010</a:t>
            </a:fld>
            <a:endParaRPr lang="es-D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8733-8943-4007-BA57-A4DCE9BFEC50}" type="slidenum">
              <a:rPr lang="es-DO" smtClean="0"/>
              <a:pPr/>
              <a:t>‹Nº›</a:t>
            </a:fld>
            <a:endParaRPr lang="es-D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478C-334B-455D-A35C-E34B3CF921F0}" type="datetimeFigureOut">
              <a:rPr lang="es-DO" smtClean="0"/>
              <a:pPr/>
              <a:t>03/11/2010</a:t>
            </a:fld>
            <a:endParaRPr lang="es-D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8733-8943-4007-BA57-A4DCE9BFEC50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478C-334B-455D-A35C-E34B3CF921F0}" type="datetimeFigureOut">
              <a:rPr lang="es-DO" smtClean="0"/>
              <a:pPr/>
              <a:t>03/11/2010</a:t>
            </a:fld>
            <a:endParaRPr lang="es-D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8733-8943-4007-BA57-A4DCE9BFEC50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478C-334B-455D-A35C-E34B3CF921F0}" type="datetimeFigureOut">
              <a:rPr lang="es-DO" smtClean="0"/>
              <a:pPr/>
              <a:t>03/11/2010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8733-8943-4007-BA57-A4DCE9BFEC50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478C-334B-455D-A35C-E34B3CF921F0}" type="datetimeFigureOut">
              <a:rPr lang="es-DO" smtClean="0"/>
              <a:pPr/>
              <a:t>03/11/2010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8733-8943-4007-BA57-A4DCE9BFEC50}" type="slidenum">
              <a:rPr lang="es-DO" smtClean="0"/>
              <a:pPr/>
              <a:t>‹Nº›</a:t>
            </a:fld>
            <a:endParaRPr lang="es-D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F2478C-334B-455D-A35C-E34B3CF921F0}" type="datetimeFigureOut">
              <a:rPr lang="es-DO" smtClean="0"/>
              <a:pPr/>
              <a:t>03/11/2010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A588733-8943-4007-BA57-A4DCE9BFEC50}" type="slidenum">
              <a:rPr lang="es-DO" smtClean="0"/>
              <a:pPr/>
              <a:t>‹Nº›</a:t>
            </a:fld>
            <a:endParaRPr lang="es-D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s-ES_tradnl" sz="4000" dirty="0" smtClean="0"/>
              <a:t>Los 14 principios de Fayol</a:t>
            </a:r>
            <a:endParaRPr lang="es-ES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237772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51940" y="1371600"/>
            <a:ext cx="8458200" cy="3474720"/>
          </a:xfrm>
        </p:spPr>
        <p:txBody>
          <a:bodyPr>
            <a:normAutofit/>
          </a:bodyPr>
          <a:lstStyle/>
          <a:p>
            <a:pPr marL="990600" lvl="1" indent="-533400" algn="just" eaLnBrk="1" hangingPunct="1">
              <a:buFontTx/>
              <a:buAutoNum type="arabicPeriod"/>
            </a:pPr>
            <a:r>
              <a:rPr lang="es-ES_tradnl" b="1" dirty="0" smtClean="0"/>
              <a:t>División del trabajo</a:t>
            </a:r>
            <a:r>
              <a:rPr lang="es-ES_tradnl" dirty="0" smtClean="0"/>
              <a:t>: </a:t>
            </a:r>
            <a:r>
              <a:rPr lang="es-ES" dirty="0" smtClean="0"/>
              <a:t>La labor será más eficiente cuanto más se especialicen las personas.</a:t>
            </a:r>
          </a:p>
          <a:p>
            <a:pPr marL="457200" lvl="1" indent="0" algn="just" eaLnBrk="1" hangingPunct="1">
              <a:buNone/>
            </a:pPr>
            <a:endParaRPr lang="es-ES" dirty="0" smtClean="0"/>
          </a:p>
          <a:p>
            <a:pPr marL="914400" lvl="1" indent="-457200">
              <a:buAutoNum type="arabicPeriod" startAt="2"/>
            </a:pPr>
            <a:r>
              <a:rPr lang="es-ES_tradnl" b="1" dirty="0" smtClean="0"/>
              <a:t>Autoridad </a:t>
            </a:r>
            <a:r>
              <a:rPr lang="es-ES_tradnl" b="1" dirty="0"/>
              <a:t>y responsabilidad</a:t>
            </a:r>
            <a:r>
              <a:rPr lang="es-ES_tradnl" b="1" dirty="0" smtClean="0"/>
              <a:t>:</a:t>
            </a:r>
          </a:p>
          <a:p>
            <a:pPr marL="1371600" lvl="2" indent="-457200" algn="just">
              <a:buFontTx/>
              <a:buChar char="–"/>
            </a:pPr>
            <a:r>
              <a:rPr lang="es-ES_tradnl" sz="2000" dirty="0" smtClean="0"/>
              <a:t>Autoridad </a:t>
            </a:r>
            <a:r>
              <a:rPr lang="es-ES_tradnl" sz="2000" dirty="0"/>
              <a:t>es el derecho de mandar y aquel de hacerse obedecer. Al asignar responsabilidad debe darse autoridad.</a:t>
            </a:r>
          </a:p>
          <a:p>
            <a:pPr marL="1371600" lvl="2" indent="-457200" algn="just">
              <a:buFontTx/>
              <a:buChar char="–"/>
            </a:pPr>
            <a:r>
              <a:rPr lang="es-ES" sz="2000" dirty="0"/>
              <a:t>Los gerentes tienen el derecho formar de dar órdenes y deben hacerlo para que se hagan las cosas.</a:t>
            </a:r>
            <a:endParaRPr lang="es-CR" sz="2000" dirty="0"/>
          </a:p>
          <a:p>
            <a:pPr marL="990600" lvl="1" indent="-533400" algn="just" eaLnBrk="1" hangingPunct="1">
              <a:buFontTx/>
              <a:buAutoNum type="arabicPeriod"/>
            </a:pPr>
            <a:endParaRPr lang="es-ES" sz="2400" dirty="0" smtClean="0"/>
          </a:p>
          <a:p>
            <a:pPr marL="990600" lvl="1" indent="-533400" algn="just" eaLnBrk="1" hangingPunct="1">
              <a:buFontTx/>
              <a:buAutoNum type="arabicPeriod"/>
            </a:pPr>
            <a:endParaRPr lang="es-ES" dirty="0"/>
          </a:p>
          <a:p>
            <a:pPr marL="990600" lvl="1" indent="-533400" algn="just" eaLnBrk="1" hangingPunct="1">
              <a:buFontTx/>
              <a:buAutoNum type="arabicPeriod"/>
            </a:pPr>
            <a:endParaRPr lang="es-ES_tradnl" dirty="0" smtClean="0"/>
          </a:p>
        </p:txBody>
      </p:sp>
      <p:pic>
        <p:nvPicPr>
          <p:cNvPr id="69637" name="Picture 4" descr="j019815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63481" y="4572000"/>
            <a:ext cx="2519363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5903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81000" y="1066800"/>
            <a:ext cx="7848600" cy="4221480"/>
          </a:xfrm>
        </p:spPr>
        <p:txBody>
          <a:bodyPr>
            <a:normAutofit/>
          </a:bodyPr>
          <a:lstStyle/>
          <a:p>
            <a:pPr marL="914400" lvl="1" indent="-457200" algn="just" eaLnBrk="1" hangingPunct="1">
              <a:buAutoNum type="arabicPeriod" startAt="3"/>
            </a:pPr>
            <a:r>
              <a:rPr lang="es-ES_tradnl" b="1" dirty="0" smtClean="0"/>
              <a:t>Disciplina:</a:t>
            </a:r>
            <a:r>
              <a:rPr lang="es-ES_tradnl" dirty="0" smtClean="0"/>
              <a:t> </a:t>
            </a:r>
            <a:r>
              <a:rPr lang="es-ES" dirty="0" smtClean="0"/>
              <a:t>Las personas que pertenecen a una organización deben respetar las reglas que rigen.</a:t>
            </a:r>
          </a:p>
          <a:p>
            <a:pPr marL="457200" lvl="1" indent="0" algn="just" eaLnBrk="1" hangingPunct="1">
              <a:buNone/>
            </a:pPr>
            <a:endParaRPr lang="es-ES" dirty="0" smtClean="0"/>
          </a:p>
          <a:p>
            <a:pPr marL="914400" lvl="1" indent="-457200" algn="just" eaLnBrk="1" hangingPunct="1">
              <a:buAutoNum type="arabicPeriod" startAt="4"/>
            </a:pPr>
            <a:r>
              <a:rPr lang="es-ES" dirty="0" smtClean="0"/>
              <a:t>Unidad de mando: </a:t>
            </a:r>
            <a:r>
              <a:rPr lang="es-ES" dirty="0" err="1" smtClean="0"/>
              <a:t>ca</a:t>
            </a:r>
            <a:r>
              <a:rPr lang="es-ES_tradnl" dirty="0" smtClean="0"/>
              <a:t>da </a:t>
            </a:r>
            <a:r>
              <a:rPr lang="es-ES_tradnl" dirty="0"/>
              <a:t>persona recibe órdenes de un solo </a:t>
            </a:r>
            <a:r>
              <a:rPr lang="es-ES_tradnl" dirty="0" smtClean="0"/>
              <a:t>superior.  </a:t>
            </a:r>
            <a:r>
              <a:rPr lang="es-ES" dirty="0" smtClean="0"/>
              <a:t>Cada </a:t>
            </a:r>
            <a:r>
              <a:rPr lang="es-ES" dirty="0"/>
              <a:t>empleado debe tener un jefe y sólo uno</a:t>
            </a:r>
            <a:r>
              <a:rPr lang="es-ES" dirty="0" smtClean="0"/>
              <a:t>.</a:t>
            </a:r>
          </a:p>
          <a:p>
            <a:pPr marL="914400" lvl="1" indent="-457200" algn="just" eaLnBrk="1" hangingPunct="1">
              <a:buAutoNum type="arabicPeriod" startAt="4"/>
            </a:pPr>
            <a:endParaRPr lang="es-ES" dirty="0"/>
          </a:p>
          <a:p>
            <a:pPr marL="914400" lvl="1" indent="-457200" algn="just" eaLnBrk="1" hangingPunct="1">
              <a:buAutoNum type="arabicPeriod" startAt="4"/>
            </a:pPr>
            <a:r>
              <a:rPr lang="es-ES" dirty="0" smtClean="0"/>
              <a:t>Unidad </a:t>
            </a:r>
            <a:r>
              <a:rPr lang="es-ES_tradnl" b="1" dirty="0" smtClean="0"/>
              <a:t>de </a:t>
            </a:r>
            <a:r>
              <a:rPr lang="es-ES_tradnl" b="1" dirty="0"/>
              <a:t>dirección</a:t>
            </a:r>
            <a:r>
              <a:rPr lang="es-ES_tradnl" dirty="0"/>
              <a:t>: las actividades que tienen un mismo objetivo debe tener un solo jefe y un solo plan.</a:t>
            </a:r>
          </a:p>
          <a:p>
            <a:pPr marL="1371600" lvl="2" indent="-457200" algn="just">
              <a:buFont typeface="Helvetica" pitchFamily="48" charset="0"/>
              <a:buChar char="–"/>
            </a:pPr>
            <a:r>
              <a:rPr lang="es-ES" dirty="0"/>
              <a:t>Las personas que realizan actividades que tienen el mismo objetivo dentro de la organización deben ser dirigidas por el mismo jefe.</a:t>
            </a:r>
            <a:endParaRPr lang="es-ES_tradnl" dirty="0"/>
          </a:p>
          <a:p>
            <a:pPr marL="914400" lvl="1" indent="-457200" algn="just" eaLnBrk="1" hangingPunct="1">
              <a:buAutoNum type="arabicPeriod" startAt="3"/>
            </a:pPr>
            <a:endParaRPr lang="es-ES_tradnl" dirty="0"/>
          </a:p>
          <a:p>
            <a:pPr marL="990600" lvl="1" indent="-533400" algn="just" eaLnBrk="1" hangingPunct="1">
              <a:buFontTx/>
              <a:buNone/>
            </a:pPr>
            <a:endParaRPr lang="es-CR" dirty="0" smtClean="0"/>
          </a:p>
        </p:txBody>
      </p:sp>
      <p:pic>
        <p:nvPicPr>
          <p:cNvPr id="71685" name="Picture 5" descr="j022902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601620"/>
            <a:ext cx="2546706" cy="2027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4400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1295400"/>
            <a:ext cx="7772400" cy="3474720"/>
          </a:xfrm>
        </p:spPr>
        <p:txBody>
          <a:bodyPr/>
          <a:lstStyle/>
          <a:p>
            <a:pPr marL="914400" lvl="1" indent="-457200" algn="just" eaLnBrk="1" hangingPunct="1">
              <a:buAutoNum type="arabicPeriod" startAt="6"/>
            </a:pPr>
            <a:r>
              <a:rPr lang="es-ES_tradnl" b="1" dirty="0" smtClean="0"/>
              <a:t>Subordinación del interés particular al interés general</a:t>
            </a:r>
            <a:r>
              <a:rPr lang="es-ES_tradnl" dirty="0" smtClean="0"/>
              <a:t>: </a:t>
            </a:r>
            <a:r>
              <a:rPr lang="es-ES" dirty="0" smtClean="0"/>
              <a:t>Los intereses personales de aquellos que integran una organización no deben tener más peso que los intereses organizacionales</a:t>
            </a:r>
            <a:r>
              <a:rPr lang="es-ES_tradnl" dirty="0" smtClean="0"/>
              <a:t>.</a:t>
            </a:r>
          </a:p>
          <a:p>
            <a:pPr marL="914400" lvl="1" indent="-457200" algn="just" eaLnBrk="1" hangingPunct="1">
              <a:buAutoNum type="arabicPeriod" startAt="6"/>
            </a:pPr>
            <a:endParaRPr lang="es-ES_tradnl" dirty="0" smtClean="0"/>
          </a:p>
          <a:p>
            <a:pPr marL="914400" lvl="1" indent="-457200" algn="just" eaLnBrk="1" hangingPunct="1">
              <a:buAutoNum type="arabicPeriod" startAt="6"/>
            </a:pPr>
            <a:r>
              <a:rPr lang="es-ES_tradnl" dirty="0"/>
              <a:t>R</a:t>
            </a:r>
            <a:r>
              <a:rPr lang="es-ES_tradnl" dirty="0" smtClean="0"/>
              <a:t>em</a:t>
            </a:r>
            <a:r>
              <a:rPr lang="es-ES_tradnl" b="1" dirty="0" smtClean="0"/>
              <a:t>uneración </a:t>
            </a:r>
            <a:r>
              <a:rPr lang="es-ES_tradnl" b="1" dirty="0"/>
              <a:t>del personal</a:t>
            </a:r>
            <a:r>
              <a:rPr lang="es-ES_tradnl" dirty="0"/>
              <a:t>: </a:t>
            </a:r>
            <a:r>
              <a:rPr lang="es-ES" dirty="0"/>
              <a:t>El pago por el trabajo realizado debe ser justo tanto para el empleado como para el empleador</a:t>
            </a:r>
            <a:r>
              <a:rPr lang="es-ES_tradnl" dirty="0" smtClean="0"/>
              <a:t>. </a:t>
            </a:r>
            <a:endParaRPr lang="es-CR" dirty="0"/>
          </a:p>
          <a:p>
            <a:pPr marL="609600" indent="-609600"/>
            <a:endParaRPr lang="es-CR" dirty="0"/>
          </a:p>
          <a:p>
            <a:pPr marL="914400" lvl="1" indent="-457200" algn="just" eaLnBrk="1" hangingPunct="1">
              <a:buAutoNum type="arabicPeriod" startAt="6"/>
            </a:pPr>
            <a:endParaRPr lang="es-ES_tradnl" dirty="0" smtClean="0"/>
          </a:p>
          <a:p>
            <a:pPr marL="914400" lvl="1" indent="-457200" algn="just" eaLnBrk="1" hangingPunct="1">
              <a:buAutoNum type="arabicPeriod" startAt="6"/>
            </a:pPr>
            <a:endParaRPr lang="es-ES_tradnl" dirty="0" smtClean="0"/>
          </a:p>
          <a:p>
            <a:pPr marL="914400" lvl="1" indent="-457200" eaLnBrk="1" hangingPunct="1">
              <a:buAutoNum type="arabicPeriod" startAt="6"/>
            </a:pPr>
            <a:endParaRPr lang="es-ES_tradnl" dirty="0" smtClean="0"/>
          </a:p>
        </p:txBody>
      </p:sp>
      <p:pic>
        <p:nvPicPr>
          <p:cNvPr id="74757" name="Picture 4" descr="j02290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1603" y="4038600"/>
            <a:ext cx="2598738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4284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-14785" y="1524000"/>
            <a:ext cx="8537575" cy="3474720"/>
          </a:xfrm>
        </p:spPr>
        <p:txBody>
          <a:bodyPr>
            <a:normAutofit fontScale="92500" lnSpcReduction="10000"/>
          </a:bodyPr>
          <a:lstStyle/>
          <a:p>
            <a:pPr marL="914400" lvl="1" indent="-457200" algn="just" eaLnBrk="1" hangingPunct="1">
              <a:buAutoNum type="arabicPeriod" startAt="8"/>
            </a:pPr>
            <a:r>
              <a:rPr lang="es-ES_tradnl" b="1" dirty="0" smtClean="0"/>
              <a:t>Centralización</a:t>
            </a:r>
            <a:r>
              <a:rPr lang="es-ES_tradnl" dirty="0" smtClean="0"/>
              <a:t>: la autoridad debe concentrarse.</a:t>
            </a:r>
          </a:p>
          <a:p>
            <a:pPr marL="1371600" lvl="2" indent="-457200" algn="just" eaLnBrk="1" hangingPunct="1">
              <a:buFont typeface="Helvetica" pitchFamily="48" charset="0"/>
              <a:buChar char="–"/>
            </a:pPr>
            <a:r>
              <a:rPr lang="es-ES" dirty="0" smtClean="0"/>
              <a:t>Los gerentes tienen la responsabilidad de otorgar suficiente autoridad a los subordinados para realizar exitosamente las tareas.</a:t>
            </a:r>
          </a:p>
          <a:p>
            <a:pPr marL="914400" lvl="2" indent="0" algn="just" eaLnBrk="1" hangingPunct="1">
              <a:buNone/>
            </a:pPr>
            <a:r>
              <a:rPr lang="es-ES" dirty="0" smtClean="0"/>
              <a:t> </a:t>
            </a:r>
          </a:p>
          <a:p>
            <a:pPr marL="457200" lvl="1" indent="0" algn="just">
              <a:buNone/>
            </a:pPr>
            <a:r>
              <a:rPr lang="es-ES_tradnl" b="1" dirty="0"/>
              <a:t>9</a:t>
            </a:r>
            <a:r>
              <a:rPr lang="es-ES_tradnl" b="1" dirty="0" smtClean="0"/>
              <a:t>.  Jerarquía </a:t>
            </a:r>
            <a:r>
              <a:rPr lang="es-ES_tradnl" b="1" dirty="0"/>
              <a:t>(</a:t>
            </a:r>
            <a:r>
              <a:rPr lang="es-ES" b="1" dirty="0"/>
              <a:t>Cadena escalar</a:t>
            </a:r>
            <a:r>
              <a:rPr lang="es-ES_tradnl" b="1" dirty="0"/>
              <a:t>)</a:t>
            </a:r>
            <a:r>
              <a:rPr lang="es-ES_tradnl" dirty="0"/>
              <a:t>: deben existir niveles desde la autoridad más alta hasta la más baja.</a:t>
            </a:r>
            <a:endParaRPr lang="es-ES" dirty="0"/>
          </a:p>
          <a:p>
            <a:pPr marL="1371600" lvl="2" indent="-457200" algn="just">
              <a:buFont typeface="Helvetica" pitchFamily="48" charset="0"/>
              <a:buChar char="–"/>
            </a:pPr>
            <a:r>
              <a:rPr lang="es-ES" dirty="0"/>
              <a:t>Todos los puestos de una organización están relacionados de tal manera que cada persona tiene un jefe, exceptuando al jefe general</a:t>
            </a:r>
            <a:r>
              <a:rPr lang="es-ES" dirty="0" smtClean="0"/>
              <a:t>.</a:t>
            </a:r>
          </a:p>
          <a:p>
            <a:pPr marL="1371600" lvl="2" indent="-457200" algn="just">
              <a:buFont typeface="Helvetica" pitchFamily="48" charset="0"/>
              <a:buChar char="–"/>
            </a:pPr>
            <a:endParaRPr lang="es-CR" dirty="0"/>
          </a:p>
          <a:p>
            <a:pPr marL="914400" lvl="2" indent="0" algn="just" eaLnBrk="1" hangingPunct="1">
              <a:buNone/>
            </a:pPr>
            <a:endParaRPr lang="es-ES" dirty="0"/>
          </a:p>
          <a:p>
            <a:pPr marL="914400" lvl="2" indent="0" algn="just" eaLnBrk="1" hangingPunct="1">
              <a:buNone/>
            </a:pPr>
            <a:r>
              <a:rPr lang="es-ES" dirty="0" smtClean="0"/>
              <a:t> </a:t>
            </a:r>
          </a:p>
          <a:p>
            <a:pPr marL="914400" lvl="2" indent="0" algn="just" eaLnBrk="1" hangingPunct="1">
              <a:buNone/>
            </a:pPr>
            <a:endParaRPr lang="es-ES_tradnl" dirty="0" smtClean="0"/>
          </a:p>
        </p:txBody>
      </p:sp>
      <p:pic>
        <p:nvPicPr>
          <p:cNvPr id="76805" name="Picture 4" descr="j022899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9098" y="4191000"/>
            <a:ext cx="2013277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6204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52400" y="1371600"/>
            <a:ext cx="8612353" cy="3474720"/>
          </a:xfrm>
        </p:spPr>
        <p:txBody>
          <a:bodyPr/>
          <a:lstStyle/>
          <a:p>
            <a:pPr marL="914400" lvl="1" indent="-457200" algn="just" eaLnBrk="1" hangingPunct="1">
              <a:buAutoNum type="arabicPeriod" startAt="10"/>
            </a:pPr>
            <a:r>
              <a:rPr lang="es-ES_tradnl" b="1" dirty="0" smtClean="0"/>
              <a:t> Orden (material y social)</a:t>
            </a:r>
            <a:r>
              <a:rPr lang="es-ES_tradnl" dirty="0" smtClean="0"/>
              <a:t>: </a:t>
            </a:r>
            <a:r>
              <a:rPr lang="es-ES" dirty="0" smtClean="0"/>
              <a:t>Las personas y los recursos de una organización deben estar en el lugar justo en el momento en que se necesiten</a:t>
            </a:r>
            <a:r>
              <a:rPr lang="es-ES_tradnl" dirty="0" smtClean="0"/>
              <a:t>.</a:t>
            </a:r>
          </a:p>
          <a:p>
            <a:pPr marL="914400" lvl="1" indent="-457200" algn="just" eaLnBrk="1" hangingPunct="1">
              <a:buAutoNum type="arabicPeriod" startAt="10"/>
            </a:pPr>
            <a:endParaRPr lang="es-ES_tradnl" dirty="0" smtClean="0"/>
          </a:p>
          <a:p>
            <a:pPr marL="914400" lvl="1" indent="-457200" algn="just" eaLnBrk="1" hangingPunct="1">
              <a:buAutoNum type="arabicPeriod" startAt="10"/>
            </a:pPr>
            <a:r>
              <a:rPr lang="es-ES_tradnl" b="1" dirty="0"/>
              <a:t> </a:t>
            </a:r>
            <a:r>
              <a:rPr lang="es-ES_tradnl" b="1" dirty="0" smtClean="0"/>
              <a:t>Equidad</a:t>
            </a:r>
            <a:r>
              <a:rPr lang="es-ES_tradnl" b="1" dirty="0"/>
              <a:t>: lealtad, bondad y justicia de los superiores con los subordinados.</a:t>
            </a:r>
          </a:p>
          <a:p>
            <a:pPr marL="914400" lvl="2" indent="0" algn="just">
              <a:buNone/>
            </a:pPr>
            <a:r>
              <a:rPr lang="es-ES" b="1" dirty="0"/>
              <a:t>Los gerentes deben ser justos con sus empleados.</a:t>
            </a:r>
            <a:endParaRPr lang="es-CR" b="1" dirty="0"/>
          </a:p>
          <a:p>
            <a:pPr marL="914400" lvl="1" indent="-457200" algn="just" eaLnBrk="1" hangingPunct="1">
              <a:buAutoNum type="arabicPeriod" startAt="10"/>
            </a:pPr>
            <a:endParaRPr lang="es-ES_tradnl" dirty="0" smtClean="0"/>
          </a:p>
          <a:p>
            <a:pPr marL="609600" indent="-609600" eaLnBrk="1" hangingPunct="1"/>
            <a:endParaRPr lang="es-CR" dirty="0" smtClean="0"/>
          </a:p>
        </p:txBody>
      </p:sp>
      <p:pic>
        <p:nvPicPr>
          <p:cNvPr id="78853" name="Picture 5" descr="j02290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6178" y="3747045"/>
            <a:ext cx="2568575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0866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33400" y="1219200"/>
            <a:ext cx="8077200" cy="3474720"/>
          </a:xfrm>
        </p:spPr>
        <p:txBody>
          <a:bodyPr/>
          <a:lstStyle/>
          <a:p>
            <a:pPr marL="914400" lvl="1" indent="-457200" algn="just" eaLnBrk="1" hangingPunct="1">
              <a:buAutoNum type="arabicPeriod" startAt="12"/>
            </a:pPr>
            <a:r>
              <a:rPr lang="es-ES_tradnl" b="1" dirty="0" smtClean="0"/>
              <a:t> Estabilidad del personal</a:t>
            </a:r>
            <a:r>
              <a:rPr lang="es-ES_tradnl" dirty="0" smtClean="0"/>
              <a:t>: </a:t>
            </a:r>
            <a:r>
              <a:rPr lang="es-ES" dirty="0" smtClean="0"/>
              <a:t>Una organización que tiene alta rotación de personal (los empleados que salen de la organización con alta frecuencia) es menos eficiente que la que tiene estabilidad</a:t>
            </a:r>
            <a:r>
              <a:rPr lang="es-ES_tradnl" dirty="0" smtClean="0"/>
              <a:t>.</a:t>
            </a:r>
          </a:p>
          <a:p>
            <a:pPr marL="914400" lvl="1" indent="-457200" algn="just" eaLnBrk="1" hangingPunct="1">
              <a:buAutoNum type="arabicPeriod" startAt="12"/>
            </a:pPr>
            <a:endParaRPr lang="es-ES_tradnl" dirty="0" smtClean="0"/>
          </a:p>
          <a:p>
            <a:pPr marL="914400" lvl="1" indent="-457200" algn="just" eaLnBrk="1" hangingPunct="1">
              <a:buAutoNum type="arabicPeriod" startAt="12"/>
            </a:pPr>
            <a:r>
              <a:rPr lang="es-ES_tradnl" b="1" dirty="0" smtClean="0"/>
              <a:t> Iniciativa</a:t>
            </a:r>
            <a:r>
              <a:rPr lang="es-ES_tradnl" b="1" dirty="0"/>
              <a:t>: libertad para proponer y ejecutar.</a:t>
            </a:r>
          </a:p>
          <a:p>
            <a:pPr marL="914400" lvl="2" indent="0" algn="just">
              <a:buNone/>
            </a:pPr>
            <a:r>
              <a:rPr lang="es-ES" b="1" dirty="0"/>
              <a:t>Los subordinados deben tener suficiente libertar para llevar a cabo sus tareas.</a:t>
            </a:r>
            <a:endParaRPr lang="es-CR" b="1" dirty="0"/>
          </a:p>
          <a:p>
            <a:pPr marL="914400" lvl="1" indent="-457200" algn="just" eaLnBrk="1" hangingPunct="1">
              <a:buAutoNum type="arabicPeriod" startAt="12"/>
            </a:pPr>
            <a:endParaRPr lang="es-ES_tradnl" dirty="0" smtClean="0"/>
          </a:p>
          <a:p>
            <a:pPr marL="914400" lvl="1" indent="-457200" algn="just" eaLnBrk="1" hangingPunct="1">
              <a:buAutoNum type="arabicPeriod" startAt="12"/>
            </a:pPr>
            <a:endParaRPr lang="es-ES_tradnl" dirty="0" smtClean="0"/>
          </a:p>
        </p:txBody>
      </p:sp>
      <p:pic>
        <p:nvPicPr>
          <p:cNvPr id="80901" name="Picture 5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292600"/>
            <a:ext cx="2185988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1166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80999" y="1219200"/>
            <a:ext cx="8181975" cy="3474720"/>
          </a:xfrm>
        </p:spPr>
        <p:txBody>
          <a:bodyPr/>
          <a:lstStyle/>
          <a:p>
            <a:pPr marL="914400" lvl="1" indent="-457200" eaLnBrk="1" hangingPunct="1">
              <a:buAutoNum type="arabicPeriod" startAt="14"/>
            </a:pPr>
            <a:r>
              <a:rPr lang="es-ES_tradnl" b="1" dirty="0" smtClean="0"/>
              <a:t> Unión del personal</a:t>
            </a:r>
            <a:r>
              <a:rPr lang="es-ES_tradnl" dirty="0" smtClean="0"/>
              <a:t>: la unión hace la fuerza</a:t>
            </a:r>
          </a:p>
          <a:p>
            <a:pPr marL="1371600" lvl="2" indent="-457200" algn="just" eaLnBrk="1" hangingPunct="1">
              <a:buFont typeface="Helvetica" pitchFamily="48" charset="0"/>
              <a:buChar char="–"/>
            </a:pPr>
            <a:r>
              <a:rPr lang="es-ES" dirty="0" smtClean="0"/>
              <a:t>Una organización trabaja mejor cuando todos sus integrantes se identifican unos con otros y con la organización, y se sienten orgullosos de ser parte de ella</a:t>
            </a:r>
          </a:p>
          <a:p>
            <a:pPr marL="1371600" lvl="2" indent="-457200" algn="just" eaLnBrk="1" hangingPunct="1">
              <a:buFont typeface="Helvetica" pitchFamily="48" charset="0"/>
              <a:buChar char="–"/>
            </a:pPr>
            <a:endParaRPr lang="es-CR" dirty="0" smtClean="0"/>
          </a:p>
        </p:txBody>
      </p:sp>
      <p:pic>
        <p:nvPicPr>
          <p:cNvPr id="1026" name="Picture 2" descr="http://www.javierquiroz.net/wp-content/uploads/2010/08/equipo-man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429000"/>
            <a:ext cx="28479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2181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</TotalTime>
  <Words>411</Words>
  <Application>Microsoft Office PowerPoint</Application>
  <PresentationFormat>Presentación en pantalla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Transmisión de listas</vt:lpstr>
      <vt:lpstr>Los 14 principios de Fayol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14 principios de Fayol</dc:title>
  <dc:creator>mrojas</dc:creator>
  <cp:lastModifiedBy>Amezcua</cp:lastModifiedBy>
  <cp:revision>5</cp:revision>
  <dcterms:created xsi:type="dcterms:W3CDTF">2010-10-19T03:31:49Z</dcterms:created>
  <dcterms:modified xsi:type="dcterms:W3CDTF">2010-11-03T23:50:47Z</dcterms:modified>
</cp:coreProperties>
</file>