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4" r:id="rId1"/>
  </p:sldMasterIdLst>
  <p:notesMasterIdLst>
    <p:notesMasterId r:id="rId34"/>
  </p:notesMasterIdLst>
  <p:sldIdLst>
    <p:sldId id="354" r:id="rId2"/>
    <p:sldId id="355" r:id="rId3"/>
    <p:sldId id="347" r:id="rId4"/>
    <p:sldId id="348" r:id="rId5"/>
    <p:sldId id="357" r:id="rId6"/>
    <p:sldId id="359" r:id="rId7"/>
    <p:sldId id="257" r:id="rId8"/>
    <p:sldId id="360" r:id="rId9"/>
    <p:sldId id="361" r:id="rId10"/>
    <p:sldId id="258" r:id="rId11"/>
    <p:sldId id="356" r:id="rId12"/>
    <p:sldId id="259" r:id="rId13"/>
    <p:sldId id="352" r:id="rId14"/>
    <p:sldId id="260" r:id="rId15"/>
    <p:sldId id="261" r:id="rId16"/>
    <p:sldId id="262" r:id="rId17"/>
    <p:sldId id="363" r:id="rId18"/>
    <p:sldId id="364" r:id="rId19"/>
    <p:sldId id="365" r:id="rId20"/>
    <p:sldId id="263" r:id="rId21"/>
    <p:sldId id="276" r:id="rId22"/>
    <p:sldId id="282" r:id="rId23"/>
    <p:sldId id="283" r:id="rId24"/>
    <p:sldId id="284" r:id="rId25"/>
    <p:sldId id="285" r:id="rId26"/>
    <p:sldId id="286" r:id="rId27"/>
    <p:sldId id="289" r:id="rId28"/>
    <p:sldId id="290" r:id="rId29"/>
    <p:sldId id="302" r:id="rId30"/>
    <p:sldId id="326" r:id="rId31"/>
    <p:sldId id="327" r:id="rId32"/>
    <p:sldId id="353" r:id="rId3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C9501A-203D-4417-B749-5A2149831215}" type="datetimeFigureOut">
              <a:rPr lang="es-MX" smtClean="0"/>
              <a:pPr/>
              <a:t>16/09/2011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D4D4B-5332-411A-9A36-B38DB339C1E7}"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40F643-EE9F-4BCC-93DC-3A4A18609A69}" type="slidenum">
              <a:rPr lang="es-ES_tradnl"/>
              <a:pPr/>
              <a:t>5</a:t>
            </a:fld>
            <a:endParaRPr lang="es-ES_tradnl"/>
          </a:p>
        </p:txBody>
      </p:sp>
      <p:sp>
        <p:nvSpPr>
          <p:cNvPr id="10242" name="Rectangle 2"/>
          <p:cNvSpPr>
            <a:spLocks noGrp="1" noRot="1" noChangeAspect="1" noChangeArrowheads="1" noTextEdit="1"/>
          </p:cNvSpPr>
          <p:nvPr>
            <p:ph type="sldImg"/>
          </p:nvPr>
        </p:nvSpPr>
        <p:spPr>
          <a:ln cap="flat"/>
        </p:spPr>
      </p:sp>
      <p:sp>
        <p:nvSpPr>
          <p:cNvPr id="10243" name="Rectangle 3"/>
          <p:cNvSpPr>
            <a:spLocks noGrp="1" noChangeArrowheads="1"/>
          </p:cNvSpPr>
          <p:nvPr>
            <p:ph type="body" idx="1"/>
          </p:nvPr>
        </p:nvSpPr>
        <p:spPr>
          <a:ln/>
        </p:spPr>
        <p:txBody>
          <a:bodyPr/>
          <a:lstStyle/>
          <a:p>
            <a:pPr eaLnBrk="0" latinLnBrk="1" hangingPunct="0"/>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361A2-89BB-46C1-B0FD-3A2136235B04}" type="slidenum">
              <a:rPr lang="es-ES_tradnl"/>
              <a:pPr/>
              <a:t>6</a:t>
            </a:fld>
            <a:endParaRPr lang="es-ES_tradnl"/>
          </a:p>
        </p:txBody>
      </p:sp>
      <p:sp>
        <p:nvSpPr>
          <p:cNvPr id="55298" name="Rectangle 2"/>
          <p:cNvSpPr>
            <a:spLocks noGrp="1" noRot="1" noChangeAspect="1" noChangeArrowheads="1" noTextEdit="1"/>
          </p:cNvSpPr>
          <p:nvPr>
            <p:ph type="sldImg"/>
          </p:nvPr>
        </p:nvSpPr>
        <p:spPr>
          <a:ln cap="flat"/>
        </p:spPr>
      </p:sp>
      <p:sp>
        <p:nvSpPr>
          <p:cNvPr id="55299" name="Rectangle 3"/>
          <p:cNvSpPr>
            <a:spLocks noGrp="1" noChangeArrowheads="1"/>
          </p:cNvSpPr>
          <p:nvPr>
            <p:ph type="body" idx="1"/>
          </p:nvPr>
        </p:nvSpPr>
        <p:spPr>
          <a:ln/>
        </p:spPr>
        <p:txBody>
          <a:bodyPr/>
          <a:lstStyle/>
          <a:p>
            <a:pPr eaLnBrk="0" latinLnBrk="1" hangingPunct="0"/>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9D9AB-219E-4C11-8BC7-F67CDA298E11}" type="slidenum">
              <a:rPr lang="es-ES_tradnl"/>
              <a:pPr/>
              <a:t>11</a:t>
            </a:fld>
            <a:endParaRPr lang="es-ES_tradnl"/>
          </a:p>
        </p:txBody>
      </p:sp>
      <p:sp>
        <p:nvSpPr>
          <p:cNvPr id="8194" name="Rectangle 2"/>
          <p:cNvSpPr>
            <a:spLocks noGrp="1" noRot="1" noChangeAspect="1" noChangeArrowheads="1" noTextEdit="1"/>
          </p:cNvSpPr>
          <p:nvPr>
            <p:ph type="sldImg"/>
          </p:nvPr>
        </p:nvSpPr>
        <p:spPr>
          <a:ln cap="flat"/>
        </p:spPr>
      </p:sp>
      <p:sp>
        <p:nvSpPr>
          <p:cNvPr id="8195" name="Rectangle 3"/>
          <p:cNvSpPr>
            <a:spLocks noGrp="1" noChangeArrowheads="1"/>
          </p:cNvSpPr>
          <p:nvPr>
            <p:ph type="body" idx="1"/>
          </p:nvPr>
        </p:nvSpPr>
        <p:spPr>
          <a:ln/>
        </p:spPr>
        <p:txBody>
          <a:bodyPr/>
          <a:lstStyle/>
          <a:p>
            <a:pPr eaLnBrk="0" latinLnBrk="1" hangingPunct="0"/>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20D63-4015-43D0-8A1B-00FEA6FAC976}" type="slidenum">
              <a:rPr lang="es-ES_tradnl"/>
              <a:pPr/>
              <a:t>18</a:t>
            </a:fld>
            <a:endParaRPr lang="es-ES_tradnl"/>
          </a:p>
        </p:txBody>
      </p:sp>
      <p:sp>
        <p:nvSpPr>
          <p:cNvPr id="57346" name="Rectangle 2"/>
          <p:cNvSpPr>
            <a:spLocks noGrp="1" noRot="1" noChangeAspect="1" noChangeArrowheads="1" noTextEdit="1"/>
          </p:cNvSpPr>
          <p:nvPr>
            <p:ph type="sldImg"/>
          </p:nvPr>
        </p:nvSpPr>
        <p:spPr>
          <a:ln cap="flat"/>
        </p:spPr>
      </p:sp>
      <p:sp>
        <p:nvSpPr>
          <p:cNvPr id="57347" name="Rectangle 3"/>
          <p:cNvSpPr>
            <a:spLocks noGrp="1" noChangeArrowheads="1"/>
          </p:cNvSpPr>
          <p:nvPr>
            <p:ph type="body" idx="1"/>
          </p:nvPr>
        </p:nvSpPr>
        <p:spPr>
          <a:ln/>
        </p:spPr>
        <p:txBody>
          <a:bodyPr/>
          <a:lstStyle/>
          <a:p>
            <a:pPr eaLnBrk="0" latinLnBrk="1" hangingPunct="0"/>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FD70E-1551-4051-A9EF-EA48A8533693}" type="slidenum">
              <a:rPr lang="es-ES_tradnl"/>
              <a:pPr/>
              <a:t>19</a:t>
            </a:fld>
            <a:endParaRPr lang="es-ES_tradnl"/>
          </a:p>
        </p:txBody>
      </p:sp>
      <p:sp>
        <p:nvSpPr>
          <p:cNvPr id="60418" name="Rectangle 2"/>
          <p:cNvSpPr>
            <a:spLocks noGrp="1" noRot="1" noChangeAspect="1" noChangeArrowheads="1" noTextEdit="1"/>
          </p:cNvSpPr>
          <p:nvPr>
            <p:ph type="sldImg"/>
          </p:nvPr>
        </p:nvSpPr>
        <p:spPr>
          <a:ln cap="flat"/>
        </p:spPr>
      </p:sp>
      <p:sp>
        <p:nvSpPr>
          <p:cNvPr id="60419" name="Rectangle 3"/>
          <p:cNvSpPr>
            <a:spLocks noGrp="1" noChangeArrowheads="1"/>
          </p:cNvSpPr>
          <p:nvPr>
            <p:ph type="body" idx="1"/>
          </p:nvPr>
        </p:nvSpPr>
        <p:spPr>
          <a:ln/>
        </p:spPr>
        <p:txBody>
          <a:bodyPr/>
          <a:lstStyle/>
          <a:p>
            <a:pPr eaLnBrk="0" latinLnBrk="1" hangingPunct="0"/>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7E23C2-F4C0-A545-8960-592A6C4B2CA2}" type="datetimeFigureOut">
              <a:rPr lang="es-ES" smtClean="0"/>
              <a:pPr/>
              <a:t>16/09/2011</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5BF672E-694E-C742-AD9F-28CBFA748AD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887E23C2-F4C0-A545-8960-592A6C4B2CA2}" type="datetimeFigureOut">
              <a:rPr lang="es-ES" smtClean="0"/>
              <a:pPr/>
              <a:t>16/09/2011</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5BF672E-694E-C742-AD9F-28CBFA748AD0}"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838200" y="342900"/>
            <a:ext cx="7772400" cy="1104900"/>
          </a:xfrm>
        </p:spPr>
        <p:txBody>
          <a:bodyPr/>
          <a:lstStyle/>
          <a:p>
            <a:r>
              <a:rPr lang="es-ES" smtClean="0"/>
              <a:t>Haga clic para modificar el estilo de título del patrón</a:t>
            </a:r>
            <a:endParaRPr lang="es-MX"/>
          </a:p>
        </p:txBody>
      </p:sp>
      <p:sp>
        <p:nvSpPr>
          <p:cNvPr id="3" name="2 Marcador de gráfico"/>
          <p:cNvSpPr>
            <a:spLocks noGrp="1"/>
          </p:cNvSpPr>
          <p:nvPr>
            <p:ph type="chart" idx="1"/>
          </p:nvPr>
        </p:nvSpPr>
        <p:spPr>
          <a:xfrm>
            <a:off x="825500" y="1711325"/>
            <a:ext cx="8013700" cy="4667250"/>
          </a:xfrm>
        </p:spPr>
        <p:txBody>
          <a:bodyPr/>
          <a:lstStyle/>
          <a:p>
            <a:endParaRPr lang="es-MX"/>
          </a:p>
        </p:txBody>
      </p:sp>
      <p:sp>
        <p:nvSpPr>
          <p:cNvPr id="4" name="3 Marcador de fecha"/>
          <p:cNvSpPr>
            <a:spLocks noGrp="1"/>
          </p:cNvSpPr>
          <p:nvPr>
            <p:ph type="dt" sz="half" idx="10"/>
          </p:nvPr>
        </p:nvSpPr>
        <p:spPr>
          <a:xfrm>
            <a:off x="381000" y="6323013"/>
            <a:ext cx="1905000" cy="457200"/>
          </a:xfrm>
        </p:spPr>
        <p:txBody>
          <a:bodyPr/>
          <a:lstStyle>
            <a:lvl1pPr>
              <a:defRPr/>
            </a:lvl1pPr>
          </a:lstStyle>
          <a:p>
            <a:endParaRPr lang="es-ES_tradnl"/>
          </a:p>
        </p:txBody>
      </p:sp>
      <p:sp>
        <p:nvSpPr>
          <p:cNvPr id="5" name="4 Marcador de pie de página"/>
          <p:cNvSpPr>
            <a:spLocks noGrp="1"/>
          </p:cNvSpPr>
          <p:nvPr>
            <p:ph type="ftr" sz="quarter" idx="11"/>
          </p:nvPr>
        </p:nvSpPr>
        <p:spPr>
          <a:xfrm>
            <a:off x="3124200" y="6323013"/>
            <a:ext cx="2895600" cy="457200"/>
          </a:xfrm>
        </p:spPr>
        <p:txBody>
          <a:bodyPr/>
          <a:lstStyle>
            <a:lvl1pPr>
              <a:defRPr/>
            </a:lvl1pPr>
          </a:lstStyle>
          <a:p>
            <a:endParaRPr lang="es-ES_tradnl"/>
          </a:p>
        </p:txBody>
      </p:sp>
      <p:sp>
        <p:nvSpPr>
          <p:cNvPr id="6" name="5 Marcador de número de diapositiva"/>
          <p:cNvSpPr>
            <a:spLocks noGrp="1"/>
          </p:cNvSpPr>
          <p:nvPr>
            <p:ph type="sldNum" sz="quarter" idx="12"/>
          </p:nvPr>
        </p:nvSpPr>
        <p:spPr>
          <a:xfrm>
            <a:off x="7239000" y="6400800"/>
            <a:ext cx="1905000" cy="457200"/>
          </a:xfrm>
        </p:spPr>
        <p:txBody>
          <a:bodyPr/>
          <a:lstStyle>
            <a:lvl1pPr>
              <a:defRPr/>
            </a:lvl1pPr>
          </a:lstStyle>
          <a:p>
            <a:fld id="{0B6AE01C-0EC1-4F4E-BB5B-98F1D8F17429}" type="slidenum">
              <a:rPr lang="es-ES_tradnl"/>
              <a:pPr/>
              <a:t>‹Nº›</a:t>
            </a:fld>
            <a:endParaRPr lang="es-ES_tradnl"/>
          </a:p>
        </p:txBody>
      </p:sp>
    </p:spTree>
  </p:cSld>
  <p:clrMapOvr>
    <a:masterClrMapping/>
  </p:clrMapOvr>
  <p:transition spd="med">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7E23C2-F4C0-A545-8960-592A6C4B2CA2}" type="datetimeFigureOut">
              <a:rPr lang="es-ES" smtClean="0"/>
              <a:pPr/>
              <a:t>16/09/2011</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887E23C2-F4C0-A545-8960-592A6C4B2CA2}" type="datetimeFigureOut">
              <a:rPr lang="es-ES" smtClean="0"/>
              <a:pPr/>
              <a:t>16/09/2011</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887E23C2-F4C0-A545-8960-592A6C4B2CA2}" type="datetimeFigureOut">
              <a:rPr lang="es-ES" smtClean="0"/>
              <a:pPr/>
              <a:t>16/09/2011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5BF672E-694E-C742-AD9F-28CBFA748AD0}"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7E23C2-F4C0-A545-8960-592A6C4B2CA2}" type="datetimeFigureOut">
              <a:rPr lang="es-ES" smtClean="0"/>
              <a:pPr/>
              <a:t>16/09/2011</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5BF672E-694E-C742-AD9F-28CBFA748AD0}"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71.jpeg"/><Relationship Id="rId4" Type="http://schemas.openxmlformats.org/officeDocument/2006/relationships/image" Target="../media/image11.jpeg"/></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73076" y="381663"/>
            <a:ext cx="7239000" cy="720918"/>
          </a:xfrm>
          <a:noFill/>
          <a:effectLst>
            <a:outerShdw blurRad="50800" dist="38100" dir="5400000" algn="t" rotWithShape="0">
              <a:prstClr val="black">
                <a:alpha val="40000"/>
              </a:prstClr>
            </a:outerShdw>
          </a:effectLst>
        </p:spPr>
        <p:style>
          <a:lnRef idx="3">
            <a:schemeClr val="lt1"/>
          </a:lnRef>
          <a:fillRef idx="1">
            <a:schemeClr val="accent5"/>
          </a:fillRef>
          <a:effectRef idx="1">
            <a:schemeClr val="accent5"/>
          </a:effectRef>
          <a:fontRef idx="minor">
            <a:schemeClr val="lt1"/>
          </a:fontRef>
        </p:style>
        <p:txBody>
          <a:bodyPr>
            <a:normAutofit fontScale="90000"/>
          </a:bodyPr>
          <a:lstStyle/>
          <a:p>
            <a:r>
              <a:rPr lang="es-MX" dirty="0" smtClean="0">
                <a:ln w="18415" cmpd="sng">
                  <a:solidFill>
                    <a:srgbClr val="FFFFFF"/>
                  </a:solidFill>
                  <a:prstDash val="solid"/>
                </a:ln>
                <a:solidFill>
                  <a:schemeClr val="accent2">
                    <a:lumMod val="60000"/>
                    <a:lumOff val="40000"/>
                  </a:schemeClr>
                </a:solidFill>
                <a:effectLst>
                  <a:outerShdw blurRad="63500" dir="3600000" algn="tl" rotWithShape="0">
                    <a:srgbClr val="000000">
                      <a:alpha val="70000"/>
                    </a:srgbClr>
                  </a:outerShdw>
                </a:effectLst>
              </a:rPr>
              <a:t>TEMA: CONTROL DE INVENTARIOS</a:t>
            </a:r>
            <a:endParaRPr lang="es-ES" dirty="0">
              <a:ln w="18415" cmpd="sng">
                <a:solidFill>
                  <a:srgbClr val="FFFFFF"/>
                </a:solidFill>
                <a:prstDash val="solid"/>
              </a:ln>
              <a:solidFill>
                <a:schemeClr val="accent2">
                  <a:lumMod val="60000"/>
                  <a:lumOff val="40000"/>
                </a:schemeClr>
              </a:solidFill>
              <a:effectLst>
                <a:outerShdw blurRad="63500" dir="3600000" algn="tl" rotWithShape="0">
                  <a:srgbClr val="000000">
                    <a:alpha val="70000"/>
                  </a:srgbClr>
                </a:outerShdw>
              </a:effectLst>
            </a:endParaRPr>
          </a:p>
        </p:txBody>
      </p:sp>
      <p:grpSp>
        <p:nvGrpSpPr>
          <p:cNvPr id="5" name="Group 53"/>
          <p:cNvGrpSpPr>
            <a:grpSpLocks/>
          </p:cNvGrpSpPr>
          <p:nvPr/>
        </p:nvGrpSpPr>
        <p:grpSpPr bwMode="auto">
          <a:xfrm>
            <a:off x="971550" y="2146300"/>
            <a:ext cx="6740525" cy="3975100"/>
            <a:chOff x="612" y="1352"/>
            <a:chExt cx="4246" cy="2504"/>
          </a:xfrm>
        </p:grpSpPr>
        <p:grpSp>
          <p:nvGrpSpPr>
            <p:cNvPr id="6" name="Group 12"/>
            <p:cNvGrpSpPr>
              <a:grpSpLocks/>
            </p:cNvGrpSpPr>
            <p:nvPr/>
          </p:nvGrpSpPr>
          <p:grpSpPr bwMode="auto">
            <a:xfrm>
              <a:off x="3970" y="2260"/>
              <a:ext cx="888" cy="1293"/>
              <a:chOff x="3970" y="2260"/>
              <a:chExt cx="888" cy="1293"/>
            </a:xfrm>
          </p:grpSpPr>
          <p:grpSp>
            <p:nvGrpSpPr>
              <p:cNvPr id="47" name="Group 7"/>
              <p:cNvGrpSpPr>
                <a:grpSpLocks/>
              </p:cNvGrpSpPr>
              <p:nvPr/>
            </p:nvGrpSpPr>
            <p:grpSpPr bwMode="auto">
              <a:xfrm>
                <a:off x="3970" y="2697"/>
                <a:ext cx="750" cy="856"/>
                <a:chOff x="3970" y="2697"/>
                <a:chExt cx="750" cy="856"/>
              </a:xfrm>
            </p:grpSpPr>
            <p:sp>
              <p:nvSpPr>
                <p:cNvPr id="52" name="Freeform 4"/>
                <p:cNvSpPr>
                  <a:spLocks/>
                </p:cNvSpPr>
                <p:nvPr/>
              </p:nvSpPr>
              <p:spPr bwMode="auto">
                <a:xfrm>
                  <a:off x="3970" y="2868"/>
                  <a:ext cx="515" cy="685"/>
                </a:xfrm>
                <a:custGeom>
                  <a:avLst/>
                  <a:gdLst/>
                  <a:ahLst/>
                  <a:cxnLst>
                    <a:cxn ang="0">
                      <a:pos x="0" y="0"/>
                    </a:cxn>
                    <a:cxn ang="0">
                      <a:pos x="514" y="0"/>
                    </a:cxn>
                    <a:cxn ang="0">
                      <a:pos x="514" y="684"/>
                    </a:cxn>
                    <a:cxn ang="0">
                      <a:pos x="0" y="684"/>
                    </a:cxn>
                    <a:cxn ang="0">
                      <a:pos x="0" y="0"/>
                    </a:cxn>
                  </a:cxnLst>
                  <a:rect l="0" t="0" r="r" b="b"/>
                  <a:pathLst>
                    <a:path w="515" h="685">
                      <a:moveTo>
                        <a:pt x="0" y="0"/>
                      </a:moveTo>
                      <a:lnTo>
                        <a:pt x="514" y="0"/>
                      </a:lnTo>
                      <a:lnTo>
                        <a:pt x="514" y="684"/>
                      </a:lnTo>
                      <a:lnTo>
                        <a:pt x="0" y="684"/>
                      </a:lnTo>
                      <a:lnTo>
                        <a:pt x="0"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53" name="Freeform 5"/>
                <p:cNvSpPr>
                  <a:spLocks/>
                </p:cNvSpPr>
                <p:nvPr/>
              </p:nvSpPr>
              <p:spPr bwMode="auto">
                <a:xfrm>
                  <a:off x="3970" y="2697"/>
                  <a:ext cx="750" cy="172"/>
                </a:xfrm>
                <a:custGeom>
                  <a:avLst/>
                  <a:gdLst/>
                  <a:ahLst/>
                  <a:cxnLst>
                    <a:cxn ang="0">
                      <a:pos x="0" y="171"/>
                    </a:cxn>
                    <a:cxn ang="0">
                      <a:pos x="278" y="0"/>
                    </a:cxn>
                    <a:cxn ang="0">
                      <a:pos x="749" y="0"/>
                    </a:cxn>
                    <a:cxn ang="0">
                      <a:pos x="514" y="171"/>
                    </a:cxn>
                    <a:cxn ang="0">
                      <a:pos x="0" y="171"/>
                    </a:cxn>
                  </a:cxnLst>
                  <a:rect l="0" t="0" r="r" b="b"/>
                  <a:pathLst>
                    <a:path w="750" h="172">
                      <a:moveTo>
                        <a:pt x="0" y="171"/>
                      </a:moveTo>
                      <a:lnTo>
                        <a:pt x="278" y="0"/>
                      </a:lnTo>
                      <a:lnTo>
                        <a:pt x="749" y="0"/>
                      </a:lnTo>
                      <a:lnTo>
                        <a:pt x="514" y="171"/>
                      </a:lnTo>
                      <a:lnTo>
                        <a:pt x="0" y="171"/>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54" name="Freeform 6"/>
                <p:cNvSpPr>
                  <a:spLocks/>
                </p:cNvSpPr>
                <p:nvPr/>
              </p:nvSpPr>
              <p:spPr bwMode="auto">
                <a:xfrm>
                  <a:off x="4484" y="2697"/>
                  <a:ext cx="236" cy="856"/>
                </a:xfrm>
                <a:custGeom>
                  <a:avLst/>
                  <a:gdLst/>
                  <a:ahLst/>
                  <a:cxnLst>
                    <a:cxn ang="0">
                      <a:pos x="235" y="0"/>
                    </a:cxn>
                    <a:cxn ang="0">
                      <a:pos x="0" y="171"/>
                    </a:cxn>
                    <a:cxn ang="0">
                      <a:pos x="0" y="855"/>
                    </a:cxn>
                    <a:cxn ang="0">
                      <a:pos x="235" y="641"/>
                    </a:cxn>
                    <a:cxn ang="0">
                      <a:pos x="235" y="0"/>
                    </a:cxn>
                  </a:cxnLst>
                  <a:rect l="0" t="0" r="r" b="b"/>
                  <a:pathLst>
                    <a:path w="236" h="856">
                      <a:moveTo>
                        <a:pt x="235" y="0"/>
                      </a:moveTo>
                      <a:lnTo>
                        <a:pt x="0" y="171"/>
                      </a:lnTo>
                      <a:lnTo>
                        <a:pt x="0" y="855"/>
                      </a:lnTo>
                      <a:lnTo>
                        <a:pt x="235" y="641"/>
                      </a:lnTo>
                      <a:lnTo>
                        <a:pt x="235" y="0"/>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48" name="Group 11"/>
              <p:cNvGrpSpPr>
                <a:grpSpLocks/>
              </p:cNvGrpSpPr>
              <p:nvPr/>
            </p:nvGrpSpPr>
            <p:grpSpPr bwMode="auto">
              <a:xfrm>
                <a:off x="4195" y="2260"/>
                <a:ext cx="663" cy="639"/>
                <a:chOff x="4195" y="2260"/>
                <a:chExt cx="663" cy="639"/>
              </a:xfrm>
            </p:grpSpPr>
            <p:sp>
              <p:nvSpPr>
                <p:cNvPr id="49" name="Freeform 8"/>
                <p:cNvSpPr>
                  <a:spLocks/>
                </p:cNvSpPr>
                <p:nvPr/>
              </p:nvSpPr>
              <p:spPr bwMode="auto">
                <a:xfrm>
                  <a:off x="4195" y="2423"/>
                  <a:ext cx="364" cy="476"/>
                </a:xfrm>
                <a:custGeom>
                  <a:avLst/>
                  <a:gdLst/>
                  <a:ahLst/>
                  <a:cxnLst>
                    <a:cxn ang="0">
                      <a:pos x="0" y="0"/>
                    </a:cxn>
                    <a:cxn ang="0">
                      <a:pos x="363" y="92"/>
                    </a:cxn>
                    <a:cxn ang="0">
                      <a:pos x="363" y="475"/>
                    </a:cxn>
                    <a:cxn ang="0">
                      <a:pos x="0" y="366"/>
                    </a:cxn>
                    <a:cxn ang="0">
                      <a:pos x="0" y="0"/>
                    </a:cxn>
                  </a:cxnLst>
                  <a:rect l="0" t="0" r="r" b="b"/>
                  <a:pathLst>
                    <a:path w="364" h="476">
                      <a:moveTo>
                        <a:pt x="0" y="0"/>
                      </a:moveTo>
                      <a:lnTo>
                        <a:pt x="363" y="92"/>
                      </a:lnTo>
                      <a:lnTo>
                        <a:pt x="363" y="475"/>
                      </a:lnTo>
                      <a:lnTo>
                        <a:pt x="0" y="366"/>
                      </a:lnTo>
                      <a:lnTo>
                        <a:pt x="0"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50" name="Freeform 9"/>
                <p:cNvSpPr>
                  <a:spLocks/>
                </p:cNvSpPr>
                <p:nvPr/>
              </p:nvSpPr>
              <p:spPr bwMode="auto">
                <a:xfrm>
                  <a:off x="4195" y="2260"/>
                  <a:ext cx="663" cy="255"/>
                </a:xfrm>
                <a:custGeom>
                  <a:avLst/>
                  <a:gdLst/>
                  <a:ahLst/>
                  <a:cxnLst>
                    <a:cxn ang="0">
                      <a:pos x="0" y="163"/>
                    </a:cxn>
                    <a:cxn ang="0">
                      <a:pos x="363" y="0"/>
                    </a:cxn>
                    <a:cxn ang="0">
                      <a:pos x="662" y="72"/>
                    </a:cxn>
                    <a:cxn ang="0">
                      <a:pos x="363" y="254"/>
                    </a:cxn>
                    <a:cxn ang="0">
                      <a:pos x="0" y="163"/>
                    </a:cxn>
                  </a:cxnLst>
                  <a:rect l="0" t="0" r="r" b="b"/>
                  <a:pathLst>
                    <a:path w="663" h="255">
                      <a:moveTo>
                        <a:pt x="0" y="163"/>
                      </a:moveTo>
                      <a:lnTo>
                        <a:pt x="363" y="0"/>
                      </a:lnTo>
                      <a:lnTo>
                        <a:pt x="662" y="72"/>
                      </a:lnTo>
                      <a:lnTo>
                        <a:pt x="363" y="254"/>
                      </a:lnTo>
                      <a:lnTo>
                        <a:pt x="0" y="163"/>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51" name="Freeform 10"/>
                <p:cNvSpPr>
                  <a:spLocks/>
                </p:cNvSpPr>
                <p:nvPr/>
              </p:nvSpPr>
              <p:spPr bwMode="auto">
                <a:xfrm>
                  <a:off x="4558" y="2332"/>
                  <a:ext cx="300" cy="567"/>
                </a:xfrm>
                <a:custGeom>
                  <a:avLst/>
                  <a:gdLst/>
                  <a:ahLst/>
                  <a:cxnLst>
                    <a:cxn ang="0">
                      <a:pos x="0" y="182"/>
                    </a:cxn>
                    <a:cxn ang="0">
                      <a:pos x="299" y="0"/>
                    </a:cxn>
                    <a:cxn ang="0">
                      <a:pos x="299" y="329"/>
                    </a:cxn>
                    <a:cxn ang="0">
                      <a:pos x="0" y="566"/>
                    </a:cxn>
                    <a:cxn ang="0">
                      <a:pos x="0" y="182"/>
                    </a:cxn>
                  </a:cxnLst>
                  <a:rect l="0" t="0" r="r" b="b"/>
                  <a:pathLst>
                    <a:path w="300" h="567">
                      <a:moveTo>
                        <a:pt x="0" y="182"/>
                      </a:moveTo>
                      <a:lnTo>
                        <a:pt x="299" y="0"/>
                      </a:lnTo>
                      <a:lnTo>
                        <a:pt x="299" y="329"/>
                      </a:lnTo>
                      <a:lnTo>
                        <a:pt x="0" y="566"/>
                      </a:lnTo>
                      <a:lnTo>
                        <a:pt x="0" y="182"/>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grpSp>
          <p:nvGrpSpPr>
            <p:cNvPr id="7" name="Group 52"/>
            <p:cNvGrpSpPr>
              <a:grpSpLocks/>
            </p:cNvGrpSpPr>
            <p:nvPr/>
          </p:nvGrpSpPr>
          <p:grpSpPr bwMode="auto">
            <a:xfrm>
              <a:off x="612" y="1352"/>
              <a:ext cx="2892" cy="2504"/>
              <a:chOff x="612" y="1352"/>
              <a:chExt cx="2892" cy="2504"/>
            </a:xfrm>
          </p:grpSpPr>
          <p:grpSp>
            <p:nvGrpSpPr>
              <p:cNvPr id="8" name="Group 17"/>
              <p:cNvGrpSpPr>
                <a:grpSpLocks/>
              </p:cNvGrpSpPr>
              <p:nvPr/>
            </p:nvGrpSpPr>
            <p:grpSpPr bwMode="auto">
              <a:xfrm>
                <a:off x="2562" y="1352"/>
                <a:ext cx="835" cy="317"/>
                <a:chOff x="2562" y="1352"/>
                <a:chExt cx="835" cy="317"/>
              </a:xfrm>
            </p:grpSpPr>
            <p:sp>
              <p:nvSpPr>
                <p:cNvPr id="43" name="Freeform 13"/>
                <p:cNvSpPr>
                  <a:spLocks/>
                </p:cNvSpPr>
                <p:nvPr/>
              </p:nvSpPr>
              <p:spPr bwMode="auto">
                <a:xfrm>
                  <a:off x="2562" y="1557"/>
                  <a:ext cx="835" cy="112"/>
                </a:xfrm>
                <a:custGeom>
                  <a:avLst/>
                  <a:gdLst/>
                  <a:ahLst/>
                  <a:cxnLst>
                    <a:cxn ang="0">
                      <a:pos x="834" y="0"/>
                    </a:cxn>
                    <a:cxn ang="0">
                      <a:pos x="574" y="111"/>
                    </a:cxn>
                    <a:cxn ang="0">
                      <a:pos x="0" y="111"/>
                    </a:cxn>
                    <a:cxn ang="0">
                      <a:pos x="278" y="0"/>
                    </a:cxn>
                    <a:cxn ang="0">
                      <a:pos x="834" y="0"/>
                    </a:cxn>
                  </a:cxnLst>
                  <a:rect l="0" t="0" r="r" b="b"/>
                  <a:pathLst>
                    <a:path w="835" h="112">
                      <a:moveTo>
                        <a:pt x="834" y="0"/>
                      </a:moveTo>
                      <a:lnTo>
                        <a:pt x="574" y="111"/>
                      </a:lnTo>
                      <a:lnTo>
                        <a:pt x="0" y="111"/>
                      </a:lnTo>
                      <a:lnTo>
                        <a:pt x="278" y="0"/>
                      </a:lnTo>
                      <a:lnTo>
                        <a:pt x="834"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grpSp>
              <p:nvGrpSpPr>
                <p:cNvPr id="44" name="Group 16"/>
                <p:cNvGrpSpPr>
                  <a:grpSpLocks/>
                </p:cNvGrpSpPr>
                <p:nvPr/>
              </p:nvGrpSpPr>
              <p:grpSpPr bwMode="auto">
                <a:xfrm>
                  <a:off x="2562" y="1352"/>
                  <a:ext cx="835" cy="317"/>
                  <a:chOff x="2562" y="1352"/>
                  <a:chExt cx="835" cy="317"/>
                </a:xfrm>
              </p:grpSpPr>
              <p:sp>
                <p:nvSpPr>
                  <p:cNvPr id="45" name="Freeform 14"/>
                  <p:cNvSpPr>
                    <a:spLocks/>
                  </p:cNvSpPr>
                  <p:nvPr/>
                </p:nvSpPr>
                <p:spPr bwMode="auto">
                  <a:xfrm>
                    <a:off x="2840" y="1352"/>
                    <a:ext cx="557" cy="206"/>
                  </a:xfrm>
                  <a:custGeom>
                    <a:avLst/>
                    <a:gdLst/>
                    <a:ahLst/>
                    <a:cxnLst>
                      <a:cxn ang="0">
                        <a:pos x="556" y="203"/>
                      </a:cxn>
                      <a:cxn ang="0">
                        <a:pos x="556" y="0"/>
                      </a:cxn>
                      <a:cxn ang="0">
                        <a:pos x="0" y="0"/>
                      </a:cxn>
                      <a:cxn ang="0">
                        <a:pos x="0" y="205"/>
                      </a:cxn>
                      <a:cxn ang="0">
                        <a:pos x="556" y="203"/>
                      </a:cxn>
                    </a:cxnLst>
                    <a:rect l="0" t="0" r="r" b="b"/>
                    <a:pathLst>
                      <a:path w="557" h="206">
                        <a:moveTo>
                          <a:pt x="556" y="203"/>
                        </a:moveTo>
                        <a:lnTo>
                          <a:pt x="556" y="0"/>
                        </a:lnTo>
                        <a:lnTo>
                          <a:pt x="0" y="0"/>
                        </a:lnTo>
                        <a:lnTo>
                          <a:pt x="0" y="205"/>
                        </a:lnTo>
                        <a:lnTo>
                          <a:pt x="556" y="203"/>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46" name="Freeform 15"/>
                  <p:cNvSpPr>
                    <a:spLocks/>
                  </p:cNvSpPr>
                  <p:nvPr/>
                </p:nvSpPr>
                <p:spPr bwMode="auto">
                  <a:xfrm>
                    <a:off x="2562" y="1352"/>
                    <a:ext cx="279" cy="317"/>
                  </a:xfrm>
                  <a:custGeom>
                    <a:avLst/>
                    <a:gdLst/>
                    <a:ahLst/>
                    <a:cxnLst>
                      <a:cxn ang="0">
                        <a:pos x="278" y="205"/>
                      </a:cxn>
                      <a:cxn ang="0">
                        <a:pos x="0" y="316"/>
                      </a:cxn>
                      <a:cxn ang="0">
                        <a:pos x="0" y="141"/>
                      </a:cxn>
                      <a:cxn ang="0">
                        <a:pos x="278" y="0"/>
                      </a:cxn>
                      <a:cxn ang="0">
                        <a:pos x="278" y="205"/>
                      </a:cxn>
                    </a:cxnLst>
                    <a:rect l="0" t="0" r="r" b="b"/>
                    <a:pathLst>
                      <a:path w="279" h="317">
                        <a:moveTo>
                          <a:pt x="278" y="205"/>
                        </a:moveTo>
                        <a:lnTo>
                          <a:pt x="0" y="316"/>
                        </a:lnTo>
                        <a:lnTo>
                          <a:pt x="0" y="141"/>
                        </a:lnTo>
                        <a:lnTo>
                          <a:pt x="278" y="0"/>
                        </a:lnTo>
                        <a:lnTo>
                          <a:pt x="278" y="205"/>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grpSp>
            <p:nvGrpSpPr>
              <p:cNvPr id="9" name="Group 20"/>
              <p:cNvGrpSpPr>
                <a:grpSpLocks/>
              </p:cNvGrpSpPr>
              <p:nvPr/>
            </p:nvGrpSpPr>
            <p:grpSpPr bwMode="auto">
              <a:xfrm>
                <a:off x="2205" y="1771"/>
                <a:ext cx="866" cy="1245"/>
                <a:chOff x="2205" y="1771"/>
                <a:chExt cx="866" cy="1245"/>
              </a:xfrm>
            </p:grpSpPr>
            <p:sp>
              <p:nvSpPr>
                <p:cNvPr id="41" name="Freeform 18"/>
                <p:cNvSpPr>
                  <a:spLocks/>
                </p:cNvSpPr>
                <p:nvPr/>
              </p:nvSpPr>
              <p:spPr bwMode="auto">
                <a:xfrm>
                  <a:off x="2400" y="1771"/>
                  <a:ext cx="671" cy="1245"/>
                </a:xfrm>
                <a:custGeom>
                  <a:avLst/>
                  <a:gdLst/>
                  <a:ahLst/>
                  <a:cxnLst>
                    <a:cxn ang="0">
                      <a:pos x="0" y="1"/>
                    </a:cxn>
                    <a:cxn ang="0">
                      <a:pos x="670" y="0"/>
                    </a:cxn>
                    <a:cxn ang="0">
                      <a:pos x="670" y="1244"/>
                    </a:cxn>
                    <a:cxn ang="0">
                      <a:pos x="0" y="1244"/>
                    </a:cxn>
                    <a:cxn ang="0">
                      <a:pos x="0" y="1"/>
                    </a:cxn>
                  </a:cxnLst>
                  <a:rect l="0" t="0" r="r" b="b"/>
                  <a:pathLst>
                    <a:path w="671" h="1245">
                      <a:moveTo>
                        <a:pt x="0" y="1"/>
                      </a:moveTo>
                      <a:lnTo>
                        <a:pt x="670" y="0"/>
                      </a:lnTo>
                      <a:lnTo>
                        <a:pt x="670" y="1244"/>
                      </a:lnTo>
                      <a:lnTo>
                        <a:pt x="0" y="1244"/>
                      </a:lnTo>
                      <a:lnTo>
                        <a:pt x="0" y="1"/>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42" name="Freeform 19"/>
                <p:cNvSpPr>
                  <a:spLocks/>
                </p:cNvSpPr>
                <p:nvPr/>
              </p:nvSpPr>
              <p:spPr bwMode="auto">
                <a:xfrm>
                  <a:off x="2205" y="1771"/>
                  <a:ext cx="196" cy="1243"/>
                </a:xfrm>
                <a:custGeom>
                  <a:avLst/>
                  <a:gdLst/>
                  <a:ahLst/>
                  <a:cxnLst>
                    <a:cxn ang="0">
                      <a:pos x="195" y="1242"/>
                    </a:cxn>
                    <a:cxn ang="0">
                      <a:pos x="0" y="1099"/>
                    </a:cxn>
                    <a:cxn ang="0">
                      <a:pos x="0" y="71"/>
                    </a:cxn>
                    <a:cxn ang="0">
                      <a:pos x="195" y="0"/>
                    </a:cxn>
                    <a:cxn ang="0">
                      <a:pos x="195" y="1242"/>
                    </a:cxn>
                  </a:cxnLst>
                  <a:rect l="0" t="0" r="r" b="b"/>
                  <a:pathLst>
                    <a:path w="196" h="1243">
                      <a:moveTo>
                        <a:pt x="195" y="1242"/>
                      </a:moveTo>
                      <a:lnTo>
                        <a:pt x="0" y="1099"/>
                      </a:lnTo>
                      <a:lnTo>
                        <a:pt x="0" y="71"/>
                      </a:lnTo>
                      <a:lnTo>
                        <a:pt x="195" y="0"/>
                      </a:lnTo>
                      <a:lnTo>
                        <a:pt x="195" y="1242"/>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10" name="Group 23"/>
              <p:cNvGrpSpPr>
                <a:grpSpLocks/>
              </p:cNvGrpSpPr>
              <p:nvPr/>
            </p:nvGrpSpPr>
            <p:grpSpPr bwMode="auto">
              <a:xfrm>
                <a:off x="2498" y="1551"/>
                <a:ext cx="920" cy="1647"/>
                <a:chOff x="2498" y="1551"/>
                <a:chExt cx="920" cy="1647"/>
              </a:xfrm>
            </p:grpSpPr>
            <p:sp>
              <p:nvSpPr>
                <p:cNvPr id="39" name="Freeform 21"/>
                <p:cNvSpPr>
                  <a:spLocks/>
                </p:cNvSpPr>
                <p:nvPr/>
              </p:nvSpPr>
              <p:spPr bwMode="auto">
                <a:xfrm>
                  <a:off x="2690" y="1551"/>
                  <a:ext cx="728" cy="1647"/>
                </a:xfrm>
                <a:custGeom>
                  <a:avLst/>
                  <a:gdLst/>
                  <a:ahLst/>
                  <a:cxnLst>
                    <a:cxn ang="0">
                      <a:pos x="0" y="0"/>
                    </a:cxn>
                    <a:cxn ang="0">
                      <a:pos x="727" y="0"/>
                    </a:cxn>
                    <a:cxn ang="0">
                      <a:pos x="727" y="1646"/>
                    </a:cxn>
                    <a:cxn ang="0">
                      <a:pos x="0" y="1646"/>
                    </a:cxn>
                    <a:cxn ang="0">
                      <a:pos x="0" y="0"/>
                    </a:cxn>
                  </a:cxnLst>
                  <a:rect l="0" t="0" r="r" b="b"/>
                  <a:pathLst>
                    <a:path w="728" h="1647">
                      <a:moveTo>
                        <a:pt x="0" y="0"/>
                      </a:moveTo>
                      <a:lnTo>
                        <a:pt x="727" y="0"/>
                      </a:lnTo>
                      <a:lnTo>
                        <a:pt x="727" y="1646"/>
                      </a:lnTo>
                      <a:lnTo>
                        <a:pt x="0" y="1646"/>
                      </a:lnTo>
                      <a:lnTo>
                        <a:pt x="0"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40" name="Freeform 22"/>
                <p:cNvSpPr>
                  <a:spLocks/>
                </p:cNvSpPr>
                <p:nvPr/>
              </p:nvSpPr>
              <p:spPr bwMode="auto">
                <a:xfrm>
                  <a:off x="2498" y="1551"/>
                  <a:ext cx="193" cy="1647"/>
                </a:xfrm>
                <a:custGeom>
                  <a:avLst/>
                  <a:gdLst/>
                  <a:ahLst/>
                  <a:cxnLst>
                    <a:cxn ang="0">
                      <a:pos x="192" y="0"/>
                    </a:cxn>
                    <a:cxn ang="0">
                      <a:pos x="0" y="128"/>
                    </a:cxn>
                    <a:cxn ang="0">
                      <a:pos x="0" y="1609"/>
                    </a:cxn>
                    <a:cxn ang="0">
                      <a:pos x="192" y="1646"/>
                    </a:cxn>
                    <a:cxn ang="0">
                      <a:pos x="192" y="0"/>
                    </a:cxn>
                  </a:cxnLst>
                  <a:rect l="0" t="0" r="r" b="b"/>
                  <a:pathLst>
                    <a:path w="193" h="1647">
                      <a:moveTo>
                        <a:pt x="192" y="0"/>
                      </a:moveTo>
                      <a:lnTo>
                        <a:pt x="0" y="128"/>
                      </a:lnTo>
                      <a:lnTo>
                        <a:pt x="0" y="1609"/>
                      </a:lnTo>
                      <a:lnTo>
                        <a:pt x="192" y="1646"/>
                      </a:lnTo>
                      <a:lnTo>
                        <a:pt x="192" y="0"/>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11" name="Group 44"/>
              <p:cNvGrpSpPr>
                <a:grpSpLocks/>
              </p:cNvGrpSpPr>
              <p:nvPr/>
            </p:nvGrpSpPr>
            <p:grpSpPr bwMode="auto">
              <a:xfrm>
                <a:off x="612" y="1587"/>
                <a:ext cx="2192" cy="2070"/>
                <a:chOff x="612" y="1587"/>
                <a:chExt cx="2192" cy="2070"/>
              </a:xfrm>
            </p:grpSpPr>
            <p:sp>
              <p:nvSpPr>
                <p:cNvPr id="19" name="Freeform 24"/>
                <p:cNvSpPr>
                  <a:spLocks/>
                </p:cNvSpPr>
                <p:nvPr/>
              </p:nvSpPr>
              <p:spPr bwMode="auto">
                <a:xfrm>
                  <a:off x="1972" y="2173"/>
                  <a:ext cx="671" cy="1245"/>
                </a:xfrm>
                <a:custGeom>
                  <a:avLst/>
                  <a:gdLst/>
                  <a:ahLst/>
                  <a:cxnLst>
                    <a:cxn ang="0">
                      <a:pos x="0" y="1"/>
                    </a:cxn>
                    <a:cxn ang="0">
                      <a:pos x="670" y="0"/>
                    </a:cxn>
                    <a:cxn ang="0">
                      <a:pos x="670" y="1244"/>
                    </a:cxn>
                    <a:cxn ang="0">
                      <a:pos x="0" y="1244"/>
                    </a:cxn>
                    <a:cxn ang="0">
                      <a:pos x="0" y="1"/>
                    </a:cxn>
                  </a:cxnLst>
                  <a:rect l="0" t="0" r="r" b="b"/>
                  <a:pathLst>
                    <a:path w="671" h="1245">
                      <a:moveTo>
                        <a:pt x="0" y="1"/>
                      </a:moveTo>
                      <a:lnTo>
                        <a:pt x="670" y="0"/>
                      </a:lnTo>
                      <a:lnTo>
                        <a:pt x="670" y="1244"/>
                      </a:lnTo>
                      <a:lnTo>
                        <a:pt x="0" y="1244"/>
                      </a:lnTo>
                      <a:lnTo>
                        <a:pt x="0" y="1"/>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20" name="Freeform 25"/>
                <p:cNvSpPr>
                  <a:spLocks/>
                </p:cNvSpPr>
                <p:nvPr/>
              </p:nvSpPr>
              <p:spPr bwMode="auto">
                <a:xfrm>
                  <a:off x="1776" y="2173"/>
                  <a:ext cx="197" cy="1243"/>
                </a:xfrm>
                <a:custGeom>
                  <a:avLst/>
                  <a:gdLst/>
                  <a:ahLst/>
                  <a:cxnLst>
                    <a:cxn ang="0">
                      <a:pos x="196" y="1242"/>
                    </a:cxn>
                    <a:cxn ang="0">
                      <a:pos x="0" y="1099"/>
                    </a:cxn>
                    <a:cxn ang="0">
                      <a:pos x="0" y="71"/>
                    </a:cxn>
                    <a:cxn ang="0">
                      <a:pos x="196" y="0"/>
                    </a:cxn>
                    <a:cxn ang="0">
                      <a:pos x="196" y="1242"/>
                    </a:cxn>
                  </a:cxnLst>
                  <a:rect l="0" t="0" r="r" b="b"/>
                  <a:pathLst>
                    <a:path w="197" h="1243">
                      <a:moveTo>
                        <a:pt x="196" y="1242"/>
                      </a:moveTo>
                      <a:lnTo>
                        <a:pt x="0" y="1099"/>
                      </a:lnTo>
                      <a:lnTo>
                        <a:pt x="0" y="71"/>
                      </a:lnTo>
                      <a:lnTo>
                        <a:pt x="196" y="0"/>
                      </a:lnTo>
                      <a:lnTo>
                        <a:pt x="196" y="1242"/>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nvGrpSpPr>
                <p:cNvPr id="21" name="Group 35"/>
                <p:cNvGrpSpPr>
                  <a:grpSpLocks/>
                </p:cNvGrpSpPr>
                <p:nvPr/>
              </p:nvGrpSpPr>
              <p:grpSpPr bwMode="auto">
                <a:xfrm>
                  <a:off x="612" y="1587"/>
                  <a:ext cx="1567" cy="1941"/>
                  <a:chOff x="612" y="1587"/>
                  <a:chExt cx="1567" cy="1941"/>
                </a:xfrm>
              </p:grpSpPr>
              <p:grpSp>
                <p:nvGrpSpPr>
                  <p:cNvPr id="30" name="Group 28"/>
                  <p:cNvGrpSpPr>
                    <a:grpSpLocks/>
                  </p:cNvGrpSpPr>
                  <p:nvPr/>
                </p:nvGrpSpPr>
                <p:grpSpPr bwMode="auto">
                  <a:xfrm>
                    <a:off x="1259" y="1587"/>
                    <a:ext cx="920" cy="1647"/>
                    <a:chOff x="1259" y="1587"/>
                    <a:chExt cx="920" cy="1647"/>
                  </a:xfrm>
                </p:grpSpPr>
                <p:sp>
                  <p:nvSpPr>
                    <p:cNvPr id="37" name="Freeform 26"/>
                    <p:cNvSpPr>
                      <a:spLocks/>
                    </p:cNvSpPr>
                    <p:nvPr/>
                  </p:nvSpPr>
                  <p:spPr bwMode="auto">
                    <a:xfrm>
                      <a:off x="1451" y="1587"/>
                      <a:ext cx="728" cy="1647"/>
                    </a:xfrm>
                    <a:custGeom>
                      <a:avLst/>
                      <a:gdLst/>
                      <a:ahLst/>
                      <a:cxnLst>
                        <a:cxn ang="0">
                          <a:pos x="0" y="0"/>
                        </a:cxn>
                        <a:cxn ang="0">
                          <a:pos x="727" y="0"/>
                        </a:cxn>
                        <a:cxn ang="0">
                          <a:pos x="727" y="1646"/>
                        </a:cxn>
                        <a:cxn ang="0">
                          <a:pos x="0" y="1646"/>
                        </a:cxn>
                        <a:cxn ang="0">
                          <a:pos x="0" y="0"/>
                        </a:cxn>
                      </a:cxnLst>
                      <a:rect l="0" t="0" r="r" b="b"/>
                      <a:pathLst>
                        <a:path w="728" h="1647">
                          <a:moveTo>
                            <a:pt x="0" y="0"/>
                          </a:moveTo>
                          <a:lnTo>
                            <a:pt x="727" y="0"/>
                          </a:lnTo>
                          <a:lnTo>
                            <a:pt x="727" y="1646"/>
                          </a:lnTo>
                          <a:lnTo>
                            <a:pt x="0" y="1646"/>
                          </a:lnTo>
                          <a:lnTo>
                            <a:pt x="0"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38" name="Freeform 27"/>
                    <p:cNvSpPr>
                      <a:spLocks/>
                    </p:cNvSpPr>
                    <p:nvPr/>
                  </p:nvSpPr>
                  <p:spPr bwMode="auto">
                    <a:xfrm>
                      <a:off x="1259" y="1587"/>
                      <a:ext cx="193" cy="1647"/>
                    </a:xfrm>
                    <a:custGeom>
                      <a:avLst/>
                      <a:gdLst/>
                      <a:ahLst/>
                      <a:cxnLst>
                        <a:cxn ang="0">
                          <a:pos x="192" y="0"/>
                        </a:cxn>
                        <a:cxn ang="0">
                          <a:pos x="0" y="129"/>
                        </a:cxn>
                        <a:cxn ang="0">
                          <a:pos x="0" y="1610"/>
                        </a:cxn>
                        <a:cxn ang="0">
                          <a:pos x="192" y="1646"/>
                        </a:cxn>
                        <a:cxn ang="0">
                          <a:pos x="192" y="0"/>
                        </a:cxn>
                      </a:cxnLst>
                      <a:rect l="0" t="0" r="r" b="b"/>
                      <a:pathLst>
                        <a:path w="193" h="1647">
                          <a:moveTo>
                            <a:pt x="192" y="0"/>
                          </a:moveTo>
                          <a:lnTo>
                            <a:pt x="0" y="129"/>
                          </a:lnTo>
                          <a:lnTo>
                            <a:pt x="0" y="1610"/>
                          </a:lnTo>
                          <a:lnTo>
                            <a:pt x="192" y="1646"/>
                          </a:lnTo>
                          <a:lnTo>
                            <a:pt x="192" y="0"/>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31" name="Group 31"/>
                  <p:cNvGrpSpPr>
                    <a:grpSpLocks/>
                  </p:cNvGrpSpPr>
                  <p:nvPr/>
                </p:nvGrpSpPr>
                <p:grpSpPr bwMode="auto">
                  <a:xfrm>
                    <a:off x="912" y="2173"/>
                    <a:ext cx="865" cy="1245"/>
                    <a:chOff x="912" y="2173"/>
                    <a:chExt cx="865" cy="1245"/>
                  </a:xfrm>
                </p:grpSpPr>
                <p:sp>
                  <p:nvSpPr>
                    <p:cNvPr id="35" name="Freeform 29"/>
                    <p:cNvSpPr>
                      <a:spLocks/>
                    </p:cNvSpPr>
                    <p:nvPr/>
                  </p:nvSpPr>
                  <p:spPr bwMode="auto">
                    <a:xfrm>
                      <a:off x="1106" y="2173"/>
                      <a:ext cx="671" cy="1245"/>
                    </a:xfrm>
                    <a:custGeom>
                      <a:avLst/>
                      <a:gdLst/>
                      <a:ahLst/>
                      <a:cxnLst>
                        <a:cxn ang="0">
                          <a:pos x="0" y="1"/>
                        </a:cxn>
                        <a:cxn ang="0">
                          <a:pos x="670" y="0"/>
                        </a:cxn>
                        <a:cxn ang="0">
                          <a:pos x="670" y="1244"/>
                        </a:cxn>
                        <a:cxn ang="0">
                          <a:pos x="0" y="1244"/>
                        </a:cxn>
                        <a:cxn ang="0">
                          <a:pos x="0" y="1"/>
                        </a:cxn>
                      </a:cxnLst>
                      <a:rect l="0" t="0" r="r" b="b"/>
                      <a:pathLst>
                        <a:path w="671" h="1245">
                          <a:moveTo>
                            <a:pt x="0" y="1"/>
                          </a:moveTo>
                          <a:lnTo>
                            <a:pt x="670" y="0"/>
                          </a:lnTo>
                          <a:lnTo>
                            <a:pt x="670" y="1244"/>
                          </a:lnTo>
                          <a:lnTo>
                            <a:pt x="0" y="1244"/>
                          </a:lnTo>
                          <a:lnTo>
                            <a:pt x="0" y="1"/>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36" name="Freeform 30"/>
                    <p:cNvSpPr>
                      <a:spLocks/>
                    </p:cNvSpPr>
                    <p:nvPr/>
                  </p:nvSpPr>
                  <p:spPr bwMode="auto">
                    <a:xfrm>
                      <a:off x="912" y="2173"/>
                      <a:ext cx="195" cy="1243"/>
                    </a:xfrm>
                    <a:custGeom>
                      <a:avLst/>
                      <a:gdLst/>
                      <a:ahLst/>
                      <a:cxnLst>
                        <a:cxn ang="0">
                          <a:pos x="194" y="1242"/>
                        </a:cxn>
                        <a:cxn ang="0">
                          <a:pos x="0" y="1099"/>
                        </a:cxn>
                        <a:cxn ang="0">
                          <a:pos x="0" y="71"/>
                        </a:cxn>
                        <a:cxn ang="0">
                          <a:pos x="194" y="0"/>
                        </a:cxn>
                        <a:cxn ang="0">
                          <a:pos x="194" y="1242"/>
                        </a:cxn>
                      </a:cxnLst>
                      <a:rect l="0" t="0" r="r" b="b"/>
                      <a:pathLst>
                        <a:path w="195" h="1243">
                          <a:moveTo>
                            <a:pt x="194" y="1242"/>
                          </a:moveTo>
                          <a:lnTo>
                            <a:pt x="0" y="1099"/>
                          </a:lnTo>
                          <a:lnTo>
                            <a:pt x="0" y="71"/>
                          </a:lnTo>
                          <a:lnTo>
                            <a:pt x="194" y="0"/>
                          </a:lnTo>
                          <a:lnTo>
                            <a:pt x="194" y="1242"/>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32" name="Group 34"/>
                  <p:cNvGrpSpPr>
                    <a:grpSpLocks/>
                  </p:cNvGrpSpPr>
                  <p:nvPr/>
                </p:nvGrpSpPr>
                <p:grpSpPr bwMode="auto">
                  <a:xfrm>
                    <a:off x="612" y="2575"/>
                    <a:ext cx="664" cy="953"/>
                    <a:chOff x="612" y="2575"/>
                    <a:chExt cx="664" cy="953"/>
                  </a:xfrm>
                </p:grpSpPr>
                <p:sp>
                  <p:nvSpPr>
                    <p:cNvPr id="33" name="Freeform 32"/>
                    <p:cNvSpPr>
                      <a:spLocks/>
                    </p:cNvSpPr>
                    <p:nvPr/>
                  </p:nvSpPr>
                  <p:spPr bwMode="auto">
                    <a:xfrm>
                      <a:off x="762" y="2575"/>
                      <a:ext cx="514" cy="953"/>
                    </a:xfrm>
                    <a:custGeom>
                      <a:avLst/>
                      <a:gdLst/>
                      <a:ahLst/>
                      <a:cxnLst>
                        <a:cxn ang="0">
                          <a:pos x="0" y="2"/>
                        </a:cxn>
                        <a:cxn ang="0">
                          <a:pos x="513" y="0"/>
                        </a:cxn>
                        <a:cxn ang="0">
                          <a:pos x="513" y="952"/>
                        </a:cxn>
                        <a:cxn ang="0">
                          <a:pos x="0" y="952"/>
                        </a:cxn>
                        <a:cxn ang="0">
                          <a:pos x="0" y="2"/>
                        </a:cxn>
                      </a:cxnLst>
                      <a:rect l="0" t="0" r="r" b="b"/>
                      <a:pathLst>
                        <a:path w="514" h="953">
                          <a:moveTo>
                            <a:pt x="0" y="2"/>
                          </a:moveTo>
                          <a:lnTo>
                            <a:pt x="513" y="0"/>
                          </a:lnTo>
                          <a:lnTo>
                            <a:pt x="513" y="952"/>
                          </a:lnTo>
                          <a:lnTo>
                            <a:pt x="0" y="952"/>
                          </a:lnTo>
                          <a:lnTo>
                            <a:pt x="0" y="2"/>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34" name="Freeform 33"/>
                    <p:cNvSpPr>
                      <a:spLocks/>
                    </p:cNvSpPr>
                    <p:nvPr/>
                  </p:nvSpPr>
                  <p:spPr bwMode="auto">
                    <a:xfrm>
                      <a:off x="612" y="2575"/>
                      <a:ext cx="151" cy="952"/>
                    </a:xfrm>
                    <a:custGeom>
                      <a:avLst/>
                      <a:gdLst/>
                      <a:ahLst/>
                      <a:cxnLst>
                        <a:cxn ang="0">
                          <a:pos x="150" y="951"/>
                        </a:cxn>
                        <a:cxn ang="0">
                          <a:pos x="0" y="841"/>
                        </a:cxn>
                        <a:cxn ang="0">
                          <a:pos x="0" y="55"/>
                        </a:cxn>
                        <a:cxn ang="0">
                          <a:pos x="150" y="0"/>
                        </a:cxn>
                        <a:cxn ang="0">
                          <a:pos x="150" y="951"/>
                        </a:cxn>
                      </a:cxnLst>
                      <a:rect l="0" t="0" r="r" b="b"/>
                      <a:pathLst>
                        <a:path w="151" h="952">
                          <a:moveTo>
                            <a:pt x="150" y="951"/>
                          </a:moveTo>
                          <a:lnTo>
                            <a:pt x="0" y="841"/>
                          </a:lnTo>
                          <a:lnTo>
                            <a:pt x="0" y="55"/>
                          </a:lnTo>
                          <a:lnTo>
                            <a:pt x="150" y="0"/>
                          </a:lnTo>
                          <a:lnTo>
                            <a:pt x="150" y="951"/>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grpSp>
              <p:nvGrpSpPr>
                <p:cNvPr id="22" name="Group 39"/>
                <p:cNvGrpSpPr>
                  <a:grpSpLocks/>
                </p:cNvGrpSpPr>
                <p:nvPr/>
              </p:nvGrpSpPr>
              <p:grpSpPr bwMode="auto">
                <a:xfrm>
                  <a:off x="973" y="3291"/>
                  <a:ext cx="963" cy="366"/>
                  <a:chOff x="973" y="3291"/>
                  <a:chExt cx="963" cy="366"/>
                </a:xfrm>
              </p:grpSpPr>
              <p:sp>
                <p:nvSpPr>
                  <p:cNvPr id="27" name="Freeform 36"/>
                  <p:cNvSpPr>
                    <a:spLocks/>
                  </p:cNvSpPr>
                  <p:nvPr/>
                </p:nvSpPr>
                <p:spPr bwMode="auto">
                  <a:xfrm>
                    <a:off x="973" y="3419"/>
                    <a:ext cx="643" cy="238"/>
                  </a:xfrm>
                  <a:custGeom>
                    <a:avLst/>
                    <a:gdLst/>
                    <a:ahLst/>
                    <a:cxnLst>
                      <a:cxn ang="0">
                        <a:pos x="0" y="1"/>
                      </a:cxn>
                      <a:cxn ang="0">
                        <a:pos x="0" y="237"/>
                      </a:cxn>
                      <a:cxn ang="0">
                        <a:pos x="642" y="237"/>
                      </a:cxn>
                      <a:cxn ang="0">
                        <a:pos x="642" y="0"/>
                      </a:cxn>
                      <a:cxn ang="0">
                        <a:pos x="0" y="1"/>
                      </a:cxn>
                    </a:cxnLst>
                    <a:rect l="0" t="0" r="r" b="b"/>
                    <a:pathLst>
                      <a:path w="643" h="238">
                        <a:moveTo>
                          <a:pt x="0" y="1"/>
                        </a:moveTo>
                        <a:lnTo>
                          <a:pt x="0" y="237"/>
                        </a:lnTo>
                        <a:lnTo>
                          <a:pt x="642" y="237"/>
                        </a:lnTo>
                        <a:lnTo>
                          <a:pt x="642" y="0"/>
                        </a:lnTo>
                        <a:lnTo>
                          <a:pt x="0" y="1"/>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sp>
                <p:nvSpPr>
                  <p:cNvPr id="28" name="Freeform 37"/>
                  <p:cNvSpPr>
                    <a:spLocks/>
                  </p:cNvSpPr>
                  <p:nvPr/>
                </p:nvSpPr>
                <p:spPr bwMode="auto">
                  <a:xfrm>
                    <a:off x="973" y="3291"/>
                    <a:ext cx="963" cy="129"/>
                  </a:xfrm>
                  <a:custGeom>
                    <a:avLst/>
                    <a:gdLst/>
                    <a:ahLst/>
                    <a:cxnLst>
                      <a:cxn ang="0">
                        <a:pos x="0" y="128"/>
                      </a:cxn>
                      <a:cxn ang="0">
                        <a:pos x="299" y="0"/>
                      </a:cxn>
                      <a:cxn ang="0">
                        <a:pos x="962" y="0"/>
                      </a:cxn>
                      <a:cxn ang="0">
                        <a:pos x="642" y="128"/>
                      </a:cxn>
                      <a:cxn ang="0">
                        <a:pos x="0" y="128"/>
                      </a:cxn>
                    </a:cxnLst>
                    <a:rect l="0" t="0" r="r" b="b"/>
                    <a:pathLst>
                      <a:path w="963" h="129">
                        <a:moveTo>
                          <a:pt x="0" y="128"/>
                        </a:moveTo>
                        <a:lnTo>
                          <a:pt x="299" y="0"/>
                        </a:lnTo>
                        <a:lnTo>
                          <a:pt x="962" y="0"/>
                        </a:lnTo>
                        <a:lnTo>
                          <a:pt x="642" y="128"/>
                        </a:lnTo>
                        <a:lnTo>
                          <a:pt x="0" y="128"/>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29" name="Freeform 38"/>
                  <p:cNvSpPr>
                    <a:spLocks/>
                  </p:cNvSpPr>
                  <p:nvPr/>
                </p:nvSpPr>
                <p:spPr bwMode="auto">
                  <a:xfrm>
                    <a:off x="1615" y="3291"/>
                    <a:ext cx="321" cy="366"/>
                  </a:xfrm>
                  <a:custGeom>
                    <a:avLst/>
                    <a:gdLst/>
                    <a:ahLst/>
                    <a:cxnLst>
                      <a:cxn ang="0">
                        <a:pos x="0" y="128"/>
                      </a:cxn>
                      <a:cxn ang="0">
                        <a:pos x="320" y="0"/>
                      </a:cxn>
                      <a:cxn ang="0">
                        <a:pos x="320" y="203"/>
                      </a:cxn>
                      <a:cxn ang="0">
                        <a:pos x="0" y="365"/>
                      </a:cxn>
                      <a:cxn ang="0">
                        <a:pos x="0" y="128"/>
                      </a:cxn>
                    </a:cxnLst>
                    <a:rect l="0" t="0" r="r" b="b"/>
                    <a:pathLst>
                      <a:path w="321" h="366">
                        <a:moveTo>
                          <a:pt x="0" y="128"/>
                        </a:moveTo>
                        <a:lnTo>
                          <a:pt x="320" y="0"/>
                        </a:lnTo>
                        <a:lnTo>
                          <a:pt x="320" y="203"/>
                        </a:lnTo>
                        <a:lnTo>
                          <a:pt x="0" y="365"/>
                        </a:lnTo>
                        <a:lnTo>
                          <a:pt x="0" y="128"/>
                        </a:lnTo>
                      </a:path>
                    </a:pathLst>
                  </a:custGeom>
                  <a:solidFill>
                    <a:srgbClr val="FF800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23" name="Group 43"/>
                <p:cNvGrpSpPr>
                  <a:grpSpLocks/>
                </p:cNvGrpSpPr>
                <p:nvPr/>
              </p:nvGrpSpPr>
              <p:grpSpPr bwMode="auto">
                <a:xfrm>
                  <a:off x="2103" y="2813"/>
                  <a:ext cx="701" cy="742"/>
                  <a:chOff x="2103" y="2813"/>
                  <a:chExt cx="701" cy="742"/>
                </a:xfrm>
              </p:grpSpPr>
              <p:sp>
                <p:nvSpPr>
                  <p:cNvPr id="24" name="Freeform 40"/>
                  <p:cNvSpPr>
                    <a:spLocks/>
                  </p:cNvSpPr>
                  <p:nvPr/>
                </p:nvSpPr>
                <p:spPr bwMode="auto">
                  <a:xfrm>
                    <a:off x="2103" y="2911"/>
                    <a:ext cx="503" cy="641"/>
                  </a:xfrm>
                  <a:custGeom>
                    <a:avLst/>
                    <a:gdLst/>
                    <a:ahLst/>
                    <a:cxnLst>
                      <a:cxn ang="0">
                        <a:pos x="0" y="0"/>
                      </a:cxn>
                      <a:cxn ang="0">
                        <a:pos x="502" y="0"/>
                      </a:cxn>
                      <a:cxn ang="0">
                        <a:pos x="502" y="640"/>
                      </a:cxn>
                      <a:cxn ang="0">
                        <a:pos x="0" y="640"/>
                      </a:cxn>
                      <a:cxn ang="0">
                        <a:pos x="0" y="0"/>
                      </a:cxn>
                    </a:cxnLst>
                    <a:rect l="0" t="0" r="r" b="b"/>
                    <a:pathLst>
                      <a:path w="503" h="641">
                        <a:moveTo>
                          <a:pt x="0" y="0"/>
                        </a:moveTo>
                        <a:lnTo>
                          <a:pt x="502" y="0"/>
                        </a:lnTo>
                        <a:lnTo>
                          <a:pt x="502" y="640"/>
                        </a:lnTo>
                        <a:lnTo>
                          <a:pt x="0" y="640"/>
                        </a:lnTo>
                        <a:lnTo>
                          <a:pt x="0"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25" name="Freeform 41"/>
                  <p:cNvSpPr>
                    <a:spLocks/>
                  </p:cNvSpPr>
                  <p:nvPr/>
                </p:nvSpPr>
                <p:spPr bwMode="auto">
                  <a:xfrm>
                    <a:off x="2103" y="2813"/>
                    <a:ext cx="701" cy="101"/>
                  </a:xfrm>
                  <a:custGeom>
                    <a:avLst/>
                    <a:gdLst/>
                    <a:ahLst/>
                    <a:cxnLst>
                      <a:cxn ang="0">
                        <a:pos x="0" y="100"/>
                      </a:cxn>
                      <a:cxn ang="0">
                        <a:pos x="262" y="0"/>
                      </a:cxn>
                      <a:cxn ang="0">
                        <a:pos x="700" y="0"/>
                      </a:cxn>
                      <a:cxn ang="0">
                        <a:pos x="502" y="100"/>
                      </a:cxn>
                      <a:cxn ang="0">
                        <a:pos x="0" y="100"/>
                      </a:cxn>
                    </a:cxnLst>
                    <a:rect l="0" t="0" r="r" b="b"/>
                    <a:pathLst>
                      <a:path w="701" h="101">
                        <a:moveTo>
                          <a:pt x="0" y="100"/>
                        </a:moveTo>
                        <a:lnTo>
                          <a:pt x="262" y="0"/>
                        </a:lnTo>
                        <a:lnTo>
                          <a:pt x="700" y="0"/>
                        </a:lnTo>
                        <a:lnTo>
                          <a:pt x="502" y="100"/>
                        </a:lnTo>
                        <a:lnTo>
                          <a:pt x="0" y="100"/>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26" name="Freeform 42"/>
                  <p:cNvSpPr>
                    <a:spLocks/>
                  </p:cNvSpPr>
                  <p:nvPr/>
                </p:nvSpPr>
                <p:spPr bwMode="auto">
                  <a:xfrm>
                    <a:off x="2605" y="2813"/>
                    <a:ext cx="194" cy="742"/>
                  </a:xfrm>
                  <a:custGeom>
                    <a:avLst/>
                    <a:gdLst/>
                    <a:ahLst/>
                    <a:cxnLst>
                      <a:cxn ang="0">
                        <a:pos x="0" y="741"/>
                      </a:cxn>
                      <a:cxn ang="0">
                        <a:pos x="193" y="562"/>
                      </a:cxn>
                      <a:cxn ang="0">
                        <a:pos x="193" y="0"/>
                      </a:cxn>
                      <a:cxn ang="0">
                        <a:pos x="0" y="100"/>
                      </a:cxn>
                      <a:cxn ang="0">
                        <a:pos x="0" y="741"/>
                      </a:cxn>
                    </a:cxnLst>
                    <a:rect l="0" t="0" r="r" b="b"/>
                    <a:pathLst>
                      <a:path w="194" h="742">
                        <a:moveTo>
                          <a:pt x="0" y="741"/>
                        </a:moveTo>
                        <a:lnTo>
                          <a:pt x="193" y="562"/>
                        </a:lnTo>
                        <a:lnTo>
                          <a:pt x="193" y="0"/>
                        </a:lnTo>
                        <a:lnTo>
                          <a:pt x="0" y="100"/>
                        </a:lnTo>
                        <a:lnTo>
                          <a:pt x="0" y="741"/>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grpSp>
            <p:nvGrpSpPr>
              <p:cNvPr id="12" name="Group 47"/>
              <p:cNvGrpSpPr>
                <a:grpSpLocks/>
              </p:cNvGrpSpPr>
              <p:nvPr/>
            </p:nvGrpSpPr>
            <p:grpSpPr bwMode="auto">
              <a:xfrm>
                <a:off x="1729" y="2913"/>
                <a:ext cx="1775" cy="943"/>
                <a:chOff x="1729" y="2913"/>
                <a:chExt cx="1775" cy="943"/>
              </a:xfrm>
            </p:grpSpPr>
            <p:sp>
              <p:nvSpPr>
                <p:cNvPr id="17" name="Freeform 45"/>
                <p:cNvSpPr>
                  <a:spLocks/>
                </p:cNvSpPr>
                <p:nvPr/>
              </p:nvSpPr>
              <p:spPr bwMode="auto">
                <a:xfrm>
                  <a:off x="1729" y="2913"/>
                  <a:ext cx="1775" cy="943"/>
                </a:xfrm>
                <a:custGeom>
                  <a:avLst/>
                  <a:gdLst/>
                  <a:ahLst/>
                  <a:cxnLst>
                    <a:cxn ang="0">
                      <a:pos x="1111" y="0"/>
                    </a:cxn>
                    <a:cxn ang="0">
                      <a:pos x="1774" y="0"/>
                    </a:cxn>
                    <a:cxn ang="0">
                      <a:pos x="1549" y="942"/>
                    </a:cxn>
                    <a:cxn ang="0">
                      <a:pos x="0" y="942"/>
                    </a:cxn>
                    <a:cxn ang="0">
                      <a:pos x="1111" y="0"/>
                    </a:cxn>
                  </a:cxnLst>
                  <a:rect l="0" t="0" r="r" b="b"/>
                  <a:pathLst>
                    <a:path w="1775" h="943">
                      <a:moveTo>
                        <a:pt x="1111" y="0"/>
                      </a:moveTo>
                      <a:lnTo>
                        <a:pt x="1774" y="0"/>
                      </a:lnTo>
                      <a:lnTo>
                        <a:pt x="1549" y="942"/>
                      </a:lnTo>
                      <a:lnTo>
                        <a:pt x="0" y="942"/>
                      </a:lnTo>
                      <a:lnTo>
                        <a:pt x="1111" y="0"/>
                      </a:lnTo>
                    </a:path>
                  </a:pathLst>
                </a:custGeom>
                <a:solidFill>
                  <a:srgbClr val="C0C0C0"/>
                </a:solidFill>
                <a:ln w="12699" cap="rnd" cmpd="sng">
                  <a:solidFill>
                    <a:srgbClr val="000000"/>
                  </a:solidFill>
                  <a:prstDash val="solid"/>
                  <a:round/>
                  <a:headEnd type="none" w="sm" len="sm"/>
                  <a:tailEnd type="none" w="sm" len="sm"/>
                </a:ln>
                <a:effectLst/>
              </p:spPr>
              <p:txBody>
                <a:bodyPr/>
                <a:lstStyle/>
                <a:p>
                  <a:endParaRPr lang="es-MX"/>
                </a:p>
              </p:txBody>
            </p:sp>
            <p:sp>
              <p:nvSpPr>
                <p:cNvPr id="18" name="Freeform 46"/>
                <p:cNvSpPr>
                  <a:spLocks/>
                </p:cNvSpPr>
                <p:nvPr/>
              </p:nvSpPr>
              <p:spPr bwMode="auto">
                <a:xfrm>
                  <a:off x="3278" y="2916"/>
                  <a:ext cx="226" cy="931"/>
                </a:xfrm>
                <a:custGeom>
                  <a:avLst/>
                  <a:gdLst/>
                  <a:ahLst/>
                  <a:cxnLst>
                    <a:cxn ang="0">
                      <a:pos x="225" y="0"/>
                    </a:cxn>
                    <a:cxn ang="0">
                      <a:pos x="0" y="930"/>
                    </a:cxn>
                    <a:cxn ang="0">
                      <a:pos x="225" y="391"/>
                    </a:cxn>
                    <a:cxn ang="0">
                      <a:pos x="225" y="0"/>
                    </a:cxn>
                  </a:cxnLst>
                  <a:rect l="0" t="0" r="r" b="b"/>
                  <a:pathLst>
                    <a:path w="226" h="931">
                      <a:moveTo>
                        <a:pt x="225" y="0"/>
                      </a:moveTo>
                      <a:lnTo>
                        <a:pt x="0" y="930"/>
                      </a:lnTo>
                      <a:lnTo>
                        <a:pt x="225" y="391"/>
                      </a:lnTo>
                      <a:lnTo>
                        <a:pt x="225" y="0"/>
                      </a:lnTo>
                    </a:path>
                  </a:pathLst>
                </a:custGeom>
                <a:solidFill>
                  <a:srgbClr val="80808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13" name="Group 51"/>
              <p:cNvGrpSpPr>
                <a:grpSpLocks/>
              </p:cNvGrpSpPr>
              <p:nvPr/>
            </p:nvGrpSpPr>
            <p:grpSpPr bwMode="auto">
              <a:xfrm>
                <a:off x="2741" y="2388"/>
                <a:ext cx="729" cy="884"/>
                <a:chOff x="2741" y="2388"/>
                <a:chExt cx="729" cy="884"/>
              </a:xfrm>
            </p:grpSpPr>
            <p:sp>
              <p:nvSpPr>
                <p:cNvPr id="14" name="Freeform 48"/>
                <p:cNvSpPr>
                  <a:spLocks/>
                </p:cNvSpPr>
                <p:nvPr/>
              </p:nvSpPr>
              <p:spPr bwMode="auto">
                <a:xfrm>
                  <a:off x="3224" y="3044"/>
                  <a:ext cx="246" cy="228"/>
                </a:xfrm>
                <a:custGeom>
                  <a:avLst/>
                  <a:gdLst/>
                  <a:ahLst/>
                  <a:cxnLst>
                    <a:cxn ang="0">
                      <a:pos x="0" y="227"/>
                    </a:cxn>
                    <a:cxn ang="0">
                      <a:pos x="195" y="43"/>
                    </a:cxn>
                    <a:cxn ang="0">
                      <a:pos x="245" y="0"/>
                    </a:cxn>
                    <a:cxn ang="0">
                      <a:pos x="210" y="150"/>
                    </a:cxn>
                    <a:cxn ang="0">
                      <a:pos x="0" y="227"/>
                    </a:cxn>
                  </a:cxnLst>
                  <a:rect l="0" t="0" r="r" b="b"/>
                  <a:pathLst>
                    <a:path w="246" h="228">
                      <a:moveTo>
                        <a:pt x="0" y="227"/>
                      </a:moveTo>
                      <a:lnTo>
                        <a:pt x="195" y="43"/>
                      </a:lnTo>
                      <a:lnTo>
                        <a:pt x="245" y="0"/>
                      </a:lnTo>
                      <a:lnTo>
                        <a:pt x="210" y="150"/>
                      </a:lnTo>
                      <a:lnTo>
                        <a:pt x="0" y="227"/>
                      </a:lnTo>
                    </a:path>
                  </a:pathLst>
                </a:custGeom>
                <a:solidFill>
                  <a:srgbClr val="A0A0A0"/>
                </a:solidFill>
                <a:ln w="9525" cap="rnd">
                  <a:noFill/>
                  <a:round/>
                  <a:headEnd type="none" w="sm" len="sm"/>
                  <a:tailEnd type="none" w="sm" len="sm"/>
                </a:ln>
                <a:effectLst/>
              </p:spPr>
              <p:txBody>
                <a:bodyPr/>
                <a:lstStyle/>
                <a:p>
                  <a:endParaRPr lang="es-MX"/>
                </a:p>
              </p:txBody>
            </p:sp>
            <p:sp>
              <p:nvSpPr>
                <p:cNvPr id="15" name="Freeform 49"/>
                <p:cNvSpPr>
                  <a:spLocks/>
                </p:cNvSpPr>
                <p:nvPr/>
              </p:nvSpPr>
              <p:spPr bwMode="auto">
                <a:xfrm>
                  <a:off x="2741" y="2388"/>
                  <a:ext cx="494" cy="879"/>
                </a:xfrm>
                <a:custGeom>
                  <a:avLst/>
                  <a:gdLst/>
                  <a:ahLst/>
                  <a:cxnLst>
                    <a:cxn ang="0">
                      <a:pos x="0" y="843"/>
                    </a:cxn>
                    <a:cxn ang="0">
                      <a:pos x="493" y="878"/>
                    </a:cxn>
                    <a:cxn ang="0">
                      <a:pos x="493" y="0"/>
                    </a:cxn>
                    <a:cxn ang="0">
                      <a:pos x="1" y="18"/>
                    </a:cxn>
                    <a:cxn ang="0">
                      <a:pos x="0" y="843"/>
                    </a:cxn>
                  </a:cxnLst>
                  <a:rect l="0" t="0" r="r" b="b"/>
                  <a:pathLst>
                    <a:path w="494" h="879">
                      <a:moveTo>
                        <a:pt x="0" y="843"/>
                      </a:moveTo>
                      <a:lnTo>
                        <a:pt x="493" y="878"/>
                      </a:lnTo>
                      <a:lnTo>
                        <a:pt x="493" y="0"/>
                      </a:lnTo>
                      <a:lnTo>
                        <a:pt x="1" y="18"/>
                      </a:lnTo>
                      <a:lnTo>
                        <a:pt x="0" y="843"/>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16" name="Freeform 50"/>
                <p:cNvSpPr>
                  <a:spLocks/>
                </p:cNvSpPr>
                <p:nvPr/>
              </p:nvSpPr>
              <p:spPr bwMode="auto">
                <a:xfrm>
                  <a:off x="3232" y="2390"/>
                  <a:ext cx="193" cy="877"/>
                </a:xfrm>
                <a:custGeom>
                  <a:avLst/>
                  <a:gdLst/>
                  <a:ahLst/>
                  <a:cxnLst>
                    <a:cxn ang="0">
                      <a:pos x="0" y="0"/>
                    </a:cxn>
                    <a:cxn ang="0">
                      <a:pos x="192" y="109"/>
                    </a:cxn>
                    <a:cxn ang="0">
                      <a:pos x="192" y="694"/>
                    </a:cxn>
                    <a:cxn ang="0">
                      <a:pos x="0" y="876"/>
                    </a:cxn>
                    <a:cxn ang="0">
                      <a:pos x="0" y="0"/>
                    </a:cxn>
                  </a:cxnLst>
                  <a:rect l="0" t="0" r="r" b="b"/>
                  <a:pathLst>
                    <a:path w="193" h="877">
                      <a:moveTo>
                        <a:pt x="0" y="0"/>
                      </a:moveTo>
                      <a:lnTo>
                        <a:pt x="192" y="109"/>
                      </a:lnTo>
                      <a:lnTo>
                        <a:pt x="192" y="694"/>
                      </a:lnTo>
                      <a:lnTo>
                        <a:pt x="0" y="876"/>
                      </a:lnTo>
                      <a:lnTo>
                        <a:pt x="0" y="0"/>
                      </a:lnTo>
                    </a:path>
                  </a:pathLst>
                </a:custGeom>
                <a:solidFill>
                  <a:srgbClr val="FFA040"/>
                </a:solidFill>
                <a:ln w="12699" cap="rnd" cmpd="sng">
                  <a:solidFill>
                    <a:srgbClr val="000000"/>
                  </a:solidFill>
                  <a:prstDash val="solid"/>
                  <a:round/>
                  <a:headEnd type="none" w="sm" len="sm"/>
                  <a:tailEnd type="none" w="sm" len="sm"/>
                </a:ln>
                <a:effectLst/>
              </p:spPr>
              <p:txBody>
                <a:bodyPr/>
                <a:lstStyle/>
                <a:p>
                  <a:endParaRPr lang="es-MX"/>
                </a:p>
              </p:txBody>
            </p:sp>
          </p:grpSp>
        </p:grpSp>
      </p:grpSp>
      <p:grpSp>
        <p:nvGrpSpPr>
          <p:cNvPr id="55" name="Group 146"/>
          <p:cNvGrpSpPr>
            <a:grpSpLocks/>
          </p:cNvGrpSpPr>
          <p:nvPr/>
        </p:nvGrpSpPr>
        <p:grpSpPr bwMode="auto">
          <a:xfrm>
            <a:off x="5562601" y="3013868"/>
            <a:ext cx="1690688" cy="2335213"/>
            <a:chOff x="3116" y="2060"/>
            <a:chExt cx="1065" cy="1471"/>
          </a:xfrm>
        </p:grpSpPr>
        <p:grpSp>
          <p:nvGrpSpPr>
            <p:cNvPr id="56" name="Group 110"/>
            <p:cNvGrpSpPr>
              <a:grpSpLocks/>
            </p:cNvGrpSpPr>
            <p:nvPr/>
          </p:nvGrpSpPr>
          <p:grpSpPr bwMode="auto">
            <a:xfrm>
              <a:off x="3222" y="2078"/>
              <a:ext cx="466" cy="448"/>
              <a:chOff x="3222" y="2078"/>
              <a:chExt cx="466" cy="448"/>
            </a:xfrm>
          </p:grpSpPr>
          <p:sp>
            <p:nvSpPr>
              <p:cNvPr id="92" name="Freeform 108"/>
              <p:cNvSpPr>
                <a:spLocks/>
              </p:cNvSpPr>
              <p:nvPr/>
            </p:nvSpPr>
            <p:spPr bwMode="auto">
              <a:xfrm>
                <a:off x="3222" y="2078"/>
                <a:ext cx="221" cy="228"/>
              </a:xfrm>
              <a:custGeom>
                <a:avLst/>
                <a:gdLst/>
                <a:ahLst/>
                <a:cxnLst>
                  <a:cxn ang="0">
                    <a:pos x="184" y="162"/>
                  </a:cxn>
                  <a:cxn ang="0">
                    <a:pos x="163" y="136"/>
                  </a:cxn>
                  <a:cxn ang="0">
                    <a:pos x="168" y="120"/>
                  </a:cxn>
                  <a:cxn ang="0">
                    <a:pos x="172" y="99"/>
                  </a:cxn>
                  <a:cxn ang="0">
                    <a:pos x="165" y="73"/>
                  </a:cxn>
                  <a:cxn ang="0">
                    <a:pos x="145" y="51"/>
                  </a:cxn>
                  <a:cxn ang="0">
                    <a:pos x="110" y="28"/>
                  </a:cxn>
                  <a:cxn ang="0">
                    <a:pos x="81" y="10"/>
                  </a:cxn>
                  <a:cxn ang="0">
                    <a:pos x="57" y="6"/>
                  </a:cxn>
                  <a:cxn ang="0">
                    <a:pos x="69" y="0"/>
                  </a:cxn>
                  <a:cxn ang="0">
                    <a:pos x="55" y="10"/>
                  </a:cxn>
                  <a:cxn ang="0">
                    <a:pos x="51" y="24"/>
                  </a:cxn>
                  <a:cxn ang="0">
                    <a:pos x="55" y="32"/>
                  </a:cxn>
                  <a:cxn ang="0">
                    <a:pos x="83" y="57"/>
                  </a:cxn>
                  <a:cxn ang="0">
                    <a:pos x="101" y="79"/>
                  </a:cxn>
                  <a:cxn ang="0">
                    <a:pos x="65" y="62"/>
                  </a:cxn>
                  <a:cxn ang="0">
                    <a:pos x="39" y="50"/>
                  </a:cxn>
                  <a:cxn ang="0">
                    <a:pos x="11" y="43"/>
                  </a:cxn>
                  <a:cxn ang="0">
                    <a:pos x="0" y="54"/>
                  </a:cxn>
                  <a:cxn ang="0">
                    <a:pos x="9" y="73"/>
                  </a:cxn>
                  <a:cxn ang="0">
                    <a:pos x="55" y="95"/>
                  </a:cxn>
                  <a:cxn ang="0">
                    <a:pos x="76" y="109"/>
                  </a:cxn>
                  <a:cxn ang="0">
                    <a:pos x="71" y="123"/>
                  </a:cxn>
                  <a:cxn ang="0">
                    <a:pos x="51" y="128"/>
                  </a:cxn>
                  <a:cxn ang="0">
                    <a:pos x="42" y="133"/>
                  </a:cxn>
                  <a:cxn ang="0">
                    <a:pos x="27" y="128"/>
                  </a:cxn>
                  <a:cxn ang="0">
                    <a:pos x="16" y="126"/>
                  </a:cxn>
                  <a:cxn ang="0">
                    <a:pos x="7" y="138"/>
                  </a:cxn>
                  <a:cxn ang="0">
                    <a:pos x="9" y="152"/>
                  </a:cxn>
                  <a:cxn ang="0">
                    <a:pos x="20" y="160"/>
                  </a:cxn>
                  <a:cxn ang="0">
                    <a:pos x="46" y="174"/>
                  </a:cxn>
                  <a:cxn ang="0">
                    <a:pos x="69" y="170"/>
                  </a:cxn>
                  <a:cxn ang="0">
                    <a:pos x="101" y="168"/>
                  </a:cxn>
                  <a:cxn ang="0">
                    <a:pos x="108" y="164"/>
                  </a:cxn>
                  <a:cxn ang="0">
                    <a:pos x="115" y="168"/>
                  </a:cxn>
                  <a:cxn ang="0">
                    <a:pos x="134" y="182"/>
                  </a:cxn>
                  <a:cxn ang="0">
                    <a:pos x="161" y="201"/>
                  </a:cxn>
                  <a:cxn ang="0">
                    <a:pos x="197" y="227"/>
                  </a:cxn>
                  <a:cxn ang="0">
                    <a:pos x="220" y="193"/>
                  </a:cxn>
                  <a:cxn ang="0">
                    <a:pos x="184" y="162"/>
                  </a:cxn>
                </a:cxnLst>
                <a:rect l="0" t="0" r="r" b="b"/>
                <a:pathLst>
                  <a:path w="221" h="228">
                    <a:moveTo>
                      <a:pt x="184" y="162"/>
                    </a:moveTo>
                    <a:lnTo>
                      <a:pt x="163" y="136"/>
                    </a:lnTo>
                    <a:lnTo>
                      <a:pt x="168" y="120"/>
                    </a:lnTo>
                    <a:lnTo>
                      <a:pt x="172" y="99"/>
                    </a:lnTo>
                    <a:lnTo>
                      <a:pt x="165" y="73"/>
                    </a:lnTo>
                    <a:lnTo>
                      <a:pt x="145" y="51"/>
                    </a:lnTo>
                    <a:lnTo>
                      <a:pt x="110" y="28"/>
                    </a:lnTo>
                    <a:lnTo>
                      <a:pt x="81" y="10"/>
                    </a:lnTo>
                    <a:lnTo>
                      <a:pt x="57" y="6"/>
                    </a:lnTo>
                    <a:lnTo>
                      <a:pt x="69" y="0"/>
                    </a:lnTo>
                    <a:lnTo>
                      <a:pt x="55" y="10"/>
                    </a:lnTo>
                    <a:lnTo>
                      <a:pt x="51" y="24"/>
                    </a:lnTo>
                    <a:lnTo>
                      <a:pt x="55" y="32"/>
                    </a:lnTo>
                    <a:lnTo>
                      <a:pt x="83" y="57"/>
                    </a:lnTo>
                    <a:lnTo>
                      <a:pt x="101" y="79"/>
                    </a:lnTo>
                    <a:lnTo>
                      <a:pt x="65" y="62"/>
                    </a:lnTo>
                    <a:lnTo>
                      <a:pt x="39" y="50"/>
                    </a:lnTo>
                    <a:lnTo>
                      <a:pt x="11" y="43"/>
                    </a:lnTo>
                    <a:lnTo>
                      <a:pt x="0" y="54"/>
                    </a:lnTo>
                    <a:lnTo>
                      <a:pt x="9" y="73"/>
                    </a:lnTo>
                    <a:lnTo>
                      <a:pt x="55" y="95"/>
                    </a:lnTo>
                    <a:lnTo>
                      <a:pt x="76" y="109"/>
                    </a:lnTo>
                    <a:lnTo>
                      <a:pt x="71" y="123"/>
                    </a:lnTo>
                    <a:lnTo>
                      <a:pt x="51" y="128"/>
                    </a:lnTo>
                    <a:lnTo>
                      <a:pt x="42" y="133"/>
                    </a:lnTo>
                    <a:lnTo>
                      <a:pt x="27" y="128"/>
                    </a:lnTo>
                    <a:lnTo>
                      <a:pt x="16" y="126"/>
                    </a:lnTo>
                    <a:lnTo>
                      <a:pt x="7" y="138"/>
                    </a:lnTo>
                    <a:lnTo>
                      <a:pt x="9" y="152"/>
                    </a:lnTo>
                    <a:lnTo>
                      <a:pt x="20" y="160"/>
                    </a:lnTo>
                    <a:lnTo>
                      <a:pt x="46" y="174"/>
                    </a:lnTo>
                    <a:lnTo>
                      <a:pt x="69" y="170"/>
                    </a:lnTo>
                    <a:lnTo>
                      <a:pt x="101" y="168"/>
                    </a:lnTo>
                    <a:lnTo>
                      <a:pt x="108" y="164"/>
                    </a:lnTo>
                    <a:lnTo>
                      <a:pt x="115" y="168"/>
                    </a:lnTo>
                    <a:lnTo>
                      <a:pt x="134" y="182"/>
                    </a:lnTo>
                    <a:lnTo>
                      <a:pt x="161" y="201"/>
                    </a:lnTo>
                    <a:lnTo>
                      <a:pt x="197" y="227"/>
                    </a:lnTo>
                    <a:lnTo>
                      <a:pt x="220" y="193"/>
                    </a:lnTo>
                    <a:lnTo>
                      <a:pt x="184" y="162"/>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93" name="Freeform 109"/>
              <p:cNvSpPr>
                <a:spLocks/>
              </p:cNvSpPr>
              <p:nvPr/>
            </p:nvSpPr>
            <p:spPr bwMode="auto">
              <a:xfrm>
                <a:off x="3356" y="2226"/>
                <a:ext cx="332" cy="300"/>
              </a:xfrm>
              <a:custGeom>
                <a:avLst/>
                <a:gdLst/>
                <a:ahLst/>
                <a:cxnLst>
                  <a:cxn ang="0">
                    <a:pos x="53" y="0"/>
                  </a:cxn>
                  <a:cxn ang="0">
                    <a:pos x="139" y="98"/>
                  </a:cxn>
                  <a:cxn ang="0">
                    <a:pos x="224" y="170"/>
                  </a:cxn>
                  <a:cxn ang="0">
                    <a:pos x="285" y="219"/>
                  </a:cxn>
                  <a:cxn ang="0">
                    <a:pos x="331" y="244"/>
                  </a:cxn>
                  <a:cxn ang="0">
                    <a:pos x="319" y="277"/>
                  </a:cxn>
                  <a:cxn ang="0">
                    <a:pos x="276" y="299"/>
                  </a:cxn>
                  <a:cxn ang="0">
                    <a:pos x="201" y="235"/>
                  </a:cxn>
                  <a:cxn ang="0">
                    <a:pos x="137" y="186"/>
                  </a:cxn>
                  <a:cxn ang="0">
                    <a:pos x="68" y="128"/>
                  </a:cxn>
                  <a:cxn ang="0">
                    <a:pos x="14" y="89"/>
                  </a:cxn>
                  <a:cxn ang="0">
                    <a:pos x="0" y="77"/>
                  </a:cxn>
                  <a:cxn ang="0">
                    <a:pos x="21" y="52"/>
                  </a:cxn>
                  <a:cxn ang="0">
                    <a:pos x="53" y="0"/>
                  </a:cxn>
                </a:cxnLst>
                <a:rect l="0" t="0" r="r" b="b"/>
                <a:pathLst>
                  <a:path w="332" h="300">
                    <a:moveTo>
                      <a:pt x="53" y="0"/>
                    </a:moveTo>
                    <a:lnTo>
                      <a:pt x="139" y="98"/>
                    </a:lnTo>
                    <a:lnTo>
                      <a:pt x="224" y="170"/>
                    </a:lnTo>
                    <a:lnTo>
                      <a:pt x="285" y="219"/>
                    </a:lnTo>
                    <a:lnTo>
                      <a:pt x="331" y="244"/>
                    </a:lnTo>
                    <a:lnTo>
                      <a:pt x="319" y="277"/>
                    </a:lnTo>
                    <a:lnTo>
                      <a:pt x="276" y="299"/>
                    </a:lnTo>
                    <a:lnTo>
                      <a:pt x="201" y="235"/>
                    </a:lnTo>
                    <a:lnTo>
                      <a:pt x="137" y="186"/>
                    </a:lnTo>
                    <a:lnTo>
                      <a:pt x="68" y="128"/>
                    </a:lnTo>
                    <a:lnTo>
                      <a:pt x="14" y="89"/>
                    </a:lnTo>
                    <a:lnTo>
                      <a:pt x="0" y="77"/>
                    </a:lnTo>
                    <a:lnTo>
                      <a:pt x="21" y="52"/>
                    </a:lnTo>
                    <a:lnTo>
                      <a:pt x="53" y="0"/>
                    </a:lnTo>
                  </a:path>
                </a:pathLst>
              </a:custGeom>
              <a:solidFill>
                <a:srgbClr val="4040FF"/>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57" name="Group 145"/>
            <p:cNvGrpSpPr>
              <a:grpSpLocks/>
            </p:cNvGrpSpPr>
            <p:nvPr/>
          </p:nvGrpSpPr>
          <p:grpSpPr bwMode="auto">
            <a:xfrm>
              <a:off x="3116" y="2060"/>
              <a:ext cx="1065" cy="1471"/>
              <a:chOff x="3116" y="2060"/>
              <a:chExt cx="1065" cy="1471"/>
            </a:xfrm>
          </p:grpSpPr>
          <p:grpSp>
            <p:nvGrpSpPr>
              <p:cNvPr id="58" name="Group 118"/>
              <p:cNvGrpSpPr>
                <a:grpSpLocks/>
              </p:cNvGrpSpPr>
              <p:nvPr/>
            </p:nvGrpSpPr>
            <p:grpSpPr bwMode="auto">
              <a:xfrm>
                <a:off x="3342" y="2817"/>
                <a:ext cx="508" cy="714"/>
                <a:chOff x="3342" y="2817"/>
                <a:chExt cx="508" cy="714"/>
              </a:xfrm>
            </p:grpSpPr>
            <p:sp>
              <p:nvSpPr>
                <p:cNvPr id="85" name="Freeform 111"/>
                <p:cNvSpPr>
                  <a:spLocks/>
                </p:cNvSpPr>
                <p:nvPr/>
              </p:nvSpPr>
              <p:spPr bwMode="auto">
                <a:xfrm>
                  <a:off x="3447" y="3398"/>
                  <a:ext cx="395" cy="127"/>
                </a:xfrm>
                <a:custGeom>
                  <a:avLst/>
                  <a:gdLst/>
                  <a:ahLst/>
                  <a:cxnLst>
                    <a:cxn ang="0">
                      <a:pos x="221" y="0"/>
                    </a:cxn>
                    <a:cxn ang="0">
                      <a:pos x="182" y="13"/>
                    </a:cxn>
                    <a:cxn ang="0">
                      <a:pos x="142" y="13"/>
                    </a:cxn>
                    <a:cxn ang="0">
                      <a:pos x="96" y="15"/>
                    </a:cxn>
                    <a:cxn ang="0">
                      <a:pos x="35" y="26"/>
                    </a:cxn>
                    <a:cxn ang="0">
                      <a:pos x="17" y="37"/>
                    </a:cxn>
                    <a:cxn ang="0">
                      <a:pos x="0" y="48"/>
                    </a:cxn>
                    <a:cxn ang="0">
                      <a:pos x="0" y="78"/>
                    </a:cxn>
                    <a:cxn ang="0">
                      <a:pos x="17" y="100"/>
                    </a:cxn>
                    <a:cxn ang="0">
                      <a:pos x="52" y="110"/>
                    </a:cxn>
                    <a:cxn ang="0">
                      <a:pos x="106" y="117"/>
                    </a:cxn>
                    <a:cxn ang="0">
                      <a:pos x="154" y="117"/>
                    </a:cxn>
                    <a:cxn ang="0">
                      <a:pos x="203" y="110"/>
                    </a:cxn>
                    <a:cxn ang="0">
                      <a:pos x="248" y="89"/>
                    </a:cxn>
                    <a:cxn ang="0">
                      <a:pos x="250" y="110"/>
                    </a:cxn>
                    <a:cxn ang="0">
                      <a:pos x="286" y="121"/>
                    </a:cxn>
                    <a:cxn ang="0">
                      <a:pos x="324" y="126"/>
                    </a:cxn>
                    <a:cxn ang="0">
                      <a:pos x="352" y="124"/>
                    </a:cxn>
                    <a:cxn ang="0">
                      <a:pos x="389" y="115"/>
                    </a:cxn>
                    <a:cxn ang="0">
                      <a:pos x="394" y="93"/>
                    </a:cxn>
                    <a:cxn ang="0">
                      <a:pos x="389" y="84"/>
                    </a:cxn>
                    <a:cxn ang="0">
                      <a:pos x="392" y="71"/>
                    </a:cxn>
                    <a:cxn ang="0">
                      <a:pos x="389" y="44"/>
                    </a:cxn>
                    <a:cxn ang="0">
                      <a:pos x="385" y="22"/>
                    </a:cxn>
                    <a:cxn ang="0">
                      <a:pos x="359" y="0"/>
                    </a:cxn>
                    <a:cxn ang="0">
                      <a:pos x="278" y="6"/>
                    </a:cxn>
                    <a:cxn ang="0">
                      <a:pos x="221" y="0"/>
                    </a:cxn>
                  </a:cxnLst>
                  <a:rect l="0" t="0" r="r" b="b"/>
                  <a:pathLst>
                    <a:path w="395" h="127">
                      <a:moveTo>
                        <a:pt x="221" y="0"/>
                      </a:moveTo>
                      <a:lnTo>
                        <a:pt x="182" y="13"/>
                      </a:lnTo>
                      <a:lnTo>
                        <a:pt x="142" y="13"/>
                      </a:lnTo>
                      <a:lnTo>
                        <a:pt x="96" y="15"/>
                      </a:lnTo>
                      <a:lnTo>
                        <a:pt x="35" y="26"/>
                      </a:lnTo>
                      <a:lnTo>
                        <a:pt x="17" y="37"/>
                      </a:lnTo>
                      <a:lnTo>
                        <a:pt x="0" y="48"/>
                      </a:lnTo>
                      <a:lnTo>
                        <a:pt x="0" y="78"/>
                      </a:lnTo>
                      <a:lnTo>
                        <a:pt x="17" y="100"/>
                      </a:lnTo>
                      <a:lnTo>
                        <a:pt x="52" y="110"/>
                      </a:lnTo>
                      <a:lnTo>
                        <a:pt x="106" y="117"/>
                      </a:lnTo>
                      <a:lnTo>
                        <a:pt x="154" y="117"/>
                      </a:lnTo>
                      <a:lnTo>
                        <a:pt x="203" y="110"/>
                      </a:lnTo>
                      <a:lnTo>
                        <a:pt x="248" y="89"/>
                      </a:lnTo>
                      <a:lnTo>
                        <a:pt x="250" y="110"/>
                      </a:lnTo>
                      <a:lnTo>
                        <a:pt x="286" y="121"/>
                      </a:lnTo>
                      <a:lnTo>
                        <a:pt x="324" y="126"/>
                      </a:lnTo>
                      <a:lnTo>
                        <a:pt x="352" y="124"/>
                      </a:lnTo>
                      <a:lnTo>
                        <a:pt x="389" y="115"/>
                      </a:lnTo>
                      <a:lnTo>
                        <a:pt x="394" y="93"/>
                      </a:lnTo>
                      <a:lnTo>
                        <a:pt x="389" y="84"/>
                      </a:lnTo>
                      <a:lnTo>
                        <a:pt x="392" y="71"/>
                      </a:lnTo>
                      <a:lnTo>
                        <a:pt x="389" y="44"/>
                      </a:lnTo>
                      <a:lnTo>
                        <a:pt x="385" y="22"/>
                      </a:lnTo>
                      <a:lnTo>
                        <a:pt x="359" y="0"/>
                      </a:lnTo>
                      <a:lnTo>
                        <a:pt x="278" y="6"/>
                      </a:lnTo>
                      <a:lnTo>
                        <a:pt x="221" y="0"/>
                      </a:lnTo>
                    </a:path>
                  </a:pathLst>
                </a:custGeom>
                <a:solidFill>
                  <a:srgbClr val="402000"/>
                </a:solidFill>
                <a:ln w="12699" cap="rnd" cmpd="sng">
                  <a:solidFill>
                    <a:srgbClr val="000000"/>
                  </a:solidFill>
                  <a:prstDash val="solid"/>
                  <a:round/>
                  <a:headEnd type="none" w="sm" len="sm"/>
                  <a:tailEnd type="none" w="sm" len="sm"/>
                </a:ln>
                <a:effectLst/>
              </p:spPr>
              <p:txBody>
                <a:bodyPr/>
                <a:lstStyle/>
                <a:p>
                  <a:endParaRPr lang="es-MX"/>
                </a:p>
              </p:txBody>
            </p:sp>
            <p:sp>
              <p:nvSpPr>
                <p:cNvPr id="86" name="Freeform 112"/>
                <p:cNvSpPr>
                  <a:spLocks/>
                </p:cNvSpPr>
                <p:nvPr/>
              </p:nvSpPr>
              <p:spPr bwMode="auto">
                <a:xfrm>
                  <a:off x="3342" y="3397"/>
                  <a:ext cx="418" cy="134"/>
                </a:xfrm>
                <a:custGeom>
                  <a:avLst/>
                  <a:gdLst/>
                  <a:ahLst/>
                  <a:cxnLst>
                    <a:cxn ang="0">
                      <a:pos x="233" y="0"/>
                    </a:cxn>
                    <a:cxn ang="0">
                      <a:pos x="193" y="14"/>
                    </a:cxn>
                    <a:cxn ang="0">
                      <a:pos x="150" y="14"/>
                    </a:cxn>
                    <a:cxn ang="0">
                      <a:pos x="102" y="16"/>
                    </a:cxn>
                    <a:cxn ang="0">
                      <a:pos x="37" y="27"/>
                    </a:cxn>
                    <a:cxn ang="0">
                      <a:pos x="19" y="39"/>
                    </a:cxn>
                    <a:cxn ang="0">
                      <a:pos x="0" y="50"/>
                    </a:cxn>
                    <a:cxn ang="0">
                      <a:pos x="0" y="82"/>
                    </a:cxn>
                    <a:cxn ang="0">
                      <a:pos x="19" y="105"/>
                    </a:cxn>
                    <a:cxn ang="0">
                      <a:pos x="56" y="117"/>
                    </a:cxn>
                    <a:cxn ang="0">
                      <a:pos x="113" y="124"/>
                    </a:cxn>
                    <a:cxn ang="0">
                      <a:pos x="163" y="124"/>
                    </a:cxn>
                    <a:cxn ang="0">
                      <a:pos x="214" y="117"/>
                    </a:cxn>
                    <a:cxn ang="0">
                      <a:pos x="263" y="94"/>
                    </a:cxn>
                    <a:cxn ang="0">
                      <a:pos x="265" y="117"/>
                    </a:cxn>
                    <a:cxn ang="0">
                      <a:pos x="303" y="128"/>
                    </a:cxn>
                    <a:cxn ang="0">
                      <a:pos x="343" y="133"/>
                    </a:cxn>
                    <a:cxn ang="0">
                      <a:pos x="372" y="130"/>
                    </a:cxn>
                    <a:cxn ang="0">
                      <a:pos x="412" y="121"/>
                    </a:cxn>
                    <a:cxn ang="0">
                      <a:pos x="417" y="98"/>
                    </a:cxn>
                    <a:cxn ang="0">
                      <a:pos x="412" y="89"/>
                    </a:cxn>
                    <a:cxn ang="0">
                      <a:pos x="415" y="76"/>
                    </a:cxn>
                    <a:cxn ang="0">
                      <a:pos x="412" y="46"/>
                    </a:cxn>
                    <a:cxn ang="0">
                      <a:pos x="407" y="23"/>
                    </a:cxn>
                    <a:cxn ang="0">
                      <a:pos x="380" y="0"/>
                    </a:cxn>
                    <a:cxn ang="0">
                      <a:pos x="294" y="7"/>
                    </a:cxn>
                    <a:cxn ang="0">
                      <a:pos x="233" y="0"/>
                    </a:cxn>
                  </a:cxnLst>
                  <a:rect l="0" t="0" r="r" b="b"/>
                  <a:pathLst>
                    <a:path w="418" h="134">
                      <a:moveTo>
                        <a:pt x="233" y="0"/>
                      </a:moveTo>
                      <a:lnTo>
                        <a:pt x="193" y="14"/>
                      </a:lnTo>
                      <a:lnTo>
                        <a:pt x="150" y="14"/>
                      </a:lnTo>
                      <a:lnTo>
                        <a:pt x="102" y="16"/>
                      </a:lnTo>
                      <a:lnTo>
                        <a:pt x="37" y="27"/>
                      </a:lnTo>
                      <a:lnTo>
                        <a:pt x="19" y="39"/>
                      </a:lnTo>
                      <a:lnTo>
                        <a:pt x="0" y="50"/>
                      </a:lnTo>
                      <a:lnTo>
                        <a:pt x="0" y="82"/>
                      </a:lnTo>
                      <a:lnTo>
                        <a:pt x="19" y="105"/>
                      </a:lnTo>
                      <a:lnTo>
                        <a:pt x="56" y="117"/>
                      </a:lnTo>
                      <a:lnTo>
                        <a:pt x="113" y="124"/>
                      </a:lnTo>
                      <a:lnTo>
                        <a:pt x="163" y="124"/>
                      </a:lnTo>
                      <a:lnTo>
                        <a:pt x="214" y="117"/>
                      </a:lnTo>
                      <a:lnTo>
                        <a:pt x="263" y="94"/>
                      </a:lnTo>
                      <a:lnTo>
                        <a:pt x="265" y="117"/>
                      </a:lnTo>
                      <a:lnTo>
                        <a:pt x="303" y="128"/>
                      </a:lnTo>
                      <a:lnTo>
                        <a:pt x="343" y="133"/>
                      </a:lnTo>
                      <a:lnTo>
                        <a:pt x="372" y="130"/>
                      </a:lnTo>
                      <a:lnTo>
                        <a:pt x="412" y="121"/>
                      </a:lnTo>
                      <a:lnTo>
                        <a:pt x="417" y="98"/>
                      </a:lnTo>
                      <a:lnTo>
                        <a:pt x="412" y="89"/>
                      </a:lnTo>
                      <a:lnTo>
                        <a:pt x="415" y="76"/>
                      </a:lnTo>
                      <a:lnTo>
                        <a:pt x="412" y="46"/>
                      </a:lnTo>
                      <a:lnTo>
                        <a:pt x="407" y="23"/>
                      </a:lnTo>
                      <a:lnTo>
                        <a:pt x="380" y="0"/>
                      </a:lnTo>
                      <a:lnTo>
                        <a:pt x="294" y="7"/>
                      </a:lnTo>
                      <a:lnTo>
                        <a:pt x="233" y="0"/>
                      </a:lnTo>
                    </a:path>
                  </a:pathLst>
                </a:custGeom>
                <a:solidFill>
                  <a:srgbClr val="603000"/>
                </a:solidFill>
                <a:ln w="12699" cap="rnd" cmpd="sng">
                  <a:solidFill>
                    <a:srgbClr val="000000"/>
                  </a:solidFill>
                  <a:prstDash val="solid"/>
                  <a:round/>
                  <a:headEnd type="none" w="sm" len="sm"/>
                  <a:tailEnd type="none" w="sm" len="sm"/>
                </a:ln>
                <a:effectLst/>
              </p:spPr>
              <p:txBody>
                <a:bodyPr/>
                <a:lstStyle/>
                <a:p>
                  <a:endParaRPr lang="es-MX"/>
                </a:p>
              </p:txBody>
            </p:sp>
            <p:sp>
              <p:nvSpPr>
                <p:cNvPr id="87" name="Freeform 113"/>
                <p:cNvSpPr>
                  <a:spLocks/>
                </p:cNvSpPr>
                <p:nvPr/>
              </p:nvSpPr>
              <p:spPr bwMode="auto">
                <a:xfrm>
                  <a:off x="3474" y="2828"/>
                  <a:ext cx="353" cy="585"/>
                </a:xfrm>
                <a:custGeom>
                  <a:avLst/>
                  <a:gdLst/>
                  <a:ahLst/>
                  <a:cxnLst>
                    <a:cxn ang="0">
                      <a:pos x="278" y="140"/>
                    </a:cxn>
                    <a:cxn ang="0">
                      <a:pos x="248" y="202"/>
                    </a:cxn>
                    <a:cxn ang="0">
                      <a:pos x="216" y="264"/>
                    </a:cxn>
                    <a:cxn ang="0">
                      <a:pos x="203" y="307"/>
                    </a:cxn>
                    <a:cxn ang="0">
                      <a:pos x="189" y="335"/>
                    </a:cxn>
                    <a:cxn ang="0">
                      <a:pos x="181" y="351"/>
                    </a:cxn>
                    <a:cxn ang="0">
                      <a:pos x="203" y="387"/>
                    </a:cxn>
                    <a:cxn ang="0">
                      <a:pos x="243" y="435"/>
                    </a:cxn>
                    <a:cxn ang="0">
                      <a:pos x="280" y="494"/>
                    </a:cxn>
                    <a:cxn ang="0">
                      <a:pos x="333" y="550"/>
                    </a:cxn>
                    <a:cxn ang="0">
                      <a:pos x="352" y="575"/>
                    </a:cxn>
                    <a:cxn ang="0">
                      <a:pos x="319" y="579"/>
                    </a:cxn>
                    <a:cxn ang="0">
                      <a:pos x="262" y="579"/>
                    </a:cxn>
                    <a:cxn ang="0">
                      <a:pos x="219" y="582"/>
                    </a:cxn>
                    <a:cxn ang="0">
                      <a:pos x="184" y="584"/>
                    </a:cxn>
                    <a:cxn ang="0">
                      <a:pos x="149" y="584"/>
                    </a:cxn>
                    <a:cxn ang="0">
                      <a:pos x="122" y="570"/>
                    </a:cxn>
                    <a:cxn ang="0">
                      <a:pos x="106" y="542"/>
                    </a:cxn>
                    <a:cxn ang="0">
                      <a:pos x="56" y="460"/>
                    </a:cxn>
                    <a:cxn ang="0">
                      <a:pos x="29" y="384"/>
                    </a:cxn>
                    <a:cxn ang="0">
                      <a:pos x="0" y="319"/>
                    </a:cxn>
                    <a:cxn ang="0">
                      <a:pos x="10" y="259"/>
                    </a:cxn>
                    <a:cxn ang="0">
                      <a:pos x="75" y="193"/>
                    </a:cxn>
                    <a:cxn ang="0">
                      <a:pos x="122" y="134"/>
                    </a:cxn>
                    <a:cxn ang="0">
                      <a:pos x="149" y="83"/>
                    </a:cxn>
                    <a:cxn ang="0">
                      <a:pos x="152" y="21"/>
                    </a:cxn>
                    <a:cxn ang="0">
                      <a:pos x="157" y="0"/>
                    </a:cxn>
                    <a:cxn ang="0">
                      <a:pos x="259" y="0"/>
                    </a:cxn>
                    <a:cxn ang="0">
                      <a:pos x="308" y="0"/>
                    </a:cxn>
                    <a:cxn ang="0">
                      <a:pos x="304" y="92"/>
                    </a:cxn>
                    <a:cxn ang="0">
                      <a:pos x="278" y="140"/>
                    </a:cxn>
                  </a:cxnLst>
                  <a:rect l="0" t="0" r="r" b="b"/>
                  <a:pathLst>
                    <a:path w="353" h="585">
                      <a:moveTo>
                        <a:pt x="278" y="140"/>
                      </a:moveTo>
                      <a:lnTo>
                        <a:pt x="248" y="202"/>
                      </a:lnTo>
                      <a:lnTo>
                        <a:pt x="216" y="264"/>
                      </a:lnTo>
                      <a:lnTo>
                        <a:pt x="203" y="307"/>
                      </a:lnTo>
                      <a:lnTo>
                        <a:pt x="189" y="335"/>
                      </a:lnTo>
                      <a:lnTo>
                        <a:pt x="181" y="351"/>
                      </a:lnTo>
                      <a:lnTo>
                        <a:pt x="203" y="387"/>
                      </a:lnTo>
                      <a:lnTo>
                        <a:pt x="243" y="435"/>
                      </a:lnTo>
                      <a:lnTo>
                        <a:pt x="280" y="494"/>
                      </a:lnTo>
                      <a:lnTo>
                        <a:pt x="333" y="550"/>
                      </a:lnTo>
                      <a:lnTo>
                        <a:pt x="352" y="575"/>
                      </a:lnTo>
                      <a:lnTo>
                        <a:pt x="319" y="579"/>
                      </a:lnTo>
                      <a:lnTo>
                        <a:pt x="262" y="579"/>
                      </a:lnTo>
                      <a:lnTo>
                        <a:pt x="219" y="582"/>
                      </a:lnTo>
                      <a:lnTo>
                        <a:pt x="184" y="584"/>
                      </a:lnTo>
                      <a:lnTo>
                        <a:pt x="149" y="584"/>
                      </a:lnTo>
                      <a:lnTo>
                        <a:pt x="122" y="570"/>
                      </a:lnTo>
                      <a:lnTo>
                        <a:pt x="106" y="542"/>
                      </a:lnTo>
                      <a:lnTo>
                        <a:pt x="56" y="460"/>
                      </a:lnTo>
                      <a:lnTo>
                        <a:pt x="29" y="384"/>
                      </a:lnTo>
                      <a:lnTo>
                        <a:pt x="0" y="319"/>
                      </a:lnTo>
                      <a:lnTo>
                        <a:pt x="10" y="259"/>
                      </a:lnTo>
                      <a:lnTo>
                        <a:pt x="75" y="193"/>
                      </a:lnTo>
                      <a:lnTo>
                        <a:pt x="122" y="134"/>
                      </a:lnTo>
                      <a:lnTo>
                        <a:pt x="149" y="83"/>
                      </a:lnTo>
                      <a:lnTo>
                        <a:pt x="152" y="21"/>
                      </a:lnTo>
                      <a:lnTo>
                        <a:pt x="157" y="0"/>
                      </a:lnTo>
                      <a:lnTo>
                        <a:pt x="259" y="0"/>
                      </a:lnTo>
                      <a:lnTo>
                        <a:pt x="308" y="0"/>
                      </a:lnTo>
                      <a:lnTo>
                        <a:pt x="304" y="92"/>
                      </a:lnTo>
                      <a:lnTo>
                        <a:pt x="278" y="140"/>
                      </a:lnTo>
                    </a:path>
                  </a:pathLst>
                </a:custGeom>
                <a:solidFill>
                  <a:srgbClr val="0000C4"/>
                </a:solidFill>
                <a:ln w="12699" cap="rnd" cmpd="sng">
                  <a:solidFill>
                    <a:srgbClr val="000000"/>
                  </a:solidFill>
                  <a:prstDash val="solid"/>
                  <a:round/>
                  <a:headEnd type="none" w="sm" len="sm"/>
                  <a:tailEnd type="none" w="sm" len="sm"/>
                </a:ln>
                <a:effectLst/>
              </p:spPr>
              <p:txBody>
                <a:bodyPr/>
                <a:lstStyle/>
                <a:p>
                  <a:endParaRPr lang="es-MX"/>
                </a:p>
              </p:txBody>
            </p:sp>
            <p:sp>
              <p:nvSpPr>
                <p:cNvPr id="88" name="Freeform 114"/>
                <p:cNvSpPr>
                  <a:spLocks/>
                </p:cNvSpPr>
                <p:nvPr/>
              </p:nvSpPr>
              <p:spPr bwMode="auto">
                <a:xfrm>
                  <a:off x="3401" y="2817"/>
                  <a:ext cx="393" cy="610"/>
                </a:xfrm>
                <a:custGeom>
                  <a:avLst/>
                  <a:gdLst/>
                  <a:ahLst/>
                  <a:cxnLst>
                    <a:cxn ang="0">
                      <a:pos x="185" y="0"/>
                    </a:cxn>
                    <a:cxn ang="0">
                      <a:pos x="150" y="80"/>
                    </a:cxn>
                    <a:cxn ang="0">
                      <a:pos x="131" y="129"/>
                    </a:cxn>
                    <a:cxn ang="0">
                      <a:pos x="118" y="151"/>
                    </a:cxn>
                    <a:cxn ang="0">
                      <a:pos x="69" y="202"/>
                    </a:cxn>
                    <a:cxn ang="0">
                      <a:pos x="27" y="266"/>
                    </a:cxn>
                    <a:cxn ang="0">
                      <a:pos x="11" y="312"/>
                    </a:cxn>
                    <a:cxn ang="0">
                      <a:pos x="0" y="353"/>
                    </a:cxn>
                    <a:cxn ang="0">
                      <a:pos x="11" y="390"/>
                    </a:cxn>
                    <a:cxn ang="0">
                      <a:pos x="59" y="446"/>
                    </a:cxn>
                    <a:cxn ang="0">
                      <a:pos x="123" y="526"/>
                    </a:cxn>
                    <a:cxn ang="0">
                      <a:pos x="160" y="586"/>
                    </a:cxn>
                    <a:cxn ang="0">
                      <a:pos x="185" y="597"/>
                    </a:cxn>
                    <a:cxn ang="0">
                      <a:pos x="222" y="606"/>
                    </a:cxn>
                    <a:cxn ang="0">
                      <a:pos x="262" y="609"/>
                    </a:cxn>
                    <a:cxn ang="0">
                      <a:pos x="297" y="606"/>
                    </a:cxn>
                    <a:cxn ang="0">
                      <a:pos x="330" y="604"/>
                    </a:cxn>
                    <a:cxn ang="0">
                      <a:pos x="345" y="593"/>
                    </a:cxn>
                    <a:cxn ang="0">
                      <a:pos x="302" y="547"/>
                    </a:cxn>
                    <a:cxn ang="0">
                      <a:pos x="254" y="483"/>
                    </a:cxn>
                    <a:cxn ang="0">
                      <a:pos x="227" y="435"/>
                    </a:cxn>
                    <a:cxn ang="0">
                      <a:pos x="201" y="401"/>
                    </a:cxn>
                    <a:cxn ang="0">
                      <a:pos x="182" y="360"/>
                    </a:cxn>
                    <a:cxn ang="0">
                      <a:pos x="160" y="334"/>
                    </a:cxn>
                    <a:cxn ang="0">
                      <a:pos x="123" y="321"/>
                    </a:cxn>
                    <a:cxn ang="0">
                      <a:pos x="176" y="337"/>
                    </a:cxn>
                    <a:cxn ang="0">
                      <a:pos x="195" y="302"/>
                    </a:cxn>
                    <a:cxn ang="0">
                      <a:pos x="222" y="264"/>
                    </a:cxn>
                    <a:cxn ang="0">
                      <a:pos x="251" y="218"/>
                    </a:cxn>
                    <a:cxn ang="0">
                      <a:pos x="286" y="186"/>
                    </a:cxn>
                    <a:cxn ang="0">
                      <a:pos x="321" y="179"/>
                    </a:cxn>
                    <a:cxn ang="0">
                      <a:pos x="358" y="163"/>
                    </a:cxn>
                    <a:cxn ang="0">
                      <a:pos x="380" y="133"/>
                    </a:cxn>
                    <a:cxn ang="0">
                      <a:pos x="392" y="76"/>
                    </a:cxn>
                    <a:cxn ang="0">
                      <a:pos x="392" y="25"/>
                    </a:cxn>
                    <a:cxn ang="0">
                      <a:pos x="392" y="3"/>
                    </a:cxn>
                    <a:cxn ang="0">
                      <a:pos x="324" y="5"/>
                    </a:cxn>
                    <a:cxn ang="0">
                      <a:pos x="267" y="5"/>
                    </a:cxn>
                    <a:cxn ang="0">
                      <a:pos x="185" y="0"/>
                    </a:cxn>
                  </a:cxnLst>
                  <a:rect l="0" t="0" r="r" b="b"/>
                  <a:pathLst>
                    <a:path w="393" h="610">
                      <a:moveTo>
                        <a:pt x="185" y="0"/>
                      </a:moveTo>
                      <a:lnTo>
                        <a:pt x="150" y="80"/>
                      </a:lnTo>
                      <a:lnTo>
                        <a:pt x="131" y="129"/>
                      </a:lnTo>
                      <a:lnTo>
                        <a:pt x="118" y="151"/>
                      </a:lnTo>
                      <a:lnTo>
                        <a:pt x="69" y="202"/>
                      </a:lnTo>
                      <a:lnTo>
                        <a:pt x="27" y="266"/>
                      </a:lnTo>
                      <a:lnTo>
                        <a:pt x="11" y="312"/>
                      </a:lnTo>
                      <a:lnTo>
                        <a:pt x="0" y="353"/>
                      </a:lnTo>
                      <a:lnTo>
                        <a:pt x="11" y="390"/>
                      </a:lnTo>
                      <a:lnTo>
                        <a:pt x="59" y="446"/>
                      </a:lnTo>
                      <a:lnTo>
                        <a:pt x="123" y="526"/>
                      </a:lnTo>
                      <a:lnTo>
                        <a:pt x="160" y="586"/>
                      </a:lnTo>
                      <a:lnTo>
                        <a:pt x="185" y="597"/>
                      </a:lnTo>
                      <a:lnTo>
                        <a:pt x="222" y="606"/>
                      </a:lnTo>
                      <a:lnTo>
                        <a:pt x="262" y="609"/>
                      </a:lnTo>
                      <a:lnTo>
                        <a:pt x="297" y="606"/>
                      </a:lnTo>
                      <a:lnTo>
                        <a:pt x="330" y="604"/>
                      </a:lnTo>
                      <a:lnTo>
                        <a:pt x="345" y="593"/>
                      </a:lnTo>
                      <a:lnTo>
                        <a:pt x="302" y="547"/>
                      </a:lnTo>
                      <a:lnTo>
                        <a:pt x="254" y="483"/>
                      </a:lnTo>
                      <a:lnTo>
                        <a:pt x="227" y="435"/>
                      </a:lnTo>
                      <a:lnTo>
                        <a:pt x="201" y="401"/>
                      </a:lnTo>
                      <a:lnTo>
                        <a:pt x="182" y="360"/>
                      </a:lnTo>
                      <a:lnTo>
                        <a:pt x="160" y="334"/>
                      </a:lnTo>
                      <a:lnTo>
                        <a:pt x="123" y="321"/>
                      </a:lnTo>
                      <a:lnTo>
                        <a:pt x="176" y="337"/>
                      </a:lnTo>
                      <a:lnTo>
                        <a:pt x="195" y="302"/>
                      </a:lnTo>
                      <a:lnTo>
                        <a:pt x="222" y="264"/>
                      </a:lnTo>
                      <a:lnTo>
                        <a:pt x="251" y="218"/>
                      </a:lnTo>
                      <a:lnTo>
                        <a:pt x="286" y="186"/>
                      </a:lnTo>
                      <a:lnTo>
                        <a:pt x="321" y="179"/>
                      </a:lnTo>
                      <a:lnTo>
                        <a:pt x="358" y="163"/>
                      </a:lnTo>
                      <a:lnTo>
                        <a:pt x="380" y="133"/>
                      </a:lnTo>
                      <a:lnTo>
                        <a:pt x="392" y="76"/>
                      </a:lnTo>
                      <a:lnTo>
                        <a:pt x="392" y="25"/>
                      </a:lnTo>
                      <a:lnTo>
                        <a:pt x="392" y="3"/>
                      </a:lnTo>
                      <a:lnTo>
                        <a:pt x="324" y="5"/>
                      </a:lnTo>
                      <a:lnTo>
                        <a:pt x="267" y="5"/>
                      </a:lnTo>
                      <a:lnTo>
                        <a:pt x="185" y="0"/>
                      </a:lnTo>
                    </a:path>
                  </a:pathLst>
                </a:custGeom>
                <a:solidFill>
                  <a:srgbClr val="0000E0"/>
                </a:solidFill>
                <a:ln w="12699" cap="rnd" cmpd="sng">
                  <a:solidFill>
                    <a:srgbClr val="000000"/>
                  </a:solidFill>
                  <a:prstDash val="solid"/>
                  <a:round/>
                  <a:headEnd type="none" w="sm" len="sm"/>
                  <a:tailEnd type="none" w="sm" len="sm"/>
                </a:ln>
                <a:effectLst/>
              </p:spPr>
              <p:txBody>
                <a:bodyPr/>
                <a:lstStyle/>
                <a:p>
                  <a:endParaRPr lang="es-MX"/>
                </a:p>
              </p:txBody>
            </p:sp>
            <p:grpSp>
              <p:nvGrpSpPr>
                <p:cNvPr id="89" name="Group 117"/>
                <p:cNvGrpSpPr>
                  <a:grpSpLocks/>
                </p:cNvGrpSpPr>
                <p:nvPr/>
              </p:nvGrpSpPr>
              <p:grpSpPr bwMode="auto">
                <a:xfrm>
                  <a:off x="3750" y="2947"/>
                  <a:ext cx="100" cy="98"/>
                  <a:chOff x="3750" y="2947"/>
                  <a:chExt cx="100" cy="98"/>
                </a:xfrm>
              </p:grpSpPr>
              <p:sp>
                <p:nvSpPr>
                  <p:cNvPr id="90" name="Freeform 115"/>
                  <p:cNvSpPr>
                    <a:spLocks/>
                  </p:cNvSpPr>
                  <p:nvPr/>
                </p:nvSpPr>
                <p:spPr bwMode="auto">
                  <a:xfrm>
                    <a:off x="3750" y="2947"/>
                    <a:ext cx="75" cy="70"/>
                  </a:xfrm>
                  <a:custGeom>
                    <a:avLst/>
                    <a:gdLst/>
                    <a:ahLst/>
                    <a:cxnLst>
                      <a:cxn ang="0">
                        <a:pos x="74" y="0"/>
                      </a:cxn>
                      <a:cxn ang="0">
                        <a:pos x="64" y="25"/>
                      </a:cxn>
                      <a:cxn ang="0">
                        <a:pos x="48" y="44"/>
                      </a:cxn>
                      <a:cxn ang="0">
                        <a:pos x="29" y="58"/>
                      </a:cxn>
                      <a:cxn ang="0">
                        <a:pos x="0" y="69"/>
                      </a:cxn>
                    </a:cxnLst>
                    <a:rect l="0" t="0" r="r" b="b"/>
                    <a:pathLst>
                      <a:path w="75" h="70">
                        <a:moveTo>
                          <a:pt x="74" y="0"/>
                        </a:moveTo>
                        <a:lnTo>
                          <a:pt x="64" y="25"/>
                        </a:lnTo>
                        <a:lnTo>
                          <a:pt x="48" y="44"/>
                        </a:lnTo>
                        <a:lnTo>
                          <a:pt x="29" y="58"/>
                        </a:lnTo>
                        <a:lnTo>
                          <a:pt x="0" y="69"/>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91" name="Freeform 116"/>
                  <p:cNvSpPr>
                    <a:spLocks/>
                  </p:cNvSpPr>
                  <p:nvPr/>
                </p:nvSpPr>
                <p:spPr bwMode="auto">
                  <a:xfrm>
                    <a:off x="3768" y="2967"/>
                    <a:ext cx="82" cy="78"/>
                  </a:xfrm>
                  <a:custGeom>
                    <a:avLst/>
                    <a:gdLst/>
                    <a:ahLst/>
                    <a:cxnLst>
                      <a:cxn ang="0">
                        <a:pos x="81" y="0"/>
                      </a:cxn>
                      <a:cxn ang="0">
                        <a:pos x="71" y="28"/>
                      </a:cxn>
                      <a:cxn ang="0">
                        <a:pos x="53" y="50"/>
                      </a:cxn>
                      <a:cxn ang="0">
                        <a:pos x="31" y="65"/>
                      </a:cxn>
                      <a:cxn ang="0">
                        <a:pos x="0" y="77"/>
                      </a:cxn>
                    </a:cxnLst>
                    <a:rect l="0" t="0" r="r" b="b"/>
                    <a:pathLst>
                      <a:path w="82" h="78">
                        <a:moveTo>
                          <a:pt x="81" y="0"/>
                        </a:moveTo>
                        <a:lnTo>
                          <a:pt x="71" y="28"/>
                        </a:lnTo>
                        <a:lnTo>
                          <a:pt x="53" y="50"/>
                        </a:lnTo>
                        <a:lnTo>
                          <a:pt x="31" y="65"/>
                        </a:lnTo>
                        <a:lnTo>
                          <a:pt x="0" y="77"/>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sp>
            <p:nvSpPr>
              <p:cNvPr id="59" name="Freeform 119"/>
              <p:cNvSpPr>
                <a:spLocks/>
              </p:cNvSpPr>
              <p:nvPr/>
            </p:nvSpPr>
            <p:spPr bwMode="auto">
              <a:xfrm>
                <a:off x="3116" y="2145"/>
                <a:ext cx="276" cy="225"/>
              </a:xfrm>
              <a:custGeom>
                <a:avLst/>
                <a:gdLst/>
                <a:ahLst/>
                <a:cxnLst>
                  <a:cxn ang="0">
                    <a:pos x="219" y="224"/>
                  </a:cxn>
                  <a:cxn ang="0">
                    <a:pos x="155" y="181"/>
                  </a:cxn>
                  <a:cxn ang="0">
                    <a:pos x="112" y="174"/>
                  </a:cxn>
                  <a:cxn ang="0">
                    <a:pos x="67" y="163"/>
                  </a:cxn>
                  <a:cxn ang="0">
                    <a:pos x="40" y="139"/>
                  </a:cxn>
                  <a:cxn ang="0">
                    <a:pos x="11" y="105"/>
                  </a:cxn>
                  <a:cxn ang="0">
                    <a:pos x="0" y="99"/>
                  </a:cxn>
                  <a:cxn ang="0">
                    <a:pos x="5" y="73"/>
                  </a:cxn>
                  <a:cxn ang="0">
                    <a:pos x="37" y="89"/>
                  </a:cxn>
                  <a:cxn ang="0">
                    <a:pos x="16" y="67"/>
                  </a:cxn>
                  <a:cxn ang="0">
                    <a:pos x="32" y="53"/>
                  </a:cxn>
                  <a:cxn ang="0">
                    <a:pos x="72" y="73"/>
                  </a:cxn>
                  <a:cxn ang="0">
                    <a:pos x="104" y="96"/>
                  </a:cxn>
                  <a:cxn ang="0">
                    <a:pos x="56" y="51"/>
                  </a:cxn>
                  <a:cxn ang="0">
                    <a:pos x="51" y="29"/>
                  </a:cxn>
                  <a:cxn ang="0">
                    <a:pos x="61" y="16"/>
                  </a:cxn>
                  <a:cxn ang="0">
                    <a:pos x="86" y="27"/>
                  </a:cxn>
                  <a:cxn ang="0">
                    <a:pos x="142" y="61"/>
                  </a:cxn>
                  <a:cxn ang="0">
                    <a:pos x="160" y="83"/>
                  </a:cxn>
                  <a:cxn ang="0">
                    <a:pos x="179" y="64"/>
                  </a:cxn>
                  <a:cxn ang="0">
                    <a:pos x="158" y="27"/>
                  </a:cxn>
                  <a:cxn ang="0">
                    <a:pos x="149" y="11"/>
                  </a:cxn>
                  <a:cxn ang="0">
                    <a:pos x="158" y="0"/>
                  </a:cxn>
                  <a:cxn ang="0">
                    <a:pos x="177" y="5"/>
                  </a:cxn>
                  <a:cxn ang="0">
                    <a:pos x="217" y="29"/>
                  </a:cxn>
                  <a:cxn ang="0">
                    <a:pos x="233" y="67"/>
                  </a:cxn>
                  <a:cxn ang="0">
                    <a:pos x="230" y="93"/>
                  </a:cxn>
                  <a:cxn ang="0">
                    <a:pos x="227" y="119"/>
                  </a:cxn>
                  <a:cxn ang="0">
                    <a:pos x="227" y="153"/>
                  </a:cxn>
                  <a:cxn ang="0">
                    <a:pos x="275" y="181"/>
                  </a:cxn>
                  <a:cxn ang="0">
                    <a:pos x="219" y="224"/>
                  </a:cxn>
                </a:cxnLst>
                <a:rect l="0" t="0" r="r" b="b"/>
                <a:pathLst>
                  <a:path w="276" h="225">
                    <a:moveTo>
                      <a:pt x="219" y="224"/>
                    </a:moveTo>
                    <a:lnTo>
                      <a:pt x="155" y="181"/>
                    </a:lnTo>
                    <a:lnTo>
                      <a:pt x="112" y="174"/>
                    </a:lnTo>
                    <a:lnTo>
                      <a:pt x="67" y="163"/>
                    </a:lnTo>
                    <a:lnTo>
                      <a:pt x="40" y="139"/>
                    </a:lnTo>
                    <a:lnTo>
                      <a:pt x="11" y="105"/>
                    </a:lnTo>
                    <a:lnTo>
                      <a:pt x="0" y="99"/>
                    </a:lnTo>
                    <a:lnTo>
                      <a:pt x="5" y="73"/>
                    </a:lnTo>
                    <a:lnTo>
                      <a:pt x="37" y="89"/>
                    </a:lnTo>
                    <a:lnTo>
                      <a:pt x="16" y="67"/>
                    </a:lnTo>
                    <a:lnTo>
                      <a:pt x="32" y="53"/>
                    </a:lnTo>
                    <a:lnTo>
                      <a:pt x="72" y="73"/>
                    </a:lnTo>
                    <a:lnTo>
                      <a:pt x="104" y="96"/>
                    </a:lnTo>
                    <a:lnTo>
                      <a:pt x="56" y="51"/>
                    </a:lnTo>
                    <a:lnTo>
                      <a:pt x="51" y="29"/>
                    </a:lnTo>
                    <a:lnTo>
                      <a:pt x="61" y="16"/>
                    </a:lnTo>
                    <a:lnTo>
                      <a:pt x="86" y="27"/>
                    </a:lnTo>
                    <a:lnTo>
                      <a:pt x="142" y="61"/>
                    </a:lnTo>
                    <a:lnTo>
                      <a:pt x="160" y="83"/>
                    </a:lnTo>
                    <a:lnTo>
                      <a:pt x="179" y="64"/>
                    </a:lnTo>
                    <a:lnTo>
                      <a:pt x="158" y="27"/>
                    </a:lnTo>
                    <a:lnTo>
                      <a:pt x="149" y="11"/>
                    </a:lnTo>
                    <a:lnTo>
                      <a:pt x="158" y="0"/>
                    </a:lnTo>
                    <a:lnTo>
                      <a:pt x="177" y="5"/>
                    </a:lnTo>
                    <a:lnTo>
                      <a:pt x="217" y="29"/>
                    </a:lnTo>
                    <a:lnTo>
                      <a:pt x="233" y="67"/>
                    </a:lnTo>
                    <a:lnTo>
                      <a:pt x="230" y="93"/>
                    </a:lnTo>
                    <a:lnTo>
                      <a:pt x="227" y="119"/>
                    </a:lnTo>
                    <a:lnTo>
                      <a:pt x="227" y="153"/>
                    </a:lnTo>
                    <a:lnTo>
                      <a:pt x="275" y="181"/>
                    </a:lnTo>
                    <a:lnTo>
                      <a:pt x="219" y="224"/>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60" name="Freeform 120"/>
              <p:cNvSpPr>
                <a:spLocks/>
              </p:cNvSpPr>
              <p:nvPr/>
            </p:nvSpPr>
            <p:spPr bwMode="auto">
              <a:xfrm>
                <a:off x="3270" y="2266"/>
                <a:ext cx="592" cy="585"/>
              </a:xfrm>
              <a:custGeom>
                <a:avLst/>
                <a:gdLst/>
                <a:ahLst/>
                <a:cxnLst>
                  <a:cxn ang="0">
                    <a:pos x="541" y="191"/>
                  </a:cxn>
                  <a:cxn ang="0">
                    <a:pos x="512" y="170"/>
                  </a:cxn>
                  <a:cxn ang="0">
                    <a:pos x="489" y="173"/>
                  </a:cxn>
                  <a:cxn ang="0">
                    <a:pos x="414" y="189"/>
                  </a:cxn>
                  <a:cxn ang="0">
                    <a:pos x="381" y="216"/>
                  </a:cxn>
                  <a:cxn ang="0">
                    <a:pos x="346" y="204"/>
                  </a:cxn>
                  <a:cxn ang="0">
                    <a:pos x="296" y="186"/>
                  </a:cxn>
                  <a:cxn ang="0">
                    <a:pos x="274" y="191"/>
                  </a:cxn>
                  <a:cxn ang="0">
                    <a:pos x="261" y="179"/>
                  </a:cxn>
                  <a:cxn ang="0">
                    <a:pos x="239" y="179"/>
                  </a:cxn>
                  <a:cxn ang="0">
                    <a:pos x="193" y="140"/>
                  </a:cxn>
                  <a:cxn ang="0">
                    <a:pos x="128" y="58"/>
                  </a:cxn>
                  <a:cxn ang="0">
                    <a:pos x="79" y="0"/>
                  </a:cxn>
                  <a:cxn ang="0">
                    <a:pos x="0" y="95"/>
                  </a:cxn>
                  <a:cxn ang="0">
                    <a:pos x="79" y="140"/>
                  </a:cxn>
                  <a:cxn ang="0">
                    <a:pos x="157" y="204"/>
                  </a:cxn>
                  <a:cxn ang="0">
                    <a:pos x="207" y="243"/>
                  </a:cxn>
                  <a:cxn ang="0">
                    <a:pos x="199" y="268"/>
                  </a:cxn>
                  <a:cxn ang="0">
                    <a:pos x="235" y="292"/>
                  </a:cxn>
                  <a:cxn ang="0">
                    <a:pos x="271" y="292"/>
                  </a:cxn>
                  <a:cxn ang="0">
                    <a:pos x="310" y="332"/>
                  </a:cxn>
                  <a:cxn ang="0">
                    <a:pos x="336" y="357"/>
                  </a:cxn>
                  <a:cxn ang="0">
                    <a:pos x="324" y="393"/>
                  </a:cxn>
                  <a:cxn ang="0">
                    <a:pos x="314" y="454"/>
                  </a:cxn>
                  <a:cxn ang="0">
                    <a:pos x="303" y="485"/>
                  </a:cxn>
                  <a:cxn ang="0">
                    <a:pos x="300" y="518"/>
                  </a:cxn>
                  <a:cxn ang="0">
                    <a:pos x="310" y="557"/>
                  </a:cxn>
                  <a:cxn ang="0">
                    <a:pos x="332" y="575"/>
                  </a:cxn>
                  <a:cxn ang="0">
                    <a:pos x="371" y="581"/>
                  </a:cxn>
                  <a:cxn ang="0">
                    <a:pos x="435" y="584"/>
                  </a:cxn>
                  <a:cxn ang="0">
                    <a:pos x="496" y="581"/>
                  </a:cxn>
                  <a:cxn ang="0">
                    <a:pos x="534" y="573"/>
                  </a:cxn>
                  <a:cxn ang="0">
                    <a:pos x="566" y="551"/>
                  </a:cxn>
                  <a:cxn ang="0">
                    <a:pos x="574" y="493"/>
                  </a:cxn>
                  <a:cxn ang="0">
                    <a:pos x="570" y="466"/>
                  </a:cxn>
                  <a:cxn ang="0">
                    <a:pos x="580" y="418"/>
                  </a:cxn>
                  <a:cxn ang="0">
                    <a:pos x="570" y="405"/>
                  </a:cxn>
                  <a:cxn ang="0">
                    <a:pos x="570" y="381"/>
                  </a:cxn>
                  <a:cxn ang="0">
                    <a:pos x="580" y="364"/>
                  </a:cxn>
                  <a:cxn ang="0">
                    <a:pos x="588" y="344"/>
                  </a:cxn>
                  <a:cxn ang="0">
                    <a:pos x="591" y="313"/>
                  </a:cxn>
                  <a:cxn ang="0">
                    <a:pos x="588" y="286"/>
                  </a:cxn>
                  <a:cxn ang="0">
                    <a:pos x="583" y="256"/>
                  </a:cxn>
                  <a:cxn ang="0">
                    <a:pos x="574" y="234"/>
                  </a:cxn>
                  <a:cxn ang="0">
                    <a:pos x="562" y="213"/>
                  </a:cxn>
                  <a:cxn ang="0">
                    <a:pos x="541" y="191"/>
                  </a:cxn>
                </a:cxnLst>
                <a:rect l="0" t="0" r="r" b="b"/>
                <a:pathLst>
                  <a:path w="592" h="585">
                    <a:moveTo>
                      <a:pt x="541" y="191"/>
                    </a:moveTo>
                    <a:lnTo>
                      <a:pt x="512" y="170"/>
                    </a:lnTo>
                    <a:lnTo>
                      <a:pt x="489" y="173"/>
                    </a:lnTo>
                    <a:lnTo>
                      <a:pt x="414" y="189"/>
                    </a:lnTo>
                    <a:lnTo>
                      <a:pt x="381" y="216"/>
                    </a:lnTo>
                    <a:lnTo>
                      <a:pt x="346" y="204"/>
                    </a:lnTo>
                    <a:lnTo>
                      <a:pt x="296" y="186"/>
                    </a:lnTo>
                    <a:lnTo>
                      <a:pt x="274" y="191"/>
                    </a:lnTo>
                    <a:lnTo>
                      <a:pt x="261" y="179"/>
                    </a:lnTo>
                    <a:lnTo>
                      <a:pt x="239" y="179"/>
                    </a:lnTo>
                    <a:lnTo>
                      <a:pt x="193" y="140"/>
                    </a:lnTo>
                    <a:lnTo>
                      <a:pt x="128" y="58"/>
                    </a:lnTo>
                    <a:lnTo>
                      <a:pt x="79" y="0"/>
                    </a:lnTo>
                    <a:lnTo>
                      <a:pt x="0" y="95"/>
                    </a:lnTo>
                    <a:lnTo>
                      <a:pt x="79" y="140"/>
                    </a:lnTo>
                    <a:lnTo>
                      <a:pt x="157" y="204"/>
                    </a:lnTo>
                    <a:lnTo>
                      <a:pt x="207" y="243"/>
                    </a:lnTo>
                    <a:lnTo>
                      <a:pt x="199" y="268"/>
                    </a:lnTo>
                    <a:lnTo>
                      <a:pt x="235" y="292"/>
                    </a:lnTo>
                    <a:lnTo>
                      <a:pt x="271" y="292"/>
                    </a:lnTo>
                    <a:lnTo>
                      <a:pt x="310" y="332"/>
                    </a:lnTo>
                    <a:lnTo>
                      <a:pt x="336" y="357"/>
                    </a:lnTo>
                    <a:lnTo>
                      <a:pt x="324" y="393"/>
                    </a:lnTo>
                    <a:lnTo>
                      <a:pt x="314" y="454"/>
                    </a:lnTo>
                    <a:lnTo>
                      <a:pt x="303" y="485"/>
                    </a:lnTo>
                    <a:lnTo>
                      <a:pt x="300" y="518"/>
                    </a:lnTo>
                    <a:lnTo>
                      <a:pt x="310" y="557"/>
                    </a:lnTo>
                    <a:lnTo>
                      <a:pt x="332" y="575"/>
                    </a:lnTo>
                    <a:lnTo>
                      <a:pt x="371" y="581"/>
                    </a:lnTo>
                    <a:lnTo>
                      <a:pt x="435" y="584"/>
                    </a:lnTo>
                    <a:lnTo>
                      <a:pt x="496" y="581"/>
                    </a:lnTo>
                    <a:lnTo>
                      <a:pt x="534" y="573"/>
                    </a:lnTo>
                    <a:lnTo>
                      <a:pt x="566" y="551"/>
                    </a:lnTo>
                    <a:lnTo>
                      <a:pt x="574" y="493"/>
                    </a:lnTo>
                    <a:lnTo>
                      <a:pt x="570" y="466"/>
                    </a:lnTo>
                    <a:lnTo>
                      <a:pt x="580" y="418"/>
                    </a:lnTo>
                    <a:lnTo>
                      <a:pt x="570" y="405"/>
                    </a:lnTo>
                    <a:lnTo>
                      <a:pt x="570" y="381"/>
                    </a:lnTo>
                    <a:lnTo>
                      <a:pt x="580" y="364"/>
                    </a:lnTo>
                    <a:lnTo>
                      <a:pt x="588" y="344"/>
                    </a:lnTo>
                    <a:lnTo>
                      <a:pt x="591" y="313"/>
                    </a:lnTo>
                    <a:lnTo>
                      <a:pt x="588" y="286"/>
                    </a:lnTo>
                    <a:lnTo>
                      <a:pt x="583" y="256"/>
                    </a:lnTo>
                    <a:lnTo>
                      <a:pt x="574" y="234"/>
                    </a:lnTo>
                    <a:lnTo>
                      <a:pt x="562" y="213"/>
                    </a:lnTo>
                    <a:lnTo>
                      <a:pt x="541" y="191"/>
                    </a:lnTo>
                  </a:path>
                </a:pathLst>
              </a:custGeom>
              <a:solidFill>
                <a:srgbClr val="4040FF"/>
              </a:solidFill>
              <a:ln w="12699" cap="rnd" cmpd="sng">
                <a:solidFill>
                  <a:srgbClr val="000000"/>
                </a:solidFill>
                <a:prstDash val="solid"/>
                <a:round/>
                <a:headEnd type="none" w="sm" len="sm"/>
                <a:tailEnd type="none" w="sm" len="sm"/>
              </a:ln>
              <a:effectLst/>
            </p:spPr>
            <p:txBody>
              <a:bodyPr/>
              <a:lstStyle/>
              <a:p>
                <a:endParaRPr lang="es-MX"/>
              </a:p>
            </p:txBody>
          </p:sp>
          <p:grpSp>
            <p:nvGrpSpPr>
              <p:cNvPr id="61" name="Group 126"/>
              <p:cNvGrpSpPr>
                <a:grpSpLocks/>
              </p:cNvGrpSpPr>
              <p:nvPr/>
            </p:nvGrpSpPr>
            <p:grpSpPr bwMode="auto">
              <a:xfrm>
                <a:off x="3606" y="2460"/>
                <a:ext cx="229" cy="347"/>
                <a:chOff x="3606" y="2460"/>
                <a:chExt cx="229" cy="347"/>
              </a:xfrm>
            </p:grpSpPr>
            <p:grpSp>
              <p:nvGrpSpPr>
                <p:cNvPr id="80" name="Group 123"/>
                <p:cNvGrpSpPr>
                  <a:grpSpLocks/>
                </p:cNvGrpSpPr>
                <p:nvPr/>
              </p:nvGrpSpPr>
              <p:grpSpPr bwMode="auto">
                <a:xfrm>
                  <a:off x="3641" y="2506"/>
                  <a:ext cx="194" cy="301"/>
                  <a:chOff x="3641" y="2506"/>
                  <a:chExt cx="194" cy="301"/>
                </a:xfrm>
              </p:grpSpPr>
              <p:sp>
                <p:nvSpPr>
                  <p:cNvPr id="83" name="Freeform 121"/>
                  <p:cNvSpPr>
                    <a:spLocks/>
                  </p:cNvSpPr>
                  <p:nvPr/>
                </p:nvSpPr>
                <p:spPr bwMode="auto">
                  <a:xfrm>
                    <a:off x="3708" y="2684"/>
                    <a:ext cx="127" cy="123"/>
                  </a:xfrm>
                  <a:custGeom>
                    <a:avLst/>
                    <a:gdLst/>
                    <a:ahLst/>
                    <a:cxnLst>
                      <a:cxn ang="0">
                        <a:pos x="123" y="0"/>
                      </a:cxn>
                      <a:cxn ang="0">
                        <a:pos x="93" y="58"/>
                      </a:cxn>
                      <a:cxn ang="0">
                        <a:pos x="66" y="92"/>
                      </a:cxn>
                      <a:cxn ang="0">
                        <a:pos x="29" y="116"/>
                      </a:cxn>
                      <a:cxn ang="0">
                        <a:pos x="0" y="119"/>
                      </a:cxn>
                      <a:cxn ang="0">
                        <a:pos x="48" y="122"/>
                      </a:cxn>
                      <a:cxn ang="0">
                        <a:pos x="98" y="110"/>
                      </a:cxn>
                      <a:cxn ang="0">
                        <a:pos x="119" y="96"/>
                      </a:cxn>
                      <a:cxn ang="0">
                        <a:pos x="119" y="80"/>
                      </a:cxn>
                      <a:cxn ang="0">
                        <a:pos x="126" y="46"/>
                      </a:cxn>
                      <a:cxn ang="0">
                        <a:pos x="123" y="0"/>
                      </a:cxn>
                    </a:cxnLst>
                    <a:rect l="0" t="0" r="r" b="b"/>
                    <a:pathLst>
                      <a:path w="127" h="123">
                        <a:moveTo>
                          <a:pt x="123" y="0"/>
                        </a:moveTo>
                        <a:lnTo>
                          <a:pt x="93" y="58"/>
                        </a:lnTo>
                        <a:lnTo>
                          <a:pt x="66" y="92"/>
                        </a:lnTo>
                        <a:lnTo>
                          <a:pt x="29" y="116"/>
                        </a:lnTo>
                        <a:lnTo>
                          <a:pt x="0" y="119"/>
                        </a:lnTo>
                        <a:lnTo>
                          <a:pt x="48" y="122"/>
                        </a:lnTo>
                        <a:lnTo>
                          <a:pt x="98" y="110"/>
                        </a:lnTo>
                        <a:lnTo>
                          <a:pt x="119" y="96"/>
                        </a:lnTo>
                        <a:lnTo>
                          <a:pt x="119" y="80"/>
                        </a:lnTo>
                        <a:lnTo>
                          <a:pt x="126" y="46"/>
                        </a:lnTo>
                        <a:lnTo>
                          <a:pt x="123" y="0"/>
                        </a:lnTo>
                      </a:path>
                    </a:pathLst>
                  </a:custGeom>
                  <a:solidFill>
                    <a:srgbClr val="0000E0"/>
                  </a:solidFill>
                  <a:ln w="9525" cap="rnd">
                    <a:noFill/>
                    <a:round/>
                    <a:headEnd type="none" w="sm" len="sm"/>
                    <a:tailEnd type="none" w="sm" len="sm"/>
                  </a:ln>
                  <a:effectLst/>
                </p:spPr>
                <p:txBody>
                  <a:bodyPr/>
                  <a:lstStyle/>
                  <a:p>
                    <a:endParaRPr lang="es-MX"/>
                  </a:p>
                </p:txBody>
              </p:sp>
              <p:sp>
                <p:nvSpPr>
                  <p:cNvPr id="84" name="Freeform 122"/>
                  <p:cNvSpPr>
                    <a:spLocks/>
                  </p:cNvSpPr>
                  <p:nvPr/>
                </p:nvSpPr>
                <p:spPr bwMode="auto">
                  <a:xfrm>
                    <a:off x="3641" y="2506"/>
                    <a:ext cx="81" cy="128"/>
                  </a:xfrm>
                  <a:custGeom>
                    <a:avLst/>
                    <a:gdLst/>
                    <a:ahLst/>
                    <a:cxnLst>
                      <a:cxn ang="0">
                        <a:pos x="50" y="0"/>
                      </a:cxn>
                      <a:cxn ang="0">
                        <a:pos x="73" y="38"/>
                      </a:cxn>
                      <a:cxn ang="0">
                        <a:pos x="80" y="90"/>
                      </a:cxn>
                      <a:cxn ang="0">
                        <a:pos x="69" y="118"/>
                      </a:cxn>
                      <a:cxn ang="0">
                        <a:pos x="55" y="74"/>
                      </a:cxn>
                      <a:cxn ang="0">
                        <a:pos x="40" y="103"/>
                      </a:cxn>
                      <a:cxn ang="0">
                        <a:pos x="26" y="118"/>
                      </a:cxn>
                      <a:cxn ang="0">
                        <a:pos x="0" y="127"/>
                      </a:cxn>
                      <a:cxn ang="0">
                        <a:pos x="29" y="96"/>
                      </a:cxn>
                      <a:cxn ang="0">
                        <a:pos x="50" y="56"/>
                      </a:cxn>
                      <a:cxn ang="0">
                        <a:pos x="55" y="25"/>
                      </a:cxn>
                      <a:cxn ang="0">
                        <a:pos x="50" y="0"/>
                      </a:cxn>
                    </a:cxnLst>
                    <a:rect l="0" t="0" r="r" b="b"/>
                    <a:pathLst>
                      <a:path w="81" h="128">
                        <a:moveTo>
                          <a:pt x="50" y="0"/>
                        </a:moveTo>
                        <a:lnTo>
                          <a:pt x="73" y="38"/>
                        </a:lnTo>
                        <a:lnTo>
                          <a:pt x="80" y="90"/>
                        </a:lnTo>
                        <a:lnTo>
                          <a:pt x="69" y="118"/>
                        </a:lnTo>
                        <a:lnTo>
                          <a:pt x="55" y="74"/>
                        </a:lnTo>
                        <a:lnTo>
                          <a:pt x="40" y="103"/>
                        </a:lnTo>
                        <a:lnTo>
                          <a:pt x="26" y="118"/>
                        </a:lnTo>
                        <a:lnTo>
                          <a:pt x="0" y="127"/>
                        </a:lnTo>
                        <a:lnTo>
                          <a:pt x="29" y="96"/>
                        </a:lnTo>
                        <a:lnTo>
                          <a:pt x="50" y="56"/>
                        </a:lnTo>
                        <a:lnTo>
                          <a:pt x="55" y="25"/>
                        </a:lnTo>
                        <a:lnTo>
                          <a:pt x="50" y="0"/>
                        </a:lnTo>
                      </a:path>
                    </a:pathLst>
                  </a:custGeom>
                  <a:solidFill>
                    <a:srgbClr val="0000E0"/>
                  </a:solidFill>
                  <a:ln w="9525" cap="rnd">
                    <a:noFill/>
                    <a:round/>
                    <a:headEnd type="none" w="sm" len="sm"/>
                    <a:tailEnd type="none" w="sm" len="sm"/>
                  </a:ln>
                  <a:effectLst/>
                </p:spPr>
                <p:txBody>
                  <a:bodyPr/>
                  <a:lstStyle/>
                  <a:p>
                    <a:endParaRPr lang="es-MX"/>
                  </a:p>
                </p:txBody>
              </p:sp>
            </p:grpSp>
            <p:sp>
              <p:nvSpPr>
                <p:cNvPr id="81" name="Freeform 124"/>
                <p:cNvSpPr>
                  <a:spLocks/>
                </p:cNvSpPr>
                <p:nvPr/>
              </p:nvSpPr>
              <p:spPr bwMode="auto">
                <a:xfrm>
                  <a:off x="3606" y="2616"/>
                  <a:ext cx="86" cy="74"/>
                </a:xfrm>
                <a:custGeom>
                  <a:avLst/>
                  <a:gdLst/>
                  <a:ahLst/>
                  <a:cxnLst>
                    <a:cxn ang="0">
                      <a:pos x="0" y="0"/>
                    </a:cxn>
                    <a:cxn ang="0">
                      <a:pos x="39" y="28"/>
                    </a:cxn>
                    <a:cxn ang="0">
                      <a:pos x="78" y="49"/>
                    </a:cxn>
                    <a:cxn ang="0">
                      <a:pos x="35" y="46"/>
                    </a:cxn>
                    <a:cxn ang="0">
                      <a:pos x="85" y="73"/>
                    </a:cxn>
                  </a:cxnLst>
                  <a:rect l="0" t="0" r="r" b="b"/>
                  <a:pathLst>
                    <a:path w="86" h="74">
                      <a:moveTo>
                        <a:pt x="0" y="0"/>
                      </a:moveTo>
                      <a:lnTo>
                        <a:pt x="39" y="28"/>
                      </a:lnTo>
                      <a:lnTo>
                        <a:pt x="78" y="49"/>
                      </a:lnTo>
                      <a:lnTo>
                        <a:pt x="35" y="46"/>
                      </a:lnTo>
                      <a:lnTo>
                        <a:pt x="85" y="73"/>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82" name="Freeform 125"/>
                <p:cNvSpPr>
                  <a:spLocks/>
                </p:cNvSpPr>
                <p:nvPr/>
              </p:nvSpPr>
              <p:spPr bwMode="auto">
                <a:xfrm>
                  <a:off x="3671" y="2460"/>
                  <a:ext cx="129" cy="37"/>
                </a:xfrm>
                <a:custGeom>
                  <a:avLst/>
                  <a:gdLst/>
                  <a:ahLst/>
                  <a:cxnLst>
                    <a:cxn ang="0">
                      <a:pos x="8" y="1"/>
                    </a:cxn>
                    <a:cxn ang="0">
                      <a:pos x="0" y="36"/>
                    </a:cxn>
                    <a:cxn ang="0">
                      <a:pos x="86" y="18"/>
                    </a:cxn>
                    <a:cxn ang="0">
                      <a:pos x="128" y="0"/>
                    </a:cxn>
                  </a:cxnLst>
                  <a:rect l="0" t="0" r="r" b="b"/>
                  <a:pathLst>
                    <a:path w="129" h="37">
                      <a:moveTo>
                        <a:pt x="8" y="1"/>
                      </a:moveTo>
                      <a:lnTo>
                        <a:pt x="0" y="36"/>
                      </a:lnTo>
                      <a:lnTo>
                        <a:pt x="86" y="18"/>
                      </a:lnTo>
                      <a:lnTo>
                        <a:pt x="128" y="0"/>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nvGrpSpPr>
              <p:cNvPr id="62" name="Group 144"/>
              <p:cNvGrpSpPr>
                <a:grpSpLocks/>
              </p:cNvGrpSpPr>
              <p:nvPr/>
            </p:nvGrpSpPr>
            <p:grpSpPr bwMode="auto">
              <a:xfrm>
                <a:off x="3504" y="2060"/>
                <a:ext cx="677" cy="404"/>
                <a:chOff x="3504" y="2060"/>
                <a:chExt cx="677" cy="404"/>
              </a:xfrm>
            </p:grpSpPr>
            <p:grpSp>
              <p:nvGrpSpPr>
                <p:cNvPr id="63" name="Group 138"/>
                <p:cNvGrpSpPr>
                  <a:grpSpLocks/>
                </p:cNvGrpSpPr>
                <p:nvPr/>
              </p:nvGrpSpPr>
              <p:grpSpPr bwMode="auto">
                <a:xfrm>
                  <a:off x="3504" y="2089"/>
                  <a:ext cx="615" cy="375"/>
                  <a:chOff x="3504" y="2089"/>
                  <a:chExt cx="615" cy="375"/>
                </a:xfrm>
              </p:grpSpPr>
              <p:sp>
                <p:nvSpPr>
                  <p:cNvPr id="69" name="Freeform 127"/>
                  <p:cNvSpPr>
                    <a:spLocks/>
                  </p:cNvSpPr>
                  <p:nvPr/>
                </p:nvSpPr>
                <p:spPr bwMode="auto">
                  <a:xfrm>
                    <a:off x="3504" y="2089"/>
                    <a:ext cx="615" cy="375"/>
                  </a:xfrm>
                  <a:custGeom>
                    <a:avLst/>
                    <a:gdLst/>
                    <a:ahLst/>
                    <a:cxnLst>
                      <a:cxn ang="0">
                        <a:pos x="306" y="20"/>
                      </a:cxn>
                      <a:cxn ang="0">
                        <a:pos x="260" y="45"/>
                      </a:cxn>
                      <a:cxn ang="0">
                        <a:pos x="236" y="21"/>
                      </a:cxn>
                      <a:cxn ang="0">
                        <a:pos x="207" y="11"/>
                      </a:cxn>
                      <a:cxn ang="0">
                        <a:pos x="176" y="5"/>
                      </a:cxn>
                      <a:cxn ang="0">
                        <a:pos x="141" y="10"/>
                      </a:cxn>
                      <a:cxn ang="0">
                        <a:pos x="111" y="24"/>
                      </a:cxn>
                      <a:cxn ang="0">
                        <a:pos x="96" y="44"/>
                      </a:cxn>
                      <a:cxn ang="0">
                        <a:pos x="94" y="77"/>
                      </a:cxn>
                      <a:cxn ang="0">
                        <a:pos x="122" y="102"/>
                      </a:cxn>
                      <a:cxn ang="0">
                        <a:pos x="151" y="112"/>
                      </a:cxn>
                      <a:cxn ang="0">
                        <a:pos x="120" y="127"/>
                      </a:cxn>
                      <a:cxn ang="0">
                        <a:pos x="147" y="173"/>
                      </a:cxn>
                      <a:cxn ang="0">
                        <a:pos x="139" y="216"/>
                      </a:cxn>
                      <a:cxn ang="0">
                        <a:pos x="102" y="227"/>
                      </a:cxn>
                      <a:cxn ang="0">
                        <a:pos x="62" y="203"/>
                      </a:cxn>
                      <a:cxn ang="0">
                        <a:pos x="35" y="184"/>
                      </a:cxn>
                      <a:cxn ang="0">
                        <a:pos x="8" y="195"/>
                      </a:cxn>
                      <a:cxn ang="0">
                        <a:pos x="0" y="223"/>
                      </a:cxn>
                      <a:cxn ang="0">
                        <a:pos x="35" y="288"/>
                      </a:cxn>
                      <a:cxn ang="0">
                        <a:pos x="97" y="340"/>
                      </a:cxn>
                      <a:cxn ang="0">
                        <a:pos x="174" y="374"/>
                      </a:cxn>
                      <a:cxn ang="0">
                        <a:pos x="225" y="372"/>
                      </a:cxn>
                      <a:cxn ang="0">
                        <a:pos x="283" y="360"/>
                      </a:cxn>
                      <a:cxn ang="0">
                        <a:pos x="346" y="329"/>
                      </a:cxn>
                      <a:cxn ang="0">
                        <a:pos x="385" y="333"/>
                      </a:cxn>
                      <a:cxn ang="0">
                        <a:pos x="423" y="324"/>
                      </a:cxn>
                      <a:cxn ang="0">
                        <a:pos x="494" y="294"/>
                      </a:cxn>
                      <a:cxn ang="0">
                        <a:pos x="523" y="275"/>
                      </a:cxn>
                      <a:cxn ang="0">
                        <a:pos x="572" y="241"/>
                      </a:cxn>
                      <a:cxn ang="0">
                        <a:pos x="604" y="198"/>
                      </a:cxn>
                      <a:cxn ang="0">
                        <a:pos x="614" y="146"/>
                      </a:cxn>
                      <a:cxn ang="0">
                        <a:pos x="597" y="74"/>
                      </a:cxn>
                      <a:cxn ang="0">
                        <a:pos x="549" y="24"/>
                      </a:cxn>
                      <a:cxn ang="0">
                        <a:pos x="448" y="0"/>
                      </a:cxn>
                      <a:cxn ang="0">
                        <a:pos x="352" y="8"/>
                      </a:cxn>
                    </a:cxnLst>
                    <a:rect l="0" t="0" r="r" b="b"/>
                    <a:pathLst>
                      <a:path w="615" h="375">
                        <a:moveTo>
                          <a:pt x="352" y="8"/>
                        </a:moveTo>
                        <a:lnTo>
                          <a:pt x="306" y="20"/>
                        </a:lnTo>
                        <a:lnTo>
                          <a:pt x="280" y="35"/>
                        </a:lnTo>
                        <a:lnTo>
                          <a:pt x="260" y="45"/>
                        </a:lnTo>
                        <a:lnTo>
                          <a:pt x="246" y="31"/>
                        </a:lnTo>
                        <a:lnTo>
                          <a:pt x="236" y="21"/>
                        </a:lnTo>
                        <a:lnTo>
                          <a:pt x="225" y="16"/>
                        </a:lnTo>
                        <a:lnTo>
                          <a:pt x="207" y="11"/>
                        </a:lnTo>
                        <a:lnTo>
                          <a:pt x="190" y="8"/>
                        </a:lnTo>
                        <a:lnTo>
                          <a:pt x="176" y="5"/>
                        </a:lnTo>
                        <a:lnTo>
                          <a:pt x="160" y="6"/>
                        </a:lnTo>
                        <a:lnTo>
                          <a:pt x="141" y="10"/>
                        </a:lnTo>
                        <a:lnTo>
                          <a:pt x="123" y="17"/>
                        </a:lnTo>
                        <a:lnTo>
                          <a:pt x="111" y="24"/>
                        </a:lnTo>
                        <a:lnTo>
                          <a:pt x="104" y="33"/>
                        </a:lnTo>
                        <a:lnTo>
                          <a:pt x="96" y="44"/>
                        </a:lnTo>
                        <a:lnTo>
                          <a:pt x="92" y="61"/>
                        </a:lnTo>
                        <a:lnTo>
                          <a:pt x="94" y="77"/>
                        </a:lnTo>
                        <a:lnTo>
                          <a:pt x="104" y="93"/>
                        </a:lnTo>
                        <a:lnTo>
                          <a:pt x="122" y="102"/>
                        </a:lnTo>
                        <a:lnTo>
                          <a:pt x="141" y="109"/>
                        </a:lnTo>
                        <a:lnTo>
                          <a:pt x="151" y="112"/>
                        </a:lnTo>
                        <a:lnTo>
                          <a:pt x="129" y="120"/>
                        </a:lnTo>
                        <a:lnTo>
                          <a:pt x="120" y="127"/>
                        </a:lnTo>
                        <a:lnTo>
                          <a:pt x="139" y="139"/>
                        </a:lnTo>
                        <a:lnTo>
                          <a:pt x="147" y="173"/>
                        </a:lnTo>
                        <a:lnTo>
                          <a:pt x="145" y="198"/>
                        </a:lnTo>
                        <a:lnTo>
                          <a:pt x="139" y="216"/>
                        </a:lnTo>
                        <a:lnTo>
                          <a:pt x="118" y="227"/>
                        </a:lnTo>
                        <a:lnTo>
                          <a:pt x="102" y="227"/>
                        </a:lnTo>
                        <a:lnTo>
                          <a:pt x="73" y="223"/>
                        </a:lnTo>
                        <a:lnTo>
                          <a:pt x="62" y="203"/>
                        </a:lnTo>
                        <a:lnTo>
                          <a:pt x="56" y="182"/>
                        </a:lnTo>
                        <a:lnTo>
                          <a:pt x="35" y="184"/>
                        </a:lnTo>
                        <a:lnTo>
                          <a:pt x="24" y="193"/>
                        </a:lnTo>
                        <a:lnTo>
                          <a:pt x="8" y="195"/>
                        </a:lnTo>
                        <a:lnTo>
                          <a:pt x="0" y="205"/>
                        </a:lnTo>
                        <a:lnTo>
                          <a:pt x="0" y="223"/>
                        </a:lnTo>
                        <a:lnTo>
                          <a:pt x="11" y="253"/>
                        </a:lnTo>
                        <a:lnTo>
                          <a:pt x="35" y="288"/>
                        </a:lnTo>
                        <a:lnTo>
                          <a:pt x="78" y="328"/>
                        </a:lnTo>
                        <a:lnTo>
                          <a:pt x="97" y="340"/>
                        </a:lnTo>
                        <a:lnTo>
                          <a:pt x="126" y="356"/>
                        </a:lnTo>
                        <a:lnTo>
                          <a:pt x="174" y="374"/>
                        </a:lnTo>
                        <a:lnTo>
                          <a:pt x="190" y="374"/>
                        </a:lnTo>
                        <a:lnTo>
                          <a:pt x="225" y="372"/>
                        </a:lnTo>
                        <a:lnTo>
                          <a:pt x="260" y="365"/>
                        </a:lnTo>
                        <a:lnTo>
                          <a:pt x="283" y="360"/>
                        </a:lnTo>
                        <a:lnTo>
                          <a:pt x="329" y="323"/>
                        </a:lnTo>
                        <a:lnTo>
                          <a:pt x="346" y="329"/>
                        </a:lnTo>
                        <a:lnTo>
                          <a:pt x="366" y="334"/>
                        </a:lnTo>
                        <a:lnTo>
                          <a:pt x="385" y="333"/>
                        </a:lnTo>
                        <a:lnTo>
                          <a:pt x="403" y="330"/>
                        </a:lnTo>
                        <a:lnTo>
                          <a:pt x="423" y="324"/>
                        </a:lnTo>
                        <a:lnTo>
                          <a:pt x="441" y="316"/>
                        </a:lnTo>
                        <a:lnTo>
                          <a:pt x="494" y="294"/>
                        </a:lnTo>
                        <a:lnTo>
                          <a:pt x="511" y="284"/>
                        </a:lnTo>
                        <a:lnTo>
                          <a:pt x="523" y="275"/>
                        </a:lnTo>
                        <a:lnTo>
                          <a:pt x="550" y="259"/>
                        </a:lnTo>
                        <a:lnTo>
                          <a:pt x="572" y="241"/>
                        </a:lnTo>
                        <a:lnTo>
                          <a:pt x="593" y="221"/>
                        </a:lnTo>
                        <a:lnTo>
                          <a:pt x="604" y="198"/>
                        </a:lnTo>
                        <a:lnTo>
                          <a:pt x="612" y="170"/>
                        </a:lnTo>
                        <a:lnTo>
                          <a:pt x="614" y="146"/>
                        </a:lnTo>
                        <a:lnTo>
                          <a:pt x="611" y="107"/>
                        </a:lnTo>
                        <a:lnTo>
                          <a:pt x="597" y="74"/>
                        </a:lnTo>
                        <a:lnTo>
                          <a:pt x="579" y="48"/>
                        </a:lnTo>
                        <a:lnTo>
                          <a:pt x="549" y="24"/>
                        </a:lnTo>
                        <a:lnTo>
                          <a:pt x="506" y="8"/>
                        </a:lnTo>
                        <a:lnTo>
                          <a:pt x="448" y="0"/>
                        </a:lnTo>
                        <a:lnTo>
                          <a:pt x="397" y="0"/>
                        </a:lnTo>
                        <a:lnTo>
                          <a:pt x="352" y="8"/>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grpSp>
                <p:nvGrpSpPr>
                  <p:cNvPr id="70" name="Group 131"/>
                  <p:cNvGrpSpPr>
                    <a:grpSpLocks/>
                  </p:cNvGrpSpPr>
                  <p:nvPr/>
                </p:nvGrpSpPr>
                <p:grpSpPr bwMode="auto">
                  <a:xfrm>
                    <a:off x="3716" y="2132"/>
                    <a:ext cx="98" cy="68"/>
                    <a:chOff x="3716" y="2132"/>
                    <a:chExt cx="98" cy="68"/>
                  </a:xfrm>
                </p:grpSpPr>
                <p:sp>
                  <p:nvSpPr>
                    <p:cNvPr id="77" name="Oval 128"/>
                    <p:cNvSpPr>
                      <a:spLocks noChangeArrowheads="1"/>
                    </p:cNvSpPr>
                    <p:nvPr/>
                  </p:nvSpPr>
                  <p:spPr bwMode="auto">
                    <a:xfrm>
                      <a:off x="3716" y="2132"/>
                      <a:ext cx="98" cy="68"/>
                    </a:xfrm>
                    <a:prstGeom prst="ellipse">
                      <a:avLst/>
                    </a:prstGeom>
                    <a:solidFill>
                      <a:srgbClr val="FFFFFF"/>
                    </a:solidFill>
                    <a:ln w="12699">
                      <a:solidFill>
                        <a:srgbClr val="000000"/>
                      </a:solidFill>
                      <a:round/>
                      <a:headEnd/>
                      <a:tailEnd/>
                    </a:ln>
                    <a:effectLst/>
                  </p:spPr>
                  <p:txBody>
                    <a:bodyPr wrap="none" anchor="ctr"/>
                    <a:lstStyle/>
                    <a:p>
                      <a:endParaRPr lang="es-MX"/>
                    </a:p>
                  </p:txBody>
                </p:sp>
                <p:sp>
                  <p:nvSpPr>
                    <p:cNvPr id="78" name="Oval 129"/>
                    <p:cNvSpPr>
                      <a:spLocks noChangeArrowheads="1"/>
                    </p:cNvSpPr>
                    <p:nvPr/>
                  </p:nvSpPr>
                  <p:spPr bwMode="auto">
                    <a:xfrm>
                      <a:off x="3746" y="2141"/>
                      <a:ext cx="43" cy="32"/>
                    </a:xfrm>
                    <a:prstGeom prst="ellipse">
                      <a:avLst/>
                    </a:prstGeom>
                    <a:solidFill>
                      <a:srgbClr val="4040FF"/>
                    </a:solidFill>
                    <a:ln w="12699">
                      <a:solidFill>
                        <a:srgbClr val="000000"/>
                      </a:solidFill>
                      <a:round/>
                      <a:headEnd/>
                      <a:tailEnd/>
                    </a:ln>
                    <a:effectLst/>
                  </p:spPr>
                  <p:txBody>
                    <a:bodyPr wrap="none" anchor="ctr"/>
                    <a:lstStyle/>
                    <a:p>
                      <a:endParaRPr lang="es-MX"/>
                    </a:p>
                  </p:txBody>
                </p:sp>
                <p:sp>
                  <p:nvSpPr>
                    <p:cNvPr id="79" name="Oval 130"/>
                    <p:cNvSpPr>
                      <a:spLocks noChangeArrowheads="1"/>
                    </p:cNvSpPr>
                    <p:nvPr/>
                  </p:nvSpPr>
                  <p:spPr bwMode="auto">
                    <a:xfrm>
                      <a:off x="3752" y="2147"/>
                      <a:ext cx="15" cy="10"/>
                    </a:xfrm>
                    <a:prstGeom prst="ellipse">
                      <a:avLst/>
                    </a:prstGeom>
                    <a:solidFill>
                      <a:srgbClr val="E0E0E0"/>
                    </a:solidFill>
                    <a:ln w="12699">
                      <a:solidFill>
                        <a:srgbClr val="000000"/>
                      </a:solidFill>
                      <a:round/>
                      <a:headEnd/>
                      <a:tailEnd/>
                    </a:ln>
                    <a:effectLst/>
                  </p:spPr>
                  <p:txBody>
                    <a:bodyPr wrap="none" anchor="ctr"/>
                    <a:lstStyle/>
                    <a:p>
                      <a:endParaRPr lang="es-MX"/>
                    </a:p>
                  </p:txBody>
                </p:sp>
              </p:grpSp>
              <p:sp>
                <p:nvSpPr>
                  <p:cNvPr id="71" name="Freeform 132"/>
                  <p:cNvSpPr>
                    <a:spLocks/>
                  </p:cNvSpPr>
                  <p:nvPr/>
                </p:nvSpPr>
                <p:spPr bwMode="auto">
                  <a:xfrm>
                    <a:off x="3786" y="2177"/>
                    <a:ext cx="296" cy="281"/>
                  </a:xfrm>
                  <a:custGeom>
                    <a:avLst/>
                    <a:gdLst/>
                    <a:ahLst/>
                    <a:cxnLst>
                      <a:cxn ang="0">
                        <a:pos x="159" y="0"/>
                      </a:cxn>
                      <a:cxn ang="0">
                        <a:pos x="125" y="14"/>
                      </a:cxn>
                      <a:cxn ang="0">
                        <a:pos x="112" y="27"/>
                      </a:cxn>
                      <a:cxn ang="0">
                        <a:pos x="110" y="60"/>
                      </a:cxn>
                      <a:cxn ang="0">
                        <a:pos x="87" y="51"/>
                      </a:cxn>
                      <a:cxn ang="0">
                        <a:pos x="68" y="56"/>
                      </a:cxn>
                      <a:cxn ang="0">
                        <a:pos x="28" y="74"/>
                      </a:cxn>
                      <a:cxn ang="0">
                        <a:pos x="43" y="88"/>
                      </a:cxn>
                      <a:cxn ang="0">
                        <a:pos x="13" y="88"/>
                      </a:cxn>
                      <a:cxn ang="0">
                        <a:pos x="6" y="100"/>
                      </a:cxn>
                      <a:cxn ang="0">
                        <a:pos x="0" y="110"/>
                      </a:cxn>
                      <a:cxn ang="0">
                        <a:pos x="29" y="115"/>
                      </a:cxn>
                      <a:cxn ang="0">
                        <a:pos x="17" y="126"/>
                      </a:cxn>
                      <a:cxn ang="0">
                        <a:pos x="47" y="148"/>
                      </a:cxn>
                      <a:cxn ang="0">
                        <a:pos x="75" y="138"/>
                      </a:cxn>
                      <a:cxn ang="0">
                        <a:pos x="94" y="136"/>
                      </a:cxn>
                      <a:cxn ang="0">
                        <a:pos x="122" y="140"/>
                      </a:cxn>
                      <a:cxn ang="0">
                        <a:pos x="143" y="153"/>
                      </a:cxn>
                      <a:cxn ang="0">
                        <a:pos x="156" y="169"/>
                      </a:cxn>
                      <a:cxn ang="0">
                        <a:pos x="162" y="190"/>
                      </a:cxn>
                      <a:cxn ang="0">
                        <a:pos x="157" y="211"/>
                      </a:cxn>
                      <a:cxn ang="0">
                        <a:pos x="148" y="229"/>
                      </a:cxn>
                      <a:cxn ang="0">
                        <a:pos x="126" y="245"/>
                      </a:cxn>
                      <a:cxn ang="0">
                        <a:pos x="103" y="247"/>
                      </a:cxn>
                      <a:cxn ang="0">
                        <a:pos x="101" y="259"/>
                      </a:cxn>
                      <a:cxn ang="0">
                        <a:pos x="105" y="280"/>
                      </a:cxn>
                      <a:cxn ang="0">
                        <a:pos x="131" y="277"/>
                      </a:cxn>
                      <a:cxn ang="0">
                        <a:pos x="148" y="272"/>
                      </a:cxn>
                      <a:cxn ang="0">
                        <a:pos x="161" y="251"/>
                      </a:cxn>
                      <a:cxn ang="0">
                        <a:pos x="175" y="255"/>
                      </a:cxn>
                      <a:cxn ang="0">
                        <a:pos x="199" y="246"/>
                      </a:cxn>
                      <a:cxn ang="0">
                        <a:pos x="210" y="222"/>
                      </a:cxn>
                      <a:cxn ang="0">
                        <a:pos x="229" y="223"/>
                      </a:cxn>
                      <a:cxn ang="0">
                        <a:pos x="243" y="207"/>
                      </a:cxn>
                      <a:cxn ang="0">
                        <a:pos x="248" y="189"/>
                      </a:cxn>
                      <a:cxn ang="0">
                        <a:pos x="253" y="154"/>
                      </a:cxn>
                      <a:cxn ang="0">
                        <a:pos x="295" y="116"/>
                      </a:cxn>
                      <a:cxn ang="0">
                        <a:pos x="290" y="81"/>
                      </a:cxn>
                      <a:cxn ang="0">
                        <a:pos x="253" y="74"/>
                      </a:cxn>
                      <a:cxn ang="0">
                        <a:pos x="252" y="43"/>
                      </a:cxn>
                      <a:cxn ang="0">
                        <a:pos x="223" y="43"/>
                      </a:cxn>
                      <a:cxn ang="0">
                        <a:pos x="220" y="12"/>
                      </a:cxn>
                      <a:cxn ang="0">
                        <a:pos x="189" y="12"/>
                      </a:cxn>
                      <a:cxn ang="0">
                        <a:pos x="159" y="0"/>
                      </a:cxn>
                    </a:cxnLst>
                    <a:rect l="0" t="0" r="r" b="b"/>
                    <a:pathLst>
                      <a:path w="296" h="281">
                        <a:moveTo>
                          <a:pt x="159" y="0"/>
                        </a:moveTo>
                        <a:lnTo>
                          <a:pt x="125" y="14"/>
                        </a:lnTo>
                        <a:lnTo>
                          <a:pt x="112" y="27"/>
                        </a:lnTo>
                        <a:lnTo>
                          <a:pt x="110" y="60"/>
                        </a:lnTo>
                        <a:lnTo>
                          <a:pt x="87" y="51"/>
                        </a:lnTo>
                        <a:lnTo>
                          <a:pt x="68" y="56"/>
                        </a:lnTo>
                        <a:lnTo>
                          <a:pt x="28" y="74"/>
                        </a:lnTo>
                        <a:lnTo>
                          <a:pt x="43" y="88"/>
                        </a:lnTo>
                        <a:lnTo>
                          <a:pt x="13" y="88"/>
                        </a:lnTo>
                        <a:lnTo>
                          <a:pt x="6" y="100"/>
                        </a:lnTo>
                        <a:lnTo>
                          <a:pt x="0" y="110"/>
                        </a:lnTo>
                        <a:lnTo>
                          <a:pt x="29" y="115"/>
                        </a:lnTo>
                        <a:lnTo>
                          <a:pt x="17" y="126"/>
                        </a:lnTo>
                        <a:lnTo>
                          <a:pt x="47" y="148"/>
                        </a:lnTo>
                        <a:lnTo>
                          <a:pt x="75" y="138"/>
                        </a:lnTo>
                        <a:lnTo>
                          <a:pt x="94" y="136"/>
                        </a:lnTo>
                        <a:lnTo>
                          <a:pt x="122" y="140"/>
                        </a:lnTo>
                        <a:lnTo>
                          <a:pt x="143" y="153"/>
                        </a:lnTo>
                        <a:lnTo>
                          <a:pt x="156" y="169"/>
                        </a:lnTo>
                        <a:lnTo>
                          <a:pt x="162" y="190"/>
                        </a:lnTo>
                        <a:lnTo>
                          <a:pt x="157" y="211"/>
                        </a:lnTo>
                        <a:lnTo>
                          <a:pt x="148" y="229"/>
                        </a:lnTo>
                        <a:lnTo>
                          <a:pt x="126" y="245"/>
                        </a:lnTo>
                        <a:lnTo>
                          <a:pt x="103" y="247"/>
                        </a:lnTo>
                        <a:lnTo>
                          <a:pt x="101" y="259"/>
                        </a:lnTo>
                        <a:lnTo>
                          <a:pt x="105" y="280"/>
                        </a:lnTo>
                        <a:lnTo>
                          <a:pt x="131" y="277"/>
                        </a:lnTo>
                        <a:lnTo>
                          <a:pt x="148" y="272"/>
                        </a:lnTo>
                        <a:lnTo>
                          <a:pt x="161" y="251"/>
                        </a:lnTo>
                        <a:lnTo>
                          <a:pt x="175" y="255"/>
                        </a:lnTo>
                        <a:lnTo>
                          <a:pt x="199" y="246"/>
                        </a:lnTo>
                        <a:lnTo>
                          <a:pt x="210" y="222"/>
                        </a:lnTo>
                        <a:lnTo>
                          <a:pt x="229" y="223"/>
                        </a:lnTo>
                        <a:lnTo>
                          <a:pt x="243" y="207"/>
                        </a:lnTo>
                        <a:lnTo>
                          <a:pt x="248" y="189"/>
                        </a:lnTo>
                        <a:lnTo>
                          <a:pt x="253" y="154"/>
                        </a:lnTo>
                        <a:lnTo>
                          <a:pt x="295" y="116"/>
                        </a:lnTo>
                        <a:lnTo>
                          <a:pt x="290" y="81"/>
                        </a:lnTo>
                        <a:lnTo>
                          <a:pt x="253" y="74"/>
                        </a:lnTo>
                        <a:lnTo>
                          <a:pt x="252" y="43"/>
                        </a:lnTo>
                        <a:lnTo>
                          <a:pt x="223" y="43"/>
                        </a:lnTo>
                        <a:lnTo>
                          <a:pt x="220" y="12"/>
                        </a:lnTo>
                        <a:lnTo>
                          <a:pt x="189" y="12"/>
                        </a:lnTo>
                        <a:lnTo>
                          <a:pt x="159" y="0"/>
                        </a:lnTo>
                      </a:path>
                    </a:pathLst>
                  </a:custGeom>
                  <a:solidFill>
                    <a:srgbClr val="804000"/>
                  </a:solidFill>
                  <a:ln w="12699" cap="rnd" cmpd="sng">
                    <a:solidFill>
                      <a:srgbClr val="000000"/>
                    </a:solidFill>
                    <a:prstDash val="solid"/>
                    <a:round/>
                    <a:headEnd type="none" w="sm" len="sm"/>
                    <a:tailEnd type="none" w="sm" len="sm"/>
                  </a:ln>
                  <a:effectLst/>
                </p:spPr>
                <p:txBody>
                  <a:bodyPr/>
                  <a:lstStyle/>
                  <a:p>
                    <a:endParaRPr lang="es-MX"/>
                  </a:p>
                </p:txBody>
              </p:sp>
              <p:grpSp>
                <p:nvGrpSpPr>
                  <p:cNvPr id="72" name="Group 136"/>
                  <p:cNvGrpSpPr>
                    <a:grpSpLocks/>
                  </p:cNvGrpSpPr>
                  <p:nvPr/>
                </p:nvGrpSpPr>
                <p:grpSpPr bwMode="auto">
                  <a:xfrm>
                    <a:off x="3648" y="2118"/>
                    <a:ext cx="195" cy="108"/>
                    <a:chOff x="3648" y="2118"/>
                    <a:chExt cx="195" cy="108"/>
                  </a:xfrm>
                </p:grpSpPr>
                <p:sp>
                  <p:nvSpPr>
                    <p:cNvPr id="74" name="Freeform 133"/>
                    <p:cNvSpPr>
                      <a:spLocks/>
                    </p:cNvSpPr>
                    <p:nvPr/>
                  </p:nvSpPr>
                  <p:spPr bwMode="auto">
                    <a:xfrm>
                      <a:off x="3648" y="2193"/>
                      <a:ext cx="61" cy="23"/>
                    </a:xfrm>
                    <a:custGeom>
                      <a:avLst/>
                      <a:gdLst/>
                      <a:ahLst/>
                      <a:cxnLst>
                        <a:cxn ang="0">
                          <a:pos x="60" y="0"/>
                        </a:cxn>
                        <a:cxn ang="0">
                          <a:pos x="57" y="12"/>
                        </a:cxn>
                        <a:cxn ang="0">
                          <a:pos x="49" y="20"/>
                        </a:cxn>
                        <a:cxn ang="0">
                          <a:pos x="37" y="22"/>
                        </a:cxn>
                        <a:cxn ang="0">
                          <a:pos x="27" y="20"/>
                        </a:cxn>
                        <a:cxn ang="0">
                          <a:pos x="14" y="16"/>
                        </a:cxn>
                        <a:cxn ang="0">
                          <a:pos x="0" y="8"/>
                        </a:cxn>
                      </a:cxnLst>
                      <a:rect l="0" t="0" r="r" b="b"/>
                      <a:pathLst>
                        <a:path w="61" h="23">
                          <a:moveTo>
                            <a:pt x="60" y="0"/>
                          </a:moveTo>
                          <a:lnTo>
                            <a:pt x="57" y="12"/>
                          </a:lnTo>
                          <a:lnTo>
                            <a:pt x="49" y="20"/>
                          </a:lnTo>
                          <a:lnTo>
                            <a:pt x="37" y="22"/>
                          </a:lnTo>
                          <a:lnTo>
                            <a:pt x="27" y="20"/>
                          </a:lnTo>
                          <a:lnTo>
                            <a:pt x="14" y="16"/>
                          </a:lnTo>
                          <a:lnTo>
                            <a:pt x="0" y="8"/>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75" name="Freeform 134"/>
                    <p:cNvSpPr>
                      <a:spLocks/>
                    </p:cNvSpPr>
                    <p:nvPr/>
                  </p:nvSpPr>
                  <p:spPr bwMode="auto">
                    <a:xfrm>
                      <a:off x="3744" y="2196"/>
                      <a:ext cx="54" cy="30"/>
                    </a:xfrm>
                    <a:custGeom>
                      <a:avLst/>
                      <a:gdLst/>
                      <a:ahLst/>
                      <a:cxnLst>
                        <a:cxn ang="0">
                          <a:pos x="53" y="29"/>
                        </a:cxn>
                        <a:cxn ang="0">
                          <a:pos x="0" y="0"/>
                        </a:cxn>
                        <a:cxn ang="0">
                          <a:pos x="24" y="29"/>
                        </a:cxn>
                      </a:cxnLst>
                      <a:rect l="0" t="0" r="r" b="b"/>
                      <a:pathLst>
                        <a:path w="54" h="30">
                          <a:moveTo>
                            <a:pt x="53" y="29"/>
                          </a:moveTo>
                          <a:lnTo>
                            <a:pt x="0" y="0"/>
                          </a:lnTo>
                          <a:lnTo>
                            <a:pt x="24" y="29"/>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76" name="Freeform 135"/>
                    <p:cNvSpPr>
                      <a:spLocks/>
                    </p:cNvSpPr>
                    <p:nvPr/>
                  </p:nvSpPr>
                  <p:spPr bwMode="auto">
                    <a:xfrm>
                      <a:off x="3810" y="2118"/>
                      <a:ext cx="33" cy="55"/>
                    </a:xfrm>
                    <a:custGeom>
                      <a:avLst/>
                      <a:gdLst/>
                      <a:ahLst/>
                      <a:cxnLst>
                        <a:cxn ang="0">
                          <a:pos x="29" y="54"/>
                        </a:cxn>
                        <a:cxn ang="0">
                          <a:pos x="32" y="34"/>
                        </a:cxn>
                        <a:cxn ang="0">
                          <a:pos x="22" y="11"/>
                        </a:cxn>
                        <a:cxn ang="0">
                          <a:pos x="8" y="2"/>
                        </a:cxn>
                        <a:cxn ang="0">
                          <a:pos x="0" y="0"/>
                        </a:cxn>
                      </a:cxnLst>
                      <a:rect l="0" t="0" r="r" b="b"/>
                      <a:pathLst>
                        <a:path w="33" h="55">
                          <a:moveTo>
                            <a:pt x="29" y="54"/>
                          </a:moveTo>
                          <a:lnTo>
                            <a:pt x="32" y="34"/>
                          </a:lnTo>
                          <a:lnTo>
                            <a:pt x="22" y="11"/>
                          </a:lnTo>
                          <a:lnTo>
                            <a:pt x="8" y="2"/>
                          </a:lnTo>
                          <a:lnTo>
                            <a:pt x="0" y="0"/>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sp>
                <p:nvSpPr>
                  <p:cNvPr id="73" name="Freeform 137"/>
                  <p:cNvSpPr>
                    <a:spLocks/>
                  </p:cNvSpPr>
                  <p:nvPr/>
                </p:nvSpPr>
                <p:spPr bwMode="auto">
                  <a:xfrm>
                    <a:off x="3853" y="2346"/>
                    <a:ext cx="59" cy="44"/>
                  </a:xfrm>
                  <a:custGeom>
                    <a:avLst/>
                    <a:gdLst/>
                    <a:ahLst/>
                    <a:cxnLst>
                      <a:cxn ang="0">
                        <a:pos x="19" y="0"/>
                      </a:cxn>
                      <a:cxn ang="0">
                        <a:pos x="42" y="0"/>
                      </a:cxn>
                      <a:cxn ang="0">
                        <a:pos x="58" y="16"/>
                      </a:cxn>
                      <a:cxn ang="0">
                        <a:pos x="56" y="34"/>
                      </a:cxn>
                      <a:cxn ang="0">
                        <a:pos x="43" y="43"/>
                      </a:cxn>
                      <a:cxn ang="0">
                        <a:pos x="29" y="43"/>
                      </a:cxn>
                      <a:cxn ang="0">
                        <a:pos x="12" y="43"/>
                      </a:cxn>
                      <a:cxn ang="0">
                        <a:pos x="2" y="38"/>
                      </a:cxn>
                      <a:cxn ang="0">
                        <a:pos x="0" y="27"/>
                      </a:cxn>
                      <a:cxn ang="0">
                        <a:pos x="7" y="20"/>
                      </a:cxn>
                      <a:cxn ang="0">
                        <a:pos x="19" y="23"/>
                      </a:cxn>
                    </a:cxnLst>
                    <a:rect l="0" t="0" r="r" b="b"/>
                    <a:pathLst>
                      <a:path w="59" h="44">
                        <a:moveTo>
                          <a:pt x="19" y="0"/>
                        </a:moveTo>
                        <a:lnTo>
                          <a:pt x="42" y="0"/>
                        </a:lnTo>
                        <a:lnTo>
                          <a:pt x="58" y="16"/>
                        </a:lnTo>
                        <a:lnTo>
                          <a:pt x="56" y="34"/>
                        </a:lnTo>
                        <a:lnTo>
                          <a:pt x="43" y="43"/>
                        </a:lnTo>
                        <a:lnTo>
                          <a:pt x="29" y="43"/>
                        </a:lnTo>
                        <a:lnTo>
                          <a:pt x="12" y="43"/>
                        </a:lnTo>
                        <a:lnTo>
                          <a:pt x="2" y="38"/>
                        </a:lnTo>
                        <a:lnTo>
                          <a:pt x="0" y="27"/>
                        </a:lnTo>
                        <a:lnTo>
                          <a:pt x="7" y="20"/>
                        </a:lnTo>
                        <a:lnTo>
                          <a:pt x="19" y="23"/>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nvGrpSpPr>
                <p:cNvPr id="64" name="Group 143"/>
                <p:cNvGrpSpPr>
                  <a:grpSpLocks/>
                </p:cNvGrpSpPr>
                <p:nvPr/>
              </p:nvGrpSpPr>
              <p:grpSpPr bwMode="auto">
                <a:xfrm>
                  <a:off x="3752" y="2060"/>
                  <a:ext cx="429" cy="338"/>
                  <a:chOff x="3752" y="2060"/>
                  <a:chExt cx="429" cy="338"/>
                </a:xfrm>
              </p:grpSpPr>
              <p:sp>
                <p:nvSpPr>
                  <p:cNvPr id="65" name="Arc 139"/>
                  <p:cNvSpPr>
                    <a:spLocks/>
                  </p:cNvSpPr>
                  <p:nvPr/>
                </p:nvSpPr>
                <p:spPr bwMode="auto">
                  <a:xfrm>
                    <a:off x="3854" y="2070"/>
                    <a:ext cx="327" cy="328"/>
                  </a:xfrm>
                  <a:custGeom>
                    <a:avLst/>
                    <a:gdLst>
                      <a:gd name="G0" fmla="+- 9143 0 0"/>
                      <a:gd name="G1" fmla="+- 21600 0 0"/>
                      <a:gd name="G2" fmla="+- 21600 0 0"/>
                      <a:gd name="T0" fmla="*/ 0 w 30743"/>
                      <a:gd name="T1" fmla="*/ 2031 h 41997"/>
                      <a:gd name="T2" fmla="*/ 16252 w 30743"/>
                      <a:gd name="T3" fmla="*/ 41997 h 41997"/>
                      <a:gd name="T4" fmla="*/ 9143 w 30743"/>
                      <a:gd name="T5" fmla="*/ 21600 h 41997"/>
                    </a:gdLst>
                    <a:ahLst/>
                    <a:cxnLst>
                      <a:cxn ang="0">
                        <a:pos x="T0" y="T1"/>
                      </a:cxn>
                      <a:cxn ang="0">
                        <a:pos x="T2" y="T3"/>
                      </a:cxn>
                      <a:cxn ang="0">
                        <a:pos x="T4" y="T5"/>
                      </a:cxn>
                    </a:cxnLst>
                    <a:rect l="0" t="0" r="r" b="b"/>
                    <a:pathLst>
                      <a:path w="30743" h="41997" fill="none" extrusionOk="0">
                        <a:moveTo>
                          <a:pt x="-1" y="2030"/>
                        </a:moveTo>
                        <a:cubicBezTo>
                          <a:pt x="2862" y="693"/>
                          <a:pt x="5983" y="-1"/>
                          <a:pt x="9143" y="0"/>
                        </a:cubicBezTo>
                        <a:cubicBezTo>
                          <a:pt x="21072" y="0"/>
                          <a:pt x="30743" y="9670"/>
                          <a:pt x="30743" y="21600"/>
                        </a:cubicBezTo>
                        <a:cubicBezTo>
                          <a:pt x="30743" y="30789"/>
                          <a:pt x="24929" y="38972"/>
                          <a:pt x="16251" y="41996"/>
                        </a:cubicBezTo>
                      </a:path>
                      <a:path w="30743" h="41997" stroke="0" extrusionOk="0">
                        <a:moveTo>
                          <a:pt x="-1" y="2030"/>
                        </a:moveTo>
                        <a:cubicBezTo>
                          <a:pt x="2862" y="693"/>
                          <a:pt x="5983" y="-1"/>
                          <a:pt x="9143" y="0"/>
                        </a:cubicBezTo>
                        <a:cubicBezTo>
                          <a:pt x="21072" y="0"/>
                          <a:pt x="30743" y="9670"/>
                          <a:pt x="30743" y="21600"/>
                        </a:cubicBezTo>
                        <a:cubicBezTo>
                          <a:pt x="30743" y="30789"/>
                          <a:pt x="24929" y="38972"/>
                          <a:pt x="16251" y="41996"/>
                        </a:cubicBezTo>
                        <a:lnTo>
                          <a:pt x="9143" y="21600"/>
                        </a:lnTo>
                        <a:close/>
                      </a:path>
                    </a:pathLst>
                  </a:custGeom>
                  <a:solidFill>
                    <a:srgbClr val="FFFF00"/>
                  </a:solidFill>
                  <a:ln w="12699" cap="rnd">
                    <a:solidFill>
                      <a:srgbClr val="000000"/>
                    </a:solidFill>
                    <a:round/>
                    <a:headEnd/>
                    <a:tailEnd/>
                  </a:ln>
                  <a:effectLst/>
                </p:spPr>
                <p:txBody>
                  <a:bodyPr wrap="none" anchor="ctr"/>
                  <a:lstStyle/>
                  <a:p>
                    <a:endParaRPr lang="es-MX"/>
                  </a:p>
                </p:txBody>
              </p:sp>
              <p:sp>
                <p:nvSpPr>
                  <p:cNvPr id="66" name="Freeform 140"/>
                  <p:cNvSpPr>
                    <a:spLocks/>
                  </p:cNvSpPr>
                  <p:nvPr/>
                </p:nvSpPr>
                <p:spPr bwMode="auto">
                  <a:xfrm>
                    <a:off x="3752" y="2060"/>
                    <a:ext cx="180" cy="153"/>
                  </a:xfrm>
                  <a:custGeom>
                    <a:avLst/>
                    <a:gdLst/>
                    <a:ahLst/>
                    <a:cxnLst>
                      <a:cxn ang="0">
                        <a:pos x="100" y="24"/>
                      </a:cxn>
                      <a:cxn ang="0">
                        <a:pos x="0" y="0"/>
                      </a:cxn>
                      <a:cxn ang="0">
                        <a:pos x="19" y="25"/>
                      </a:cxn>
                      <a:cxn ang="0">
                        <a:pos x="39" y="49"/>
                      </a:cxn>
                      <a:cxn ang="0">
                        <a:pos x="48" y="58"/>
                      </a:cxn>
                      <a:cxn ang="0">
                        <a:pos x="67" y="79"/>
                      </a:cxn>
                      <a:cxn ang="0">
                        <a:pos x="97" y="99"/>
                      </a:cxn>
                      <a:cxn ang="0">
                        <a:pos x="125" y="119"/>
                      </a:cxn>
                      <a:cxn ang="0">
                        <a:pos x="153" y="137"/>
                      </a:cxn>
                      <a:cxn ang="0">
                        <a:pos x="179" y="152"/>
                      </a:cxn>
                      <a:cxn ang="0">
                        <a:pos x="154" y="109"/>
                      </a:cxn>
                      <a:cxn ang="0">
                        <a:pos x="126" y="67"/>
                      </a:cxn>
                      <a:cxn ang="0">
                        <a:pos x="100" y="24"/>
                      </a:cxn>
                    </a:cxnLst>
                    <a:rect l="0" t="0" r="r" b="b"/>
                    <a:pathLst>
                      <a:path w="180" h="153">
                        <a:moveTo>
                          <a:pt x="100" y="24"/>
                        </a:moveTo>
                        <a:lnTo>
                          <a:pt x="0" y="0"/>
                        </a:lnTo>
                        <a:lnTo>
                          <a:pt x="19" y="25"/>
                        </a:lnTo>
                        <a:lnTo>
                          <a:pt x="39" y="49"/>
                        </a:lnTo>
                        <a:lnTo>
                          <a:pt x="48" y="58"/>
                        </a:lnTo>
                        <a:lnTo>
                          <a:pt x="67" y="79"/>
                        </a:lnTo>
                        <a:lnTo>
                          <a:pt x="97" y="99"/>
                        </a:lnTo>
                        <a:lnTo>
                          <a:pt x="125" y="119"/>
                        </a:lnTo>
                        <a:lnTo>
                          <a:pt x="153" y="137"/>
                        </a:lnTo>
                        <a:lnTo>
                          <a:pt x="179" y="152"/>
                        </a:lnTo>
                        <a:lnTo>
                          <a:pt x="154" y="109"/>
                        </a:lnTo>
                        <a:lnTo>
                          <a:pt x="126" y="67"/>
                        </a:lnTo>
                        <a:lnTo>
                          <a:pt x="100" y="24"/>
                        </a:lnTo>
                      </a:path>
                    </a:pathLst>
                  </a:custGeom>
                  <a:solidFill>
                    <a:srgbClr val="C0C000"/>
                  </a:solidFill>
                  <a:ln w="12699" cap="rnd" cmpd="sng">
                    <a:solidFill>
                      <a:srgbClr val="000000"/>
                    </a:solidFill>
                    <a:prstDash val="solid"/>
                    <a:round/>
                    <a:headEnd type="none" w="sm" len="sm"/>
                    <a:tailEnd type="none" w="sm" len="sm"/>
                  </a:ln>
                  <a:effectLst/>
                </p:spPr>
                <p:txBody>
                  <a:bodyPr/>
                  <a:lstStyle/>
                  <a:p>
                    <a:endParaRPr lang="es-MX"/>
                  </a:p>
                </p:txBody>
              </p:sp>
              <p:sp>
                <p:nvSpPr>
                  <p:cNvPr id="67" name="Freeform 141"/>
                  <p:cNvSpPr>
                    <a:spLocks/>
                  </p:cNvSpPr>
                  <p:nvPr/>
                </p:nvSpPr>
                <p:spPr bwMode="auto">
                  <a:xfrm>
                    <a:off x="3886" y="2113"/>
                    <a:ext cx="259" cy="49"/>
                  </a:xfrm>
                  <a:custGeom>
                    <a:avLst/>
                    <a:gdLst/>
                    <a:ahLst/>
                    <a:cxnLst>
                      <a:cxn ang="0">
                        <a:pos x="0" y="15"/>
                      </a:cxn>
                      <a:cxn ang="0">
                        <a:pos x="20" y="8"/>
                      </a:cxn>
                      <a:cxn ang="0">
                        <a:pos x="57" y="3"/>
                      </a:cxn>
                      <a:cxn ang="0">
                        <a:pos x="105" y="0"/>
                      </a:cxn>
                      <a:cxn ang="0">
                        <a:pos x="140" y="4"/>
                      </a:cxn>
                      <a:cxn ang="0">
                        <a:pos x="180" y="13"/>
                      </a:cxn>
                      <a:cxn ang="0">
                        <a:pos x="220" y="27"/>
                      </a:cxn>
                      <a:cxn ang="0">
                        <a:pos x="258" y="48"/>
                      </a:cxn>
                    </a:cxnLst>
                    <a:rect l="0" t="0" r="r" b="b"/>
                    <a:pathLst>
                      <a:path w="259" h="49">
                        <a:moveTo>
                          <a:pt x="0" y="15"/>
                        </a:moveTo>
                        <a:lnTo>
                          <a:pt x="20" y="8"/>
                        </a:lnTo>
                        <a:lnTo>
                          <a:pt x="57" y="3"/>
                        </a:lnTo>
                        <a:lnTo>
                          <a:pt x="105" y="0"/>
                        </a:lnTo>
                        <a:lnTo>
                          <a:pt x="140" y="4"/>
                        </a:lnTo>
                        <a:lnTo>
                          <a:pt x="180" y="13"/>
                        </a:lnTo>
                        <a:lnTo>
                          <a:pt x="220" y="27"/>
                        </a:lnTo>
                        <a:lnTo>
                          <a:pt x="258" y="48"/>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68" name="Freeform 142"/>
                  <p:cNvSpPr>
                    <a:spLocks/>
                  </p:cNvSpPr>
                  <p:nvPr/>
                </p:nvSpPr>
                <p:spPr bwMode="auto">
                  <a:xfrm>
                    <a:off x="4003" y="2174"/>
                    <a:ext cx="138" cy="154"/>
                  </a:xfrm>
                  <a:custGeom>
                    <a:avLst/>
                    <a:gdLst/>
                    <a:ahLst/>
                    <a:cxnLst>
                      <a:cxn ang="0">
                        <a:pos x="137" y="0"/>
                      </a:cxn>
                      <a:cxn ang="0">
                        <a:pos x="134" y="19"/>
                      </a:cxn>
                      <a:cxn ang="0">
                        <a:pos x="125" y="45"/>
                      </a:cxn>
                      <a:cxn ang="0">
                        <a:pos x="113" y="71"/>
                      </a:cxn>
                      <a:cxn ang="0">
                        <a:pos x="95" y="94"/>
                      </a:cxn>
                      <a:cxn ang="0">
                        <a:pos x="85" y="105"/>
                      </a:cxn>
                      <a:cxn ang="0">
                        <a:pos x="72" y="116"/>
                      </a:cxn>
                      <a:cxn ang="0">
                        <a:pos x="48" y="133"/>
                      </a:cxn>
                      <a:cxn ang="0">
                        <a:pos x="24" y="145"/>
                      </a:cxn>
                      <a:cxn ang="0">
                        <a:pos x="0" y="153"/>
                      </a:cxn>
                    </a:cxnLst>
                    <a:rect l="0" t="0" r="r" b="b"/>
                    <a:pathLst>
                      <a:path w="138" h="154">
                        <a:moveTo>
                          <a:pt x="137" y="0"/>
                        </a:moveTo>
                        <a:lnTo>
                          <a:pt x="134" y="19"/>
                        </a:lnTo>
                        <a:lnTo>
                          <a:pt x="125" y="45"/>
                        </a:lnTo>
                        <a:lnTo>
                          <a:pt x="113" y="71"/>
                        </a:lnTo>
                        <a:lnTo>
                          <a:pt x="95" y="94"/>
                        </a:lnTo>
                        <a:lnTo>
                          <a:pt x="85" y="105"/>
                        </a:lnTo>
                        <a:lnTo>
                          <a:pt x="72" y="116"/>
                        </a:lnTo>
                        <a:lnTo>
                          <a:pt x="48" y="133"/>
                        </a:lnTo>
                        <a:lnTo>
                          <a:pt x="24" y="145"/>
                        </a:lnTo>
                        <a:lnTo>
                          <a:pt x="0" y="153"/>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grpSp>
      </p:grpSp>
      <p:grpSp>
        <p:nvGrpSpPr>
          <p:cNvPr id="94" name="Group 156"/>
          <p:cNvGrpSpPr>
            <a:grpSpLocks/>
          </p:cNvGrpSpPr>
          <p:nvPr/>
        </p:nvGrpSpPr>
        <p:grpSpPr bwMode="auto">
          <a:xfrm rot="907130">
            <a:off x="4623196" y="1571772"/>
            <a:ext cx="1539082" cy="1057276"/>
            <a:chOff x="2630" y="1489"/>
            <a:chExt cx="921" cy="587"/>
          </a:xfrm>
        </p:grpSpPr>
        <p:sp>
          <p:nvSpPr>
            <p:cNvPr id="95" name="Freeform 152"/>
            <p:cNvSpPr>
              <a:spLocks/>
            </p:cNvSpPr>
            <p:nvPr/>
          </p:nvSpPr>
          <p:spPr bwMode="auto">
            <a:xfrm>
              <a:off x="2630" y="1489"/>
              <a:ext cx="408" cy="587"/>
            </a:xfrm>
            <a:custGeom>
              <a:avLst/>
              <a:gdLst/>
              <a:ahLst/>
              <a:cxnLst>
                <a:cxn ang="0">
                  <a:pos x="0" y="74"/>
                </a:cxn>
                <a:cxn ang="0">
                  <a:pos x="407" y="0"/>
                </a:cxn>
                <a:cxn ang="0">
                  <a:pos x="407" y="565"/>
                </a:cxn>
                <a:cxn ang="0">
                  <a:pos x="0" y="586"/>
                </a:cxn>
                <a:cxn ang="0">
                  <a:pos x="0" y="74"/>
                </a:cxn>
              </a:cxnLst>
              <a:rect l="0" t="0" r="r" b="b"/>
              <a:pathLst>
                <a:path w="408" h="587">
                  <a:moveTo>
                    <a:pt x="0" y="74"/>
                  </a:moveTo>
                  <a:lnTo>
                    <a:pt x="407" y="0"/>
                  </a:lnTo>
                  <a:lnTo>
                    <a:pt x="407" y="565"/>
                  </a:lnTo>
                  <a:lnTo>
                    <a:pt x="0" y="586"/>
                  </a:lnTo>
                  <a:lnTo>
                    <a:pt x="0" y="74"/>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96" name="Freeform 153"/>
            <p:cNvSpPr>
              <a:spLocks/>
            </p:cNvSpPr>
            <p:nvPr/>
          </p:nvSpPr>
          <p:spPr bwMode="auto">
            <a:xfrm>
              <a:off x="3037" y="1489"/>
              <a:ext cx="385" cy="585"/>
            </a:xfrm>
            <a:custGeom>
              <a:avLst/>
              <a:gdLst/>
              <a:ahLst/>
              <a:cxnLst>
                <a:cxn ang="0">
                  <a:pos x="0" y="0"/>
                </a:cxn>
                <a:cxn ang="0">
                  <a:pos x="384" y="37"/>
                </a:cxn>
                <a:cxn ang="0">
                  <a:pos x="384" y="584"/>
                </a:cxn>
                <a:cxn ang="0">
                  <a:pos x="0" y="565"/>
                </a:cxn>
                <a:cxn ang="0">
                  <a:pos x="0" y="0"/>
                </a:cxn>
              </a:cxnLst>
              <a:rect l="0" t="0" r="r" b="b"/>
              <a:pathLst>
                <a:path w="385" h="585">
                  <a:moveTo>
                    <a:pt x="0" y="0"/>
                  </a:moveTo>
                  <a:lnTo>
                    <a:pt x="384" y="37"/>
                  </a:lnTo>
                  <a:lnTo>
                    <a:pt x="384" y="584"/>
                  </a:lnTo>
                  <a:lnTo>
                    <a:pt x="0" y="565"/>
                  </a:lnTo>
                  <a:lnTo>
                    <a:pt x="0" y="0"/>
                  </a:lnTo>
                </a:path>
              </a:pathLst>
            </a:custGeom>
            <a:solidFill>
              <a:srgbClr val="E07000"/>
            </a:solidFill>
            <a:ln w="12699" cap="rnd" cmpd="sng">
              <a:solidFill>
                <a:srgbClr val="000000"/>
              </a:solidFill>
              <a:prstDash val="solid"/>
              <a:round/>
              <a:headEnd type="none" w="sm" len="sm"/>
              <a:tailEnd type="none" w="sm" len="sm"/>
            </a:ln>
            <a:effectLst/>
          </p:spPr>
          <p:txBody>
            <a:bodyPr/>
            <a:lstStyle/>
            <a:p>
              <a:endParaRPr lang="es-MX"/>
            </a:p>
          </p:txBody>
        </p:sp>
        <p:sp>
          <p:nvSpPr>
            <p:cNvPr id="97" name="Freeform 154"/>
            <p:cNvSpPr>
              <a:spLocks/>
            </p:cNvSpPr>
            <p:nvPr/>
          </p:nvSpPr>
          <p:spPr bwMode="auto">
            <a:xfrm>
              <a:off x="3037" y="1489"/>
              <a:ext cx="514" cy="276"/>
            </a:xfrm>
            <a:custGeom>
              <a:avLst/>
              <a:gdLst/>
              <a:ahLst/>
              <a:cxnLst>
                <a:cxn ang="0">
                  <a:pos x="0" y="0"/>
                </a:cxn>
                <a:cxn ang="0">
                  <a:pos x="384" y="35"/>
                </a:cxn>
                <a:cxn ang="0">
                  <a:pos x="513" y="275"/>
                </a:cxn>
                <a:cxn ang="0">
                  <a:pos x="64" y="238"/>
                </a:cxn>
                <a:cxn ang="0">
                  <a:pos x="0" y="0"/>
                </a:cxn>
              </a:cxnLst>
              <a:rect l="0" t="0" r="r" b="b"/>
              <a:pathLst>
                <a:path w="514" h="276">
                  <a:moveTo>
                    <a:pt x="0" y="0"/>
                  </a:moveTo>
                  <a:lnTo>
                    <a:pt x="384" y="35"/>
                  </a:lnTo>
                  <a:lnTo>
                    <a:pt x="513" y="275"/>
                  </a:lnTo>
                  <a:lnTo>
                    <a:pt x="64" y="238"/>
                  </a:lnTo>
                  <a:lnTo>
                    <a:pt x="0" y="0"/>
                  </a:lnTo>
                </a:path>
              </a:pathLst>
            </a:custGeom>
            <a:solidFill>
              <a:srgbClr val="FFC080"/>
            </a:solidFill>
            <a:ln w="12699" cap="rnd" cmpd="sng">
              <a:solidFill>
                <a:srgbClr val="000000"/>
              </a:solidFill>
              <a:prstDash val="solid"/>
              <a:round/>
              <a:headEnd type="none" w="sm" len="sm"/>
              <a:tailEnd type="none" w="sm" len="sm"/>
            </a:ln>
            <a:effectLst/>
          </p:spPr>
          <p:txBody>
            <a:bodyPr/>
            <a:lstStyle/>
            <a:p>
              <a:endParaRPr lang="es-MX"/>
            </a:p>
          </p:txBody>
        </p:sp>
        <p:sp>
          <p:nvSpPr>
            <p:cNvPr id="98" name="Freeform 155"/>
            <p:cNvSpPr>
              <a:spLocks/>
            </p:cNvSpPr>
            <p:nvPr/>
          </p:nvSpPr>
          <p:spPr bwMode="auto">
            <a:xfrm>
              <a:off x="3037" y="1762"/>
              <a:ext cx="514" cy="312"/>
            </a:xfrm>
            <a:custGeom>
              <a:avLst/>
              <a:gdLst/>
              <a:ahLst/>
              <a:cxnLst>
                <a:cxn ang="0">
                  <a:pos x="0" y="292"/>
                </a:cxn>
                <a:cxn ang="0">
                  <a:pos x="85" y="0"/>
                </a:cxn>
                <a:cxn ang="0">
                  <a:pos x="513" y="36"/>
                </a:cxn>
                <a:cxn ang="0">
                  <a:pos x="362" y="311"/>
                </a:cxn>
                <a:cxn ang="0">
                  <a:pos x="0" y="292"/>
                </a:cxn>
              </a:cxnLst>
              <a:rect l="0" t="0" r="r" b="b"/>
              <a:pathLst>
                <a:path w="514" h="312">
                  <a:moveTo>
                    <a:pt x="0" y="292"/>
                  </a:moveTo>
                  <a:lnTo>
                    <a:pt x="85" y="0"/>
                  </a:lnTo>
                  <a:lnTo>
                    <a:pt x="513" y="36"/>
                  </a:lnTo>
                  <a:lnTo>
                    <a:pt x="362" y="311"/>
                  </a:lnTo>
                  <a:lnTo>
                    <a:pt x="0" y="292"/>
                  </a:lnTo>
                </a:path>
              </a:pathLst>
            </a:custGeom>
            <a:solidFill>
              <a:srgbClr val="FF800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99" name="Group 102"/>
          <p:cNvGrpSpPr>
            <a:grpSpLocks/>
          </p:cNvGrpSpPr>
          <p:nvPr/>
        </p:nvGrpSpPr>
        <p:grpSpPr bwMode="auto">
          <a:xfrm>
            <a:off x="2986088" y="2406651"/>
            <a:ext cx="2406650" cy="2195512"/>
            <a:chOff x="1077" y="2007"/>
            <a:chExt cx="1516" cy="1383"/>
          </a:xfrm>
        </p:grpSpPr>
        <p:grpSp>
          <p:nvGrpSpPr>
            <p:cNvPr id="100" name="Group 56"/>
            <p:cNvGrpSpPr>
              <a:grpSpLocks/>
            </p:cNvGrpSpPr>
            <p:nvPr/>
          </p:nvGrpSpPr>
          <p:grpSpPr bwMode="auto">
            <a:xfrm>
              <a:off x="1464" y="2482"/>
              <a:ext cx="88" cy="126"/>
              <a:chOff x="1464" y="2482"/>
              <a:chExt cx="88" cy="126"/>
            </a:xfrm>
          </p:grpSpPr>
          <p:sp>
            <p:nvSpPr>
              <p:cNvPr id="146" name="Freeform 54"/>
              <p:cNvSpPr>
                <a:spLocks/>
              </p:cNvSpPr>
              <p:nvPr/>
            </p:nvSpPr>
            <p:spPr bwMode="auto">
              <a:xfrm>
                <a:off x="1526" y="2508"/>
                <a:ext cx="26" cy="87"/>
              </a:xfrm>
              <a:custGeom>
                <a:avLst/>
                <a:gdLst/>
                <a:ahLst/>
                <a:cxnLst>
                  <a:cxn ang="0">
                    <a:pos x="25" y="0"/>
                  </a:cxn>
                  <a:cxn ang="0">
                    <a:pos x="6" y="18"/>
                  </a:cxn>
                  <a:cxn ang="0">
                    <a:pos x="0" y="37"/>
                  </a:cxn>
                  <a:cxn ang="0">
                    <a:pos x="3" y="58"/>
                  </a:cxn>
                  <a:cxn ang="0">
                    <a:pos x="14" y="77"/>
                  </a:cxn>
                  <a:cxn ang="0">
                    <a:pos x="23" y="86"/>
                  </a:cxn>
                </a:cxnLst>
                <a:rect l="0" t="0" r="r" b="b"/>
                <a:pathLst>
                  <a:path w="26" h="87">
                    <a:moveTo>
                      <a:pt x="25" y="0"/>
                    </a:moveTo>
                    <a:lnTo>
                      <a:pt x="6" y="18"/>
                    </a:lnTo>
                    <a:lnTo>
                      <a:pt x="0" y="37"/>
                    </a:lnTo>
                    <a:lnTo>
                      <a:pt x="3" y="58"/>
                    </a:lnTo>
                    <a:lnTo>
                      <a:pt x="14" y="77"/>
                    </a:lnTo>
                    <a:lnTo>
                      <a:pt x="23" y="86"/>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147" name="Freeform 55"/>
              <p:cNvSpPr>
                <a:spLocks/>
              </p:cNvSpPr>
              <p:nvPr/>
            </p:nvSpPr>
            <p:spPr bwMode="auto">
              <a:xfrm>
                <a:off x="1464" y="2482"/>
                <a:ext cx="42" cy="126"/>
              </a:xfrm>
              <a:custGeom>
                <a:avLst/>
                <a:gdLst/>
                <a:ahLst/>
                <a:cxnLst>
                  <a:cxn ang="0">
                    <a:pos x="41" y="0"/>
                  </a:cxn>
                  <a:cxn ang="0">
                    <a:pos x="20" y="23"/>
                  </a:cxn>
                  <a:cxn ang="0">
                    <a:pos x="4" y="46"/>
                  </a:cxn>
                  <a:cxn ang="0">
                    <a:pos x="0" y="62"/>
                  </a:cxn>
                  <a:cxn ang="0">
                    <a:pos x="1" y="82"/>
                  </a:cxn>
                  <a:cxn ang="0">
                    <a:pos x="12" y="102"/>
                  </a:cxn>
                  <a:cxn ang="0">
                    <a:pos x="35" y="125"/>
                  </a:cxn>
                </a:cxnLst>
                <a:rect l="0" t="0" r="r" b="b"/>
                <a:pathLst>
                  <a:path w="42" h="126">
                    <a:moveTo>
                      <a:pt x="41" y="0"/>
                    </a:moveTo>
                    <a:lnTo>
                      <a:pt x="20" y="23"/>
                    </a:lnTo>
                    <a:lnTo>
                      <a:pt x="4" y="46"/>
                    </a:lnTo>
                    <a:lnTo>
                      <a:pt x="0" y="62"/>
                    </a:lnTo>
                    <a:lnTo>
                      <a:pt x="1" y="82"/>
                    </a:lnTo>
                    <a:lnTo>
                      <a:pt x="12" y="102"/>
                    </a:lnTo>
                    <a:lnTo>
                      <a:pt x="35" y="125"/>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nvGrpSpPr>
            <p:cNvPr id="101" name="Group 101"/>
            <p:cNvGrpSpPr>
              <a:grpSpLocks/>
            </p:cNvGrpSpPr>
            <p:nvPr/>
          </p:nvGrpSpPr>
          <p:grpSpPr bwMode="auto">
            <a:xfrm>
              <a:off x="1077" y="2007"/>
              <a:ext cx="1516" cy="1383"/>
              <a:chOff x="1077" y="2007"/>
              <a:chExt cx="1516" cy="1383"/>
            </a:xfrm>
          </p:grpSpPr>
          <p:sp>
            <p:nvSpPr>
              <p:cNvPr id="102" name="Freeform 57"/>
              <p:cNvSpPr>
                <a:spLocks/>
              </p:cNvSpPr>
              <p:nvPr/>
            </p:nvSpPr>
            <p:spPr bwMode="auto">
              <a:xfrm>
                <a:off x="1605" y="2586"/>
                <a:ext cx="269" cy="418"/>
              </a:xfrm>
              <a:custGeom>
                <a:avLst/>
                <a:gdLst/>
                <a:ahLst/>
                <a:cxnLst>
                  <a:cxn ang="0">
                    <a:pos x="268" y="19"/>
                  </a:cxn>
                  <a:cxn ang="0">
                    <a:pos x="242" y="195"/>
                  </a:cxn>
                  <a:cxn ang="0">
                    <a:pos x="240" y="284"/>
                  </a:cxn>
                  <a:cxn ang="0">
                    <a:pos x="228" y="336"/>
                  </a:cxn>
                  <a:cxn ang="0">
                    <a:pos x="213" y="417"/>
                  </a:cxn>
                  <a:cxn ang="0">
                    <a:pos x="150" y="402"/>
                  </a:cxn>
                  <a:cxn ang="0">
                    <a:pos x="106" y="383"/>
                  </a:cxn>
                  <a:cxn ang="0">
                    <a:pos x="56" y="343"/>
                  </a:cxn>
                  <a:cxn ang="0">
                    <a:pos x="0" y="287"/>
                  </a:cxn>
                  <a:cxn ang="0">
                    <a:pos x="200" y="0"/>
                  </a:cxn>
                  <a:cxn ang="0">
                    <a:pos x="268" y="19"/>
                  </a:cxn>
                </a:cxnLst>
                <a:rect l="0" t="0" r="r" b="b"/>
                <a:pathLst>
                  <a:path w="269" h="418">
                    <a:moveTo>
                      <a:pt x="268" y="19"/>
                    </a:moveTo>
                    <a:lnTo>
                      <a:pt x="242" y="195"/>
                    </a:lnTo>
                    <a:lnTo>
                      <a:pt x="240" y="284"/>
                    </a:lnTo>
                    <a:lnTo>
                      <a:pt x="228" y="336"/>
                    </a:lnTo>
                    <a:lnTo>
                      <a:pt x="213" y="417"/>
                    </a:lnTo>
                    <a:lnTo>
                      <a:pt x="150" y="402"/>
                    </a:lnTo>
                    <a:lnTo>
                      <a:pt x="106" y="383"/>
                    </a:lnTo>
                    <a:lnTo>
                      <a:pt x="56" y="343"/>
                    </a:lnTo>
                    <a:lnTo>
                      <a:pt x="0" y="287"/>
                    </a:lnTo>
                    <a:lnTo>
                      <a:pt x="200" y="0"/>
                    </a:lnTo>
                    <a:lnTo>
                      <a:pt x="268" y="19"/>
                    </a:lnTo>
                  </a:path>
                </a:pathLst>
              </a:custGeom>
              <a:solidFill>
                <a:srgbClr val="0000E0"/>
              </a:solidFill>
              <a:ln w="12699" cap="rnd" cmpd="sng">
                <a:solidFill>
                  <a:srgbClr val="000000"/>
                </a:solidFill>
                <a:prstDash val="solid"/>
                <a:round/>
                <a:headEnd type="none" w="sm" len="sm"/>
                <a:tailEnd type="none" w="sm" len="sm"/>
              </a:ln>
              <a:effectLst/>
            </p:spPr>
            <p:txBody>
              <a:bodyPr/>
              <a:lstStyle/>
              <a:p>
                <a:endParaRPr lang="es-MX"/>
              </a:p>
            </p:txBody>
          </p:sp>
          <p:grpSp>
            <p:nvGrpSpPr>
              <p:cNvPr id="103" name="Group 100"/>
              <p:cNvGrpSpPr>
                <a:grpSpLocks/>
              </p:cNvGrpSpPr>
              <p:nvPr/>
            </p:nvGrpSpPr>
            <p:grpSpPr bwMode="auto">
              <a:xfrm>
                <a:off x="1077" y="2007"/>
                <a:ext cx="1516" cy="1383"/>
                <a:chOff x="1077" y="2007"/>
                <a:chExt cx="1516" cy="1383"/>
              </a:xfrm>
            </p:grpSpPr>
            <p:grpSp>
              <p:nvGrpSpPr>
                <p:cNvPr id="104" name="Group 91"/>
                <p:cNvGrpSpPr>
                  <a:grpSpLocks/>
                </p:cNvGrpSpPr>
                <p:nvPr/>
              </p:nvGrpSpPr>
              <p:grpSpPr bwMode="auto">
                <a:xfrm>
                  <a:off x="1077" y="2007"/>
                  <a:ext cx="1330" cy="1383"/>
                  <a:chOff x="1077" y="2007"/>
                  <a:chExt cx="1330" cy="1383"/>
                </a:xfrm>
              </p:grpSpPr>
              <p:grpSp>
                <p:nvGrpSpPr>
                  <p:cNvPr id="113" name="Group 61"/>
                  <p:cNvGrpSpPr>
                    <a:grpSpLocks/>
                  </p:cNvGrpSpPr>
                  <p:nvPr/>
                </p:nvGrpSpPr>
                <p:grpSpPr bwMode="auto">
                  <a:xfrm>
                    <a:off x="2152" y="2281"/>
                    <a:ext cx="234" cy="205"/>
                    <a:chOff x="2152" y="2281"/>
                    <a:chExt cx="234" cy="205"/>
                  </a:xfrm>
                </p:grpSpPr>
                <p:sp>
                  <p:nvSpPr>
                    <p:cNvPr id="143" name="Freeform 58"/>
                    <p:cNvSpPr>
                      <a:spLocks/>
                    </p:cNvSpPr>
                    <p:nvPr/>
                  </p:nvSpPr>
                  <p:spPr bwMode="auto">
                    <a:xfrm>
                      <a:off x="2152" y="2281"/>
                      <a:ext cx="234" cy="205"/>
                    </a:xfrm>
                    <a:custGeom>
                      <a:avLst/>
                      <a:gdLst/>
                      <a:ahLst/>
                      <a:cxnLst>
                        <a:cxn ang="0">
                          <a:pos x="16" y="132"/>
                        </a:cxn>
                        <a:cxn ang="0">
                          <a:pos x="77" y="118"/>
                        </a:cxn>
                        <a:cxn ang="0">
                          <a:pos x="83" y="111"/>
                        </a:cxn>
                        <a:cxn ang="0">
                          <a:pos x="81" y="89"/>
                        </a:cxn>
                        <a:cxn ang="0">
                          <a:pos x="72" y="60"/>
                        </a:cxn>
                        <a:cxn ang="0">
                          <a:pos x="68" y="35"/>
                        </a:cxn>
                        <a:cxn ang="0">
                          <a:pos x="70" y="27"/>
                        </a:cxn>
                        <a:cxn ang="0">
                          <a:pos x="83" y="20"/>
                        </a:cxn>
                        <a:cxn ang="0">
                          <a:pos x="153" y="6"/>
                        </a:cxn>
                        <a:cxn ang="0">
                          <a:pos x="198" y="0"/>
                        </a:cxn>
                        <a:cxn ang="0">
                          <a:pos x="202" y="0"/>
                        </a:cxn>
                        <a:cxn ang="0">
                          <a:pos x="209" y="10"/>
                        </a:cxn>
                        <a:cxn ang="0">
                          <a:pos x="210" y="19"/>
                        </a:cxn>
                        <a:cxn ang="0">
                          <a:pos x="197" y="25"/>
                        </a:cxn>
                        <a:cxn ang="0">
                          <a:pos x="182" y="30"/>
                        </a:cxn>
                        <a:cxn ang="0">
                          <a:pos x="206" y="27"/>
                        </a:cxn>
                        <a:cxn ang="0">
                          <a:pos x="224" y="28"/>
                        </a:cxn>
                        <a:cxn ang="0">
                          <a:pos x="233" y="32"/>
                        </a:cxn>
                        <a:cxn ang="0">
                          <a:pos x="233" y="40"/>
                        </a:cxn>
                        <a:cxn ang="0">
                          <a:pos x="233" y="46"/>
                        </a:cxn>
                        <a:cxn ang="0">
                          <a:pos x="224" y="51"/>
                        </a:cxn>
                        <a:cxn ang="0">
                          <a:pos x="207" y="56"/>
                        </a:cxn>
                        <a:cxn ang="0">
                          <a:pos x="192" y="59"/>
                        </a:cxn>
                        <a:cxn ang="0">
                          <a:pos x="219" y="62"/>
                        </a:cxn>
                        <a:cxn ang="0">
                          <a:pos x="232" y="67"/>
                        </a:cxn>
                        <a:cxn ang="0">
                          <a:pos x="233" y="76"/>
                        </a:cxn>
                        <a:cxn ang="0">
                          <a:pos x="233" y="84"/>
                        </a:cxn>
                        <a:cxn ang="0">
                          <a:pos x="227" y="88"/>
                        </a:cxn>
                        <a:cxn ang="0">
                          <a:pos x="204" y="91"/>
                        </a:cxn>
                        <a:cxn ang="0">
                          <a:pos x="186" y="91"/>
                        </a:cxn>
                        <a:cxn ang="0">
                          <a:pos x="158" y="94"/>
                        </a:cxn>
                        <a:cxn ang="0">
                          <a:pos x="145" y="102"/>
                        </a:cxn>
                        <a:cxn ang="0">
                          <a:pos x="142" y="109"/>
                        </a:cxn>
                        <a:cxn ang="0">
                          <a:pos x="142" y="130"/>
                        </a:cxn>
                        <a:cxn ang="0">
                          <a:pos x="159" y="160"/>
                        </a:cxn>
                        <a:cxn ang="0">
                          <a:pos x="170" y="188"/>
                        </a:cxn>
                        <a:cxn ang="0">
                          <a:pos x="170" y="202"/>
                        </a:cxn>
                        <a:cxn ang="0">
                          <a:pos x="145" y="204"/>
                        </a:cxn>
                        <a:cxn ang="0">
                          <a:pos x="128" y="198"/>
                        </a:cxn>
                        <a:cxn ang="0">
                          <a:pos x="116" y="190"/>
                        </a:cxn>
                        <a:cxn ang="0">
                          <a:pos x="108" y="171"/>
                        </a:cxn>
                        <a:cxn ang="0">
                          <a:pos x="108" y="166"/>
                        </a:cxn>
                        <a:cxn ang="0">
                          <a:pos x="90" y="168"/>
                        </a:cxn>
                        <a:cxn ang="0">
                          <a:pos x="48" y="179"/>
                        </a:cxn>
                        <a:cxn ang="0">
                          <a:pos x="0" y="190"/>
                        </a:cxn>
                        <a:cxn ang="0">
                          <a:pos x="0" y="136"/>
                        </a:cxn>
                        <a:cxn ang="0">
                          <a:pos x="16" y="132"/>
                        </a:cxn>
                      </a:cxnLst>
                      <a:rect l="0" t="0" r="r" b="b"/>
                      <a:pathLst>
                        <a:path w="234" h="205">
                          <a:moveTo>
                            <a:pt x="16" y="132"/>
                          </a:moveTo>
                          <a:lnTo>
                            <a:pt x="77" y="118"/>
                          </a:lnTo>
                          <a:lnTo>
                            <a:pt x="83" y="111"/>
                          </a:lnTo>
                          <a:lnTo>
                            <a:pt x="81" y="89"/>
                          </a:lnTo>
                          <a:lnTo>
                            <a:pt x="72" y="60"/>
                          </a:lnTo>
                          <a:lnTo>
                            <a:pt x="68" y="35"/>
                          </a:lnTo>
                          <a:lnTo>
                            <a:pt x="70" y="27"/>
                          </a:lnTo>
                          <a:lnTo>
                            <a:pt x="83" y="20"/>
                          </a:lnTo>
                          <a:lnTo>
                            <a:pt x="153" y="6"/>
                          </a:lnTo>
                          <a:lnTo>
                            <a:pt x="198" y="0"/>
                          </a:lnTo>
                          <a:lnTo>
                            <a:pt x="202" y="0"/>
                          </a:lnTo>
                          <a:lnTo>
                            <a:pt x="209" y="10"/>
                          </a:lnTo>
                          <a:lnTo>
                            <a:pt x="210" y="19"/>
                          </a:lnTo>
                          <a:lnTo>
                            <a:pt x="197" y="25"/>
                          </a:lnTo>
                          <a:lnTo>
                            <a:pt x="182" y="30"/>
                          </a:lnTo>
                          <a:lnTo>
                            <a:pt x="206" y="27"/>
                          </a:lnTo>
                          <a:lnTo>
                            <a:pt x="224" y="28"/>
                          </a:lnTo>
                          <a:lnTo>
                            <a:pt x="233" y="32"/>
                          </a:lnTo>
                          <a:lnTo>
                            <a:pt x="233" y="40"/>
                          </a:lnTo>
                          <a:lnTo>
                            <a:pt x="233" y="46"/>
                          </a:lnTo>
                          <a:lnTo>
                            <a:pt x="224" y="51"/>
                          </a:lnTo>
                          <a:lnTo>
                            <a:pt x="207" y="56"/>
                          </a:lnTo>
                          <a:lnTo>
                            <a:pt x="192" y="59"/>
                          </a:lnTo>
                          <a:lnTo>
                            <a:pt x="219" y="62"/>
                          </a:lnTo>
                          <a:lnTo>
                            <a:pt x="232" y="67"/>
                          </a:lnTo>
                          <a:lnTo>
                            <a:pt x="233" y="76"/>
                          </a:lnTo>
                          <a:lnTo>
                            <a:pt x="233" y="84"/>
                          </a:lnTo>
                          <a:lnTo>
                            <a:pt x="227" y="88"/>
                          </a:lnTo>
                          <a:lnTo>
                            <a:pt x="204" y="91"/>
                          </a:lnTo>
                          <a:lnTo>
                            <a:pt x="186" y="91"/>
                          </a:lnTo>
                          <a:lnTo>
                            <a:pt x="158" y="94"/>
                          </a:lnTo>
                          <a:lnTo>
                            <a:pt x="145" y="102"/>
                          </a:lnTo>
                          <a:lnTo>
                            <a:pt x="142" y="109"/>
                          </a:lnTo>
                          <a:lnTo>
                            <a:pt x="142" y="130"/>
                          </a:lnTo>
                          <a:lnTo>
                            <a:pt x="159" y="160"/>
                          </a:lnTo>
                          <a:lnTo>
                            <a:pt x="170" y="188"/>
                          </a:lnTo>
                          <a:lnTo>
                            <a:pt x="170" y="202"/>
                          </a:lnTo>
                          <a:lnTo>
                            <a:pt x="145" y="204"/>
                          </a:lnTo>
                          <a:lnTo>
                            <a:pt x="128" y="198"/>
                          </a:lnTo>
                          <a:lnTo>
                            <a:pt x="116" y="190"/>
                          </a:lnTo>
                          <a:lnTo>
                            <a:pt x="108" y="171"/>
                          </a:lnTo>
                          <a:lnTo>
                            <a:pt x="108" y="166"/>
                          </a:lnTo>
                          <a:lnTo>
                            <a:pt x="90" y="168"/>
                          </a:lnTo>
                          <a:lnTo>
                            <a:pt x="48" y="179"/>
                          </a:lnTo>
                          <a:lnTo>
                            <a:pt x="0" y="190"/>
                          </a:lnTo>
                          <a:lnTo>
                            <a:pt x="0" y="136"/>
                          </a:lnTo>
                          <a:lnTo>
                            <a:pt x="16" y="132"/>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144" name="Freeform 59"/>
                    <p:cNvSpPr>
                      <a:spLocks/>
                    </p:cNvSpPr>
                    <p:nvPr/>
                  </p:nvSpPr>
                  <p:spPr bwMode="auto">
                    <a:xfrm>
                      <a:off x="2277" y="2311"/>
                      <a:ext cx="54" cy="17"/>
                    </a:xfrm>
                    <a:custGeom>
                      <a:avLst/>
                      <a:gdLst/>
                      <a:ahLst/>
                      <a:cxnLst>
                        <a:cxn ang="0">
                          <a:pos x="53" y="0"/>
                        </a:cxn>
                        <a:cxn ang="0">
                          <a:pos x="19" y="8"/>
                        </a:cxn>
                        <a:cxn ang="0">
                          <a:pos x="0" y="16"/>
                        </a:cxn>
                      </a:cxnLst>
                      <a:rect l="0" t="0" r="r" b="b"/>
                      <a:pathLst>
                        <a:path w="54" h="17">
                          <a:moveTo>
                            <a:pt x="53" y="0"/>
                          </a:moveTo>
                          <a:lnTo>
                            <a:pt x="19" y="8"/>
                          </a:lnTo>
                          <a:lnTo>
                            <a:pt x="0" y="16"/>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145" name="Freeform 60"/>
                    <p:cNvSpPr>
                      <a:spLocks/>
                    </p:cNvSpPr>
                    <p:nvPr/>
                  </p:nvSpPr>
                  <p:spPr bwMode="auto">
                    <a:xfrm>
                      <a:off x="2286" y="2340"/>
                      <a:ext cx="59" cy="17"/>
                    </a:xfrm>
                    <a:custGeom>
                      <a:avLst/>
                      <a:gdLst/>
                      <a:ahLst/>
                      <a:cxnLst>
                        <a:cxn ang="0">
                          <a:pos x="58" y="0"/>
                        </a:cxn>
                        <a:cxn ang="0">
                          <a:pos x="40" y="0"/>
                        </a:cxn>
                        <a:cxn ang="0">
                          <a:pos x="24" y="8"/>
                        </a:cxn>
                        <a:cxn ang="0">
                          <a:pos x="0" y="16"/>
                        </a:cxn>
                      </a:cxnLst>
                      <a:rect l="0" t="0" r="r" b="b"/>
                      <a:pathLst>
                        <a:path w="59" h="17">
                          <a:moveTo>
                            <a:pt x="58" y="0"/>
                          </a:moveTo>
                          <a:lnTo>
                            <a:pt x="40" y="0"/>
                          </a:lnTo>
                          <a:lnTo>
                            <a:pt x="24" y="8"/>
                          </a:lnTo>
                          <a:lnTo>
                            <a:pt x="0" y="16"/>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nvGrpSpPr>
                  <p:cNvPr id="114" name="Group 68"/>
                  <p:cNvGrpSpPr>
                    <a:grpSpLocks/>
                  </p:cNvGrpSpPr>
                  <p:nvPr/>
                </p:nvGrpSpPr>
                <p:grpSpPr bwMode="auto">
                  <a:xfrm>
                    <a:off x="1077" y="2793"/>
                    <a:ext cx="640" cy="597"/>
                    <a:chOff x="1077" y="2793"/>
                    <a:chExt cx="640" cy="597"/>
                  </a:xfrm>
                </p:grpSpPr>
                <p:grpSp>
                  <p:nvGrpSpPr>
                    <p:cNvPr id="137" name="Group 64"/>
                    <p:cNvGrpSpPr>
                      <a:grpSpLocks/>
                    </p:cNvGrpSpPr>
                    <p:nvPr/>
                  </p:nvGrpSpPr>
                  <p:grpSpPr bwMode="auto">
                    <a:xfrm>
                      <a:off x="1145" y="2803"/>
                      <a:ext cx="572" cy="569"/>
                      <a:chOff x="1145" y="2803"/>
                      <a:chExt cx="572" cy="569"/>
                    </a:xfrm>
                  </p:grpSpPr>
                  <p:sp>
                    <p:nvSpPr>
                      <p:cNvPr id="141" name="Freeform 62"/>
                      <p:cNvSpPr>
                        <a:spLocks/>
                      </p:cNvSpPr>
                      <p:nvPr/>
                    </p:nvSpPr>
                    <p:spPr bwMode="auto">
                      <a:xfrm>
                        <a:off x="1152" y="2803"/>
                        <a:ext cx="565" cy="501"/>
                      </a:xfrm>
                      <a:custGeom>
                        <a:avLst/>
                        <a:gdLst/>
                        <a:ahLst/>
                        <a:cxnLst>
                          <a:cxn ang="0">
                            <a:pos x="337" y="39"/>
                          </a:cxn>
                          <a:cxn ang="0">
                            <a:pos x="302" y="78"/>
                          </a:cxn>
                          <a:cxn ang="0">
                            <a:pos x="283" y="125"/>
                          </a:cxn>
                          <a:cxn ang="0">
                            <a:pos x="278" y="158"/>
                          </a:cxn>
                          <a:cxn ang="0">
                            <a:pos x="191" y="234"/>
                          </a:cxn>
                          <a:cxn ang="0">
                            <a:pos x="103" y="316"/>
                          </a:cxn>
                          <a:cxn ang="0">
                            <a:pos x="51" y="389"/>
                          </a:cxn>
                          <a:cxn ang="0">
                            <a:pos x="4" y="431"/>
                          </a:cxn>
                          <a:cxn ang="0">
                            <a:pos x="0" y="457"/>
                          </a:cxn>
                          <a:cxn ang="0">
                            <a:pos x="22" y="490"/>
                          </a:cxn>
                          <a:cxn ang="0">
                            <a:pos x="81" y="495"/>
                          </a:cxn>
                          <a:cxn ang="0">
                            <a:pos x="118" y="500"/>
                          </a:cxn>
                          <a:cxn ang="0">
                            <a:pos x="176" y="487"/>
                          </a:cxn>
                          <a:cxn ang="0">
                            <a:pos x="234" y="428"/>
                          </a:cxn>
                          <a:cxn ang="0">
                            <a:pos x="318" y="356"/>
                          </a:cxn>
                          <a:cxn ang="0">
                            <a:pos x="366" y="343"/>
                          </a:cxn>
                          <a:cxn ang="0">
                            <a:pos x="393" y="273"/>
                          </a:cxn>
                          <a:cxn ang="0">
                            <a:pos x="442" y="218"/>
                          </a:cxn>
                          <a:cxn ang="0">
                            <a:pos x="504" y="169"/>
                          </a:cxn>
                          <a:cxn ang="0">
                            <a:pos x="528" y="135"/>
                          </a:cxn>
                          <a:cxn ang="0">
                            <a:pos x="564" y="79"/>
                          </a:cxn>
                          <a:cxn ang="0">
                            <a:pos x="523" y="50"/>
                          </a:cxn>
                          <a:cxn ang="0">
                            <a:pos x="468" y="36"/>
                          </a:cxn>
                          <a:cxn ang="0">
                            <a:pos x="421" y="20"/>
                          </a:cxn>
                          <a:cxn ang="0">
                            <a:pos x="389" y="0"/>
                          </a:cxn>
                          <a:cxn ang="0">
                            <a:pos x="337" y="39"/>
                          </a:cxn>
                        </a:cxnLst>
                        <a:rect l="0" t="0" r="r" b="b"/>
                        <a:pathLst>
                          <a:path w="565" h="501">
                            <a:moveTo>
                              <a:pt x="337" y="39"/>
                            </a:moveTo>
                            <a:lnTo>
                              <a:pt x="302" y="78"/>
                            </a:lnTo>
                            <a:lnTo>
                              <a:pt x="283" y="125"/>
                            </a:lnTo>
                            <a:lnTo>
                              <a:pt x="278" y="158"/>
                            </a:lnTo>
                            <a:lnTo>
                              <a:pt x="191" y="234"/>
                            </a:lnTo>
                            <a:lnTo>
                              <a:pt x="103" y="316"/>
                            </a:lnTo>
                            <a:lnTo>
                              <a:pt x="51" y="389"/>
                            </a:lnTo>
                            <a:lnTo>
                              <a:pt x="4" y="431"/>
                            </a:lnTo>
                            <a:lnTo>
                              <a:pt x="0" y="457"/>
                            </a:lnTo>
                            <a:lnTo>
                              <a:pt x="22" y="490"/>
                            </a:lnTo>
                            <a:lnTo>
                              <a:pt x="81" y="495"/>
                            </a:lnTo>
                            <a:lnTo>
                              <a:pt x="118" y="500"/>
                            </a:lnTo>
                            <a:lnTo>
                              <a:pt x="176" y="487"/>
                            </a:lnTo>
                            <a:lnTo>
                              <a:pt x="234" y="428"/>
                            </a:lnTo>
                            <a:lnTo>
                              <a:pt x="318" y="356"/>
                            </a:lnTo>
                            <a:lnTo>
                              <a:pt x="366" y="343"/>
                            </a:lnTo>
                            <a:lnTo>
                              <a:pt x="393" y="273"/>
                            </a:lnTo>
                            <a:lnTo>
                              <a:pt x="442" y="218"/>
                            </a:lnTo>
                            <a:lnTo>
                              <a:pt x="504" y="169"/>
                            </a:lnTo>
                            <a:lnTo>
                              <a:pt x="528" y="135"/>
                            </a:lnTo>
                            <a:lnTo>
                              <a:pt x="564" y="79"/>
                            </a:lnTo>
                            <a:lnTo>
                              <a:pt x="523" y="50"/>
                            </a:lnTo>
                            <a:lnTo>
                              <a:pt x="468" y="36"/>
                            </a:lnTo>
                            <a:lnTo>
                              <a:pt x="421" y="20"/>
                            </a:lnTo>
                            <a:lnTo>
                              <a:pt x="389" y="0"/>
                            </a:lnTo>
                            <a:lnTo>
                              <a:pt x="337" y="39"/>
                            </a:lnTo>
                          </a:path>
                        </a:pathLst>
                      </a:custGeom>
                      <a:solidFill>
                        <a:srgbClr val="A0A0A0"/>
                      </a:solidFill>
                      <a:ln w="12699" cap="rnd" cmpd="sng">
                        <a:solidFill>
                          <a:srgbClr val="000000"/>
                        </a:solidFill>
                        <a:prstDash val="solid"/>
                        <a:round/>
                        <a:headEnd type="none" w="sm" len="sm"/>
                        <a:tailEnd type="none" w="sm" len="sm"/>
                      </a:ln>
                      <a:effectLst/>
                    </p:spPr>
                    <p:txBody>
                      <a:bodyPr/>
                      <a:lstStyle/>
                      <a:p>
                        <a:endParaRPr lang="es-MX"/>
                      </a:p>
                    </p:txBody>
                  </p:sp>
                  <p:sp>
                    <p:nvSpPr>
                      <p:cNvPr id="142" name="Freeform 63"/>
                      <p:cNvSpPr>
                        <a:spLocks/>
                      </p:cNvSpPr>
                      <p:nvPr/>
                    </p:nvSpPr>
                    <p:spPr bwMode="auto">
                      <a:xfrm>
                        <a:off x="1145" y="3232"/>
                        <a:ext cx="468" cy="140"/>
                      </a:xfrm>
                      <a:custGeom>
                        <a:avLst/>
                        <a:gdLst/>
                        <a:ahLst/>
                        <a:cxnLst>
                          <a:cxn ang="0">
                            <a:pos x="51" y="0"/>
                          </a:cxn>
                          <a:cxn ang="0">
                            <a:pos x="21" y="28"/>
                          </a:cxn>
                          <a:cxn ang="0">
                            <a:pos x="10" y="58"/>
                          </a:cxn>
                          <a:cxn ang="0">
                            <a:pos x="0" y="95"/>
                          </a:cxn>
                          <a:cxn ang="0">
                            <a:pos x="74" y="114"/>
                          </a:cxn>
                          <a:cxn ang="0">
                            <a:pos x="118" y="108"/>
                          </a:cxn>
                          <a:cxn ang="0">
                            <a:pos x="137" y="90"/>
                          </a:cxn>
                          <a:cxn ang="0">
                            <a:pos x="178" y="111"/>
                          </a:cxn>
                          <a:cxn ang="0">
                            <a:pos x="270" y="127"/>
                          </a:cxn>
                          <a:cxn ang="0">
                            <a:pos x="357" y="136"/>
                          </a:cxn>
                          <a:cxn ang="0">
                            <a:pos x="401" y="139"/>
                          </a:cxn>
                          <a:cxn ang="0">
                            <a:pos x="445" y="127"/>
                          </a:cxn>
                          <a:cxn ang="0">
                            <a:pos x="464" y="111"/>
                          </a:cxn>
                          <a:cxn ang="0">
                            <a:pos x="467" y="84"/>
                          </a:cxn>
                          <a:cxn ang="0">
                            <a:pos x="461" y="56"/>
                          </a:cxn>
                          <a:cxn ang="0">
                            <a:pos x="445" y="44"/>
                          </a:cxn>
                          <a:cxn ang="0">
                            <a:pos x="409" y="28"/>
                          </a:cxn>
                          <a:cxn ang="0">
                            <a:pos x="352" y="25"/>
                          </a:cxn>
                          <a:cxn ang="0">
                            <a:pos x="285" y="25"/>
                          </a:cxn>
                          <a:cxn ang="0">
                            <a:pos x="237" y="31"/>
                          </a:cxn>
                          <a:cxn ang="0">
                            <a:pos x="200" y="31"/>
                          </a:cxn>
                          <a:cxn ang="0">
                            <a:pos x="144" y="25"/>
                          </a:cxn>
                          <a:cxn ang="0">
                            <a:pos x="51" y="0"/>
                          </a:cxn>
                        </a:cxnLst>
                        <a:rect l="0" t="0" r="r" b="b"/>
                        <a:pathLst>
                          <a:path w="468" h="140">
                            <a:moveTo>
                              <a:pt x="51" y="0"/>
                            </a:moveTo>
                            <a:lnTo>
                              <a:pt x="21" y="28"/>
                            </a:lnTo>
                            <a:lnTo>
                              <a:pt x="10" y="58"/>
                            </a:lnTo>
                            <a:lnTo>
                              <a:pt x="0" y="95"/>
                            </a:lnTo>
                            <a:lnTo>
                              <a:pt x="74" y="114"/>
                            </a:lnTo>
                            <a:lnTo>
                              <a:pt x="118" y="108"/>
                            </a:lnTo>
                            <a:lnTo>
                              <a:pt x="137" y="90"/>
                            </a:lnTo>
                            <a:lnTo>
                              <a:pt x="178" y="111"/>
                            </a:lnTo>
                            <a:lnTo>
                              <a:pt x="270" y="127"/>
                            </a:lnTo>
                            <a:lnTo>
                              <a:pt x="357" y="136"/>
                            </a:lnTo>
                            <a:lnTo>
                              <a:pt x="401" y="139"/>
                            </a:lnTo>
                            <a:lnTo>
                              <a:pt x="445" y="127"/>
                            </a:lnTo>
                            <a:lnTo>
                              <a:pt x="464" y="111"/>
                            </a:lnTo>
                            <a:lnTo>
                              <a:pt x="467" y="84"/>
                            </a:lnTo>
                            <a:lnTo>
                              <a:pt x="461" y="56"/>
                            </a:lnTo>
                            <a:lnTo>
                              <a:pt x="445" y="44"/>
                            </a:lnTo>
                            <a:lnTo>
                              <a:pt x="409" y="28"/>
                            </a:lnTo>
                            <a:lnTo>
                              <a:pt x="352" y="25"/>
                            </a:lnTo>
                            <a:lnTo>
                              <a:pt x="285" y="25"/>
                            </a:lnTo>
                            <a:lnTo>
                              <a:pt x="237" y="31"/>
                            </a:lnTo>
                            <a:lnTo>
                              <a:pt x="200" y="31"/>
                            </a:lnTo>
                            <a:lnTo>
                              <a:pt x="144" y="25"/>
                            </a:lnTo>
                            <a:lnTo>
                              <a:pt x="51" y="0"/>
                            </a:lnTo>
                          </a:path>
                        </a:pathLst>
                      </a:custGeom>
                      <a:solidFill>
                        <a:srgbClr val="402000"/>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138" name="Group 67"/>
                    <p:cNvGrpSpPr>
                      <a:grpSpLocks/>
                    </p:cNvGrpSpPr>
                    <p:nvPr/>
                  </p:nvGrpSpPr>
                  <p:grpSpPr bwMode="auto">
                    <a:xfrm>
                      <a:off x="1077" y="2793"/>
                      <a:ext cx="632" cy="597"/>
                      <a:chOff x="1077" y="2793"/>
                      <a:chExt cx="632" cy="597"/>
                    </a:xfrm>
                  </p:grpSpPr>
                  <p:sp>
                    <p:nvSpPr>
                      <p:cNvPr id="139" name="Freeform 65"/>
                      <p:cNvSpPr>
                        <a:spLocks/>
                      </p:cNvSpPr>
                      <p:nvPr/>
                    </p:nvSpPr>
                    <p:spPr bwMode="auto">
                      <a:xfrm>
                        <a:off x="1120" y="2793"/>
                        <a:ext cx="589" cy="488"/>
                      </a:xfrm>
                      <a:custGeom>
                        <a:avLst/>
                        <a:gdLst/>
                        <a:ahLst/>
                        <a:cxnLst>
                          <a:cxn ang="0">
                            <a:pos x="338" y="39"/>
                          </a:cxn>
                          <a:cxn ang="0">
                            <a:pos x="302" y="79"/>
                          </a:cxn>
                          <a:cxn ang="0">
                            <a:pos x="282" y="125"/>
                          </a:cxn>
                          <a:cxn ang="0">
                            <a:pos x="278" y="158"/>
                          </a:cxn>
                          <a:cxn ang="0">
                            <a:pos x="191" y="234"/>
                          </a:cxn>
                          <a:cxn ang="0">
                            <a:pos x="103" y="317"/>
                          </a:cxn>
                          <a:cxn ang="0">
                            <a:pos x="52" y="389"/>
                          </a:cxn>
                          <a:cxn ang="0">
                            <a:pos x="4" y="432"/>
                          </a:cxn>
                          <a:cxn ang="0">
                            <a:pos x="0" y="457"/>
                          </a:cxn>
                          <a:cxn ang="0">
                            <a:pos x="83" y="481"/>
                          </a:cxn>
                          <a:cxn ang="0">
                            <a:pos x="175" y="487"/>
                          </a:cxn>
                          <a:cxn ang="0">
                            <a:pos x="235" y="428"/>
                          </a:cxn>
                          <a:cxn ang="0">
                            <a:pos x="318" y="356"/>
                          </a:cxn>
                          <a:cxn ang="0">
                            <a:pos x="366" y="342"/>
                          </a:cxn>
                          <a:cxn ang="0">
                            <a:pos x="394" y="273"/>
                          </a:cxn>
                          <a:cxn ang="0">
                            <a:pos x="441" y="217"/>
                          </a:cxn>
                          <a:cxn ang="0">
                            <a:pos x="527" y="165"/>
                          </a:cxn>
                          <a:cxn ang="0">
                            <a:pos x="588" y="102"/>
                          </a:cxn>
                          <a:cxn ang="0">
                            <a:pos x="513" y="79"/>
                          </a:cxn>
                          <a:cxn ang="0">
                            <a:pos x="453" y="56"/>
                          </a:cxn>
                          <a:cxn ang="0">
                            <a:pos x="421" y="19"/>
                          </a:cxn>
                          <a:cxn ang="0">
                            <a:pos x="390" y="0"/>
                          </a:cxn>
                          <a:cxn ang="0">
                            <a:pos x="338" y="39"/>
                          </a:cxn>
                        </a:cxnLst>
                        <a:rect l="0" t="0" r="r" b="b"/>
                        <a:pathLst>
                          <a:path w="589" h="488">
                            <a:moveTo>
                              <a:pt x="338" y="39"/>
                            </a:moveTo>
                            <a:lnTo>
                              <a:pt x="302" y="79"/>
                            </a:lnTo>
                            <a:lnTo>
                              <a:pt x="282" y="125"/>
                            </a:lnTo>
                            <a:lnTo>
                              <a:pt x="278" y="158"/>
                            </a:lnTo>
                            <a:lnTo>
                              <a:pt x="191" y="234"/>
                            </a:lnTo>
                            <a:lnTo>
                              <a:pt x="103" y="317"/>
                            </a:lnTo>
                            <a:lnTo>
                              <a:pt x="52" y="389"/>
                            </a:lnTo>
                            <a:lnTo>
                              <a:pt x="4" y="432"/>
                            </a:lnTo>
                            <a:lnTo>
                              <a:pt x="0" y="457"/>
                            </a:lnTo>
                            <a:lnTo>
                              <a:pt x="83" y="481"/>
                            </a:lnTo>
                            <a:lnTo>
                              <a:pt x="175" y="487"/>
                            </a:lnTo>
                            <a:lnTo>
                              <a:pt x="235" y="428"/>
                            </a:lnTo>
                            <a:lnTo>
                              <a:pt x="318" y="356"/>
                            </a:lnTo>
                            <a:lnTo>
                              <a:pt x="366" y="342"/>
                            </a:lnTo>
                            <a:lnTo>
                              <a:pt x="394" y="273"/>
                            </a:lnTo>
                            <a:lnTo>
                              <a:pt x="441" y="217"/>
                            </a:lnTo>
                            <a:lnTo>
                              <a:pt x="527" y="165"/>
                            </a:lnTo>
                            <a:lnTo>
                              <a:pt x="588" y="102"/>
                            </a:lnTo>
                            <a:lnTo>
                              <a:pt x="513" y="79"/>
                            </a:lnTo>
                            <a:lnTo>
                              <a:pt x="453" y="56"/>
                            </a:lnTo>
                            <a:lnTo>
                              <a:pt x="421" y="19"/>
                            </a:lnTo>
                            <a:lnTo>
                              <a:pt x="390" y="0"/>
                            </a:lnTo>
                            <a:lnTo>
                              <a:pt x="338" y="39"/>
                            </a:lnTo>
                          </a:path>
                        </a:pathLst>
                      </a:custGeom>
                      <a:solidFill>
                        <a:srgbClr val="A0A0A0"/>
                      </a:solidFill>
                      <a:ln w="12699" cap="rnd" cmpd="sng">
                        <a:solidFill>
                          <a:srgbClr val="000000"/>
                        </a:solidFill>
                        <a:prstDash val="solid"/>
                        <a:round/>
                        <a:headEnd type="none" w="sm" len="sm"/>
                        <a:tailEnd type="none" w="sm" len="sm"/>
                      </a:ln>
                      <a:effectLst/>
                    </p:spPr>
                    <p:txBody>
                      <a:bodyPr/>
                      <a:lstStyle/>
                      <a:p>
                        <a:endParaRPr lang="es-MX"/>
                      </a:p>
                    </p:txBody>
                  </p:sp>
                  <p:sp>
                    <p:nvSpPr>
                      <p:cNvPr id="140" name="Freeform 66"/>
                      <p:cNvSpPr>
                        <a:spLocks/>
                      </p:cNvSpPr>
                      <p:nvPr/>
                    </p:nvSpPr>
                    <p:spPr bwMode="auto">
                      <a:xfrm>
                        <a:off x="1077" y="3241"/>
                        <a:ext cx="502" cy="149"/>
                      </a:xfrm>
                      <a:custGeom>
                        <a:avLst/>
                        <a:gdLst/>
                        <a:ahLst/>
                        <a:cxnLst>
                          <a:cxn ang="0">
                            <a:pos x="55" y="0"/>
                          </a:cxn>
                          <a:cxn ang="0">
                            <a:pos x="23" y="29"/>
                          </a:cxn>
                          <a:cxn ang="0">
                            <a:pos x="12" y="62"/>
                          </a:cxn>
                          <a:cxn ang="0">
                            <a:pos x="0" y="102"/>
                          </a:cxn>
                          <a:cxn ang="0">
                            <a:pos x="79" y="122"/>
                          </a:cxn>
                          <a:cxn ang="0">
                            <a:pos x="126" y="115"/>
                          </a:cxn>
                          <a:cxn ang="0">
                            <a:pos x="146" y="95"/>
                          </a:cxn>
                          <a:cxn ang="0">
                            <a:pos x="191" y="118"/>
                          </a:cxn>
                          <a:cxn ang="0">
                            <a:pos x="289" y="135"/>
                          </a:cxn>
                          <a:cxn ang="0">
                            <a:pos x="381" y="145"/>
                          </a:cxn>
                          <a:cxn ang="0">
                            <a:pos x="428" y="148"/>
                          </a:cxn>
                          <a:cxn ang="0">
                            <a:pos x="477" y="135"/>
                          </a:cxn>
                          <a:cxn ang="0">
                            <a:pos x="496" y="118"/>
                          </a:cxn>
                          <a:cxn ang="0">
                            <a:pos x="501" y="89"/>
                          </a:cxn>
                          <a:cxn ang="0">
                            <a:pos x="492" y="59"/>
                          </a:cxn>
                          <a:cxn ang="0">
                            <a:pos x="477" y="46"/>
                          </a:cxn>
                          <a:cxn ang="0">
                            <a:pos x="437" y="29"/>
                          </a:cxn>
                          <a:cxn ang="0">
                            <a:pos x="377" y="26"/>
                          </a:cxn>
                          <a:cxn ang="0">
                            <a:pos x="305" y="26"/>
                          </a:cxn>
                          <a:cxn ang="0">
                            <a:pos x="254" y="33"/>
                          </a:cxn>
                          <a:cxn ang="0">
                            <a:pos x="214" y="33"/>
                          </a:cxn>
                          <a:cxn ang="0">
                            <a:pos x="155" y="26"/>
                          </a:cxn>
                          <a:cxn ang="0">
                            <a:pos x="55" y="0"/>
                          </a:cxn>
                        </a:cxnLst>
                        <a:rect l="0" t="0" r="r" b="b"/>
                        <a:pathLst>
                          <a:path w="502" h="149">
                            <a:moveTo>
                              <a:pt x="55" y="0"/>
                            </a:moveTo>
                            <a:lnTo>
                              <a:pt x="23" y="29"/>
                            </a:lnTo>
                            <a:lnTo>
                              <a:pt x="12" y="62"/>
                            </a:lnTo>
                            <a:lnTo>
                              <a:pt x="0" y="102"/>
                            </a:lnTo>
                            <a:lnTo>
                              <a:pt x="79" y="122"/>
                            </a:lnTo>
                            <a:lnTo>
                              <a:pt x="126" y="115"/>
                            </a:lnTo>
                            <a:lnTo>
                              <a:pt x="146" y="95"/>
                            </a:lnTo>
                            <a:lnTo>
                              <a:pt x="191" y="118"/>
                            </a:lnTo>
                            <a:lnTo>
                              <a:pt x="289" y="135"/>
                            </a:lnTo>
                            <a:lnTo>
                              <a:pt x="381" y="145"/>
                            </a:lnTo>
                            <a:lnTo>
                              <a:pt x="428" y="148"/>
                            </a:lnTo>
                            <a:lnTo>
                              <a:pt x="477" y="135"/>
                            </a:lnTo>
                            <a:lnTo>
                              <a:pt x="496" y="118"/>
                            </a:lnTo>
                            <a:lnTo>
                              <a:pt x="501" y="89"/>
                            </a:lnTo>
                            <a:lnTo>
                              <a:pt x="492" y="59"/>
                            </a:lnTo>
                            <a:lnTo>
                              <a:pt x="477" y="46"/>
                            </a:lnTo>
                            <a:lnTo>
                              <a:pt x="437" y="29"/>
                            </a:lnTo>
                            <a:lnTo>
                              <a:pt x="377" y="26"/>
                            </a:lnTo>
                            <a:lnTo>
                              <a:pt x="305" y="26"/>
                            </a:lnTo>
                            <a:lnTo>
                              <a:pt x="254" y="33"/>
                            </a:lnTo>
                            <a:lnTo>
                              <a:pt x="214" y="33"/>
                            </a:lnTo>
                            <a:lnTo>
                              <a:pt x="155" y="26"/>
                            </a:lnTo>
                            <a:lnTo>
                              <a:pt x="55" y="0"/>
                            </a:lnTo>
                          </a:path>
                        </a:pathLst>
                      </a:custGeom>
                      <a:solidFill>
                        <a:srgbClr val="603000"/>
                      </a:solidFill>
                      <a:ln w="12699" cap="rnd" cmpd="sng">
                        <a:solidFill>
                          <a:srgbClr val="000000"/>
                        </a:solidFill>
                        <a:prstDash val="solid"/>
                        <a:round/>
                        <a:headEnd type="none" w="sm" len="sm"/>
                        <a:tailEnd type="none" w="sm" len="sm"/>
                      </a:ln>
                      <a:effectLst/>
                    </p:spPr>
                    <p:txBody>
                      <a:bodyPr/>
                      <a:lstStyle/>
                      <a:p>
                        <a:endParaRPr lang="es-MX"/>
                      </a:p>
                    </p:txBody>
                  </p:sp>
                </p:grpSp>
              </p:grpSp>
              <p:sp>
                <p:nvSpPr>
                  <p:cNvPr id="115" name="Freeform 69"/>
                  <p:cNvSpPr>
                    <a:spLocks/>
                  </p:cNvSpPr>
                  <p:nvPr/>
                </p:nvSpPr>
                <p:spPr bwMode="auto">
                  <a:xfrm>
                    <a:off x="1404" y="2397"/>
                    <a:ext cx="809" cy="607"/>
                  </a:xfrm>
                  <a:custGeom>
                    <a:avLst/>
                    <a:gdLst/>
                    <a:ahLst/>
                    <a:cxnLst>
                      <a:cxn ang="0">
                        <a:pos x="204" y="194"/>
                      </a:cxn>
                      <a:cxn ang="0">
                        <a:pos x="191" y="229"/>
                      </a:cxn>
                      <a:cxn ang="0">
                        <a:pos x="172" y="254"/>
                      </a:cxn>
                      <a:cxn ang="0">
                        <a:pos x="145" y="287"/>
                      </a:cxn>
                      <a:cxn ang="0">
                        <a:pos x="97" y="316"/>
                      </a:cxn>
                      <a:cxn ang="0">
                        <a:pos x="66" y="333"/>
                      </a:cxn>
                      <a:cxn ang="0">
                        <a:pos x="0" y="362"/>
                      </a:cxn>
                      <a:cxn ang="0">
                        <a:pos x="23" y="401"/>
                      </a:cxn>
                      <a:cxn ang="0">
                        <a:pos x="78" y="430"/>
                      </a:cxn>
                      <a:cxn ang="0">
                        <a:pos x="125" y="444"/>
                      </a:cxn>
                      <a:cxn ang="0">
                        <a:pos x="155" y="479"/>
                      </a:cxn>
                      <a:cxn ang="0">
                        <a:pos x="185" y="535"/>
                      </a:cxn>
                      <a:cxn ang="0">
                        <a:pos x="203" y="569"/>
                      </a:cxn>
                      <a:cxn ang="0">
                        <a:pos x="242" y="589"/>
                      </a:cxn>
                      <a:cxn ang="0">
                        <a:pos x="286" y="606"/>
                      </a:cxn>
                      <a:cxn ang="0">
                        <a:pos x="294" y="579"/>
                      </a:cxn>
                      <a:cxn ang="0">
                        <a:pos x="321" y="496"/>
                      </a:cxn>
                      <a:cxn ang="0">
                        <a:pos x="368" y="431"/>
                      </a:cxn>
                      <a:cxn ang="0">
                        <a:pos x="399" y="367"/>
                      </a:cxn>
                      <a:cxn ang="0">
                        <a:pos x="423" y="308"/>
                      </a:cxn>
                      <a:cxn ang="0">
                        <a:pos x="434" y="244"/>
                      </a:cxn>
                      <a:cxn ang="0">
                        <a:pos x="442" y="168"/>
                      </a:cxn>
                      <a:cxn ang="0">
                        <a:pos x="502" y="151"/>
                      </a:cxn>
                      <a:cxn ang="0">
                        <a:pos x="673" y="132"/>
                      </a:cxn>
                      <a:cxn ang="0">
                        <a:pos x="799" y="105"/>
                      </a:cxn>
                      <a:cxn ang="0">
                        <a:pos x="799" y="75"/>
                      </a:cxn>
                      <a:cxn ang="0">
                        <a:pos x="799" y="23"/>
                      </a:cxn>
                      <a:cxn ang="0">
                        <a:pos x="808" y="0"/>
                      </a:cxn>
                      <a:cxn ang="0">
                        <a:pos x="756" y="6"/>
                      </a:cxn>
                      <a:cxn ang="0">
                        <a:pos x="705" y="23"/>
                      </a:cxn>
                      <a:cxn ang="0">
                        <a:pos x="657" y="29"/>
                      </a:cxn>
                      <a:cxn ang="0">
                        <a:pos x="609" y="36"/>
                      </a:cxn>
                      <a:cxn ang="0">
                        <a:pos x="557" y="39"/>
                      </a:cxn>
                      <a:cxn ang="0">
                        <a:pos x="466" y="59"/>
                      </a:cxn>
                      <a:cxn ang="0">
                        <a:pos x="402" y="55"/>
                      </a:cxn>
                      <a:cxn ang="0">
                        <a:pos x="334" y="66"/>
                      </a:cxn>
                      <a:cxn ang="0">
                        <a:pos x="251" y="82"/>
                      </a:cxn>
                      <a:cxn ang="0">
                        <a:pos x="204" y="111"/>
                      </a:cxn>
                      <a:cxn ang="0">
                        <a:pos x="192" y="148"/>
                      </a:cxn>
                      <a:cxn ang="0">
                        <a:pos x="204" y="194"/>
                      </a:cxn>
                    </a:cxnLst>
                    <a:rect l="0" t="0" r="r" b="b"/>
                    <a:pathLst>
                      <a:path w="809" h="607">
                        <a:moveTo>
                          <a:pt x="204" y="194"/>
                        </a:moveTo>
                        <a:lnTo>
                          <a:pt x="191" y="229"/>
                        </a:lnTo>
                        <a:lnTo>
                          <a:pt x="172" y="254"/>
                        </a:lnTo>
                        <a:lnTo>
                          <a:pt x="145" y="287"/>
                        </a:lnTo>
                        <a:lnTo>
                          <a:pt x="97" y="316"/>
                        </a:lnTo>
                        <a:lnTo>
                          <a:pt x="66" y="333"/>
                        </a:lnTo>
                        <a:lnTo>
                          <a:pt x="0" y="362"/>
                        </a:lnTo>
                        <a:lnTo>
                          <a:pt x="23" y="401"/>
                        </a:lnTo>
                        <a:lnTo>
                          <a:pt x="78" y="430"/>
                        </a:lnTo>
                        <a:lnTo>
                          <a:pt x="125" y="444"/>
                        </a:lnTo>
                        <a:lnTo>
                          <a:pt x="155" y="479"/>
                        </a:lnTo>
                        <a:lnTo>
                          <a:pt x="185" y="535"/>
                        </a:lnTo>
                        <a:lnTo>
                          <a:pt x="203" y="569"/>
                        </a:lnTo>
                        <a:lnTo>
                          <a:pt x="242" y="589"/>
                        </a:lnTo>
                        <a:lnTo>
                          <a:pt x="286" y="606"/>
                        </a:lnTo>
                        <a:lnTo>
                          <a:pt x="294" y="579"/>
                        </a:lnTo>
                        <a:lnTo>
                          <a:pt x="321" y="496"/>
                        </a:lnTo>
                        <a:lnTo>
                          <a:pt x="368" y="431"/>
                        </a:lnTo>
                        <a:lnTo>
                          <a:pt x="399" y="367"/>
                        </a:lnTo>
                        <a:lnTo>
                          <a:pt x="423" y="308"/>
                        </a:lnTo>
                        <a:lnTo>
                          <a:pt x="434" y="244"/>
                        </a:lnTo>
                        <a:lnTo>
                          <a:pt x="442" y="168"/>
                        </a:lnTo>
                        <a:lnTo>
                          <a:pt x="502" y="151"/>
                        </a:lnTo>
                        <a:lnTo>
                          <a:pt x="673" y="132"/>
                        </a:lnTo>
                        <a:lnTo>
                          <a:pt x="799" y="105"/>
                        </a:lnTo>
                        <a:lnTo>
                          <a:pt x="799" y="75"/>
                        </a:lnTo>
                        <a:lnTo>
                          <a:pt x="799" y="23"/>
                        </a:lnTo>
                        <a:lnTo>
                          <a:pt x="808" y="0"/>
                        </a:lnTo>
                        <a:lnTo>
                          <a:pt x="756" y="6"/>
                        </a:lnTo>
                        <a:lnTo>
                          <a:pt x="705" y="23"/>
                        </a:lnTo>
                        <a:lnTo>
                          <a:pt x="657" y="29"/>
                        </a:lnTo>
                        <a:lnTo>
                          <a:pt x="609" y="36"/>
                        </a:lnTo>
                        <a:lnTo>
                          <a:pt x="557" y="39"/>
                        </a:lnTo>
                        <a:lnTo>
                          <a:pt x="466" y="59"/>
                        </a:lnTo>
                        <a:lnTo>
                          <a:pt x="402" y="55"/>
                        </a:lnTo>
                        <a:lnTo>
                          <a:pt x="334" y="66"/>
                        </a:lnTo>
                        <a:lnTo>
                          <a:pt x="251" y="82"/>
                        </a:lnTo>
                        <a:lnTo>
                          <a:pt x="204" y="111"/>
                        </a:lnTo>
                        <a:lnTo>
                          <a:pt x="192" y="148"/>
                        </a:lnTo>
                        <a:lnTo>
                          <a:pt x="204" y="194"/>
                        </a:lnTo>
                      </a:path>
                    </a:pathLst>
                  </a:custGeom>
                  <a:solidFill>
                    <a:srgbClr val="0000FF"/>
                  </a:solidFill>
                  <a:ln w="12699" cap="rnd" cmpd="sng">
                    <a:solidFill>
                      <a:srgbClr val="000000"/>
                    </a:solidFill>
                    <a:prstDash val="solid"/>
                    <a:round/>
                    <a:headEnd type="none" w="sm" len="sm"/>
                    <a:tailEnd type="none" w="sm" len="sm"/>
                  </a:ln>
                  <a:effectLst/>
                </p:spPr>
                <p:txBody>
                  <a:bodyPr/>
                  <a:lstStyle/>
                  <a:p>
                    <a:endParaRPr lang="es-MX"/>
                  </a:p>
                </p:txBody>
              </p:sp>
              <p:sp>
                <p:nvSpPr>
                  <p:cNvPr id="116" name="Freeform 70"/>
                  <p:cNvSpPr>
                    <a:spLocks/>
                  </p:cNvSpPr>
                  <p:nvPr/>
                </p:nvSpPr>
                <p:spPr bwMode="auto">
                  <a:xfrm>
                    <a:off x="1808" y="2519"/>
                    <a:ext cx="152" cy="356"/>
                  </a:xfrm>
                  <a:custGeom>
                    <a:avLst/>
                    <a:gdLst/>
                    <a:ahLst/>
                    <a:cxnLst>
                      <a:cxn ang="0">
                        <a:pos x="28" y="46"/>
                      </a:cxn>
                      <a:cxn ang="0">
                        <a:pos x="12" y="118"/>
                      </a:cxn>
                      <a:cxn ang="0">
                        <a:pos x="0" y="181"/>
                      </a:cxn>
                      <a:cxn ang="0">
                        <a:pos x="4" y="224"/>
                      </a:cxn>
                      <a:cxn ang="0">
                        <a:pos x="28" y="286"/>
                      </a:cxn>
                      <a:cxn ang="0">
                        <a:pos x="71" y="325"/>
                      </a:cxn>
                      <a:cxn ang="0">
                        <a:pos x="120" y="355"/>
                      </a:cxn>
                      <a:cxn ang="0">
                        <a:pos x="151" y="282"/>
                      </a:cxn>
                      <a:cxn ang="0">
                        <a:pos x="151" y="231"/>
                      </a:cxn>
                      <a:cxn ang="0">
                        <a:pos x="131" y="165"/>
                      </a:cxn>
                      <a:cxn ang="0">
                        <a:pos x="91" y="79"/>
                      </a:cxn>
                      <a:cxn ang="0">
                        <a:pos x="71" y="39"/>
                      </a:cxn>
                      <a:cxn ang="0">
                        <a:pos x="52" y="0"/>
                      </a:cxn>
                      <a:cxn ang="0">
                        <a:pos x="0" y="13"/>
                      </a:cxn>
                      <a:cxn ang="0">
                        <a:pos x="28" y="46"/>
                      </a:cxn>
                    </a:cxnLst>
                    <a:rect l="0" t="0" r="r" b="b"/>
                    <a:pathLst>
                      <a:path w="152" h="356">
                        <a:moveTo>
                          <a:pt x="28" y="46"/>
                        </a:moveTo>
                        <a:lnTo>
                          <a:pt x="12" y="118"/>
                        </a:lnTo>
                        <a:lnTo>
                          <a:pt x="0" y="181"/>
                        </a:lnTo>
                        <a:lnTo>
                          <a:pt x="4" y="224"/>
                        </a:lnTo>
                        <a:lnTo>
                          <a:pt x="28" y="286"/>
                        </a:lnTo>
                        <a:lnTo>
                          <a:pt x="71" y="325"/>
                        </a:lnTo>
                        <a:lnTo>
                          <a:pt x="120" y="355"/>
                        </a:lnTo>
                        <a:lnTo>
                          <a:pt x="151" y="282"/>
                        </a:lnTo>
                        <a:lnTo>
                          <a:pt x="151" y="231"/>
                        </a:lnTo>
                        <a:lnTo>
                          <a:pt x="131" y="165"/>
                        </a:lnTo>
                        <a:lnTo>
                          <a:pt x="91" y="79"/>
                        </a:lnTo>
                        <a:lnTo>
                          <a:pt x="71" y="39"/>
                        </a:lnTo>
                        <a:lnTo>
                          <a:pt x="52" y="0"/>
                        </a:lnTo>
                        <a:lnTo>
                          <a:pt x="0" y="13"/>
                        </a:lnTo>
                        <a:lnTo>
                          <a:pt x="28" y="46"/>
                        </a:lnTo>
                      </a:path>
                    </a:pathLst>
                  </a:custGeom>
                  <a:solidFill>
                    <a:srgbClr val="FF0000"/>
                  </a:solidFill>
                  <a:ln w="12699" cap="rnd" cmpd="sng">
                    <a:solidFill>
                      <a:srgbClr val="000000"/>
                    </a:solidFill>
                    <a:prstDash val="solid"/>
                    <a:round/>
                    <a:headEnd type="none" w="sm" len="sm"/>
                    <a:tailEnd type="none" w="sm" len="sm"/>
                  </a:ln>
                  <a:effectLst/>
                </p:spPr>
                <p:txBody>
                  <a:bodyPr/>
                  <a:lstStyle/>
                  <a:p>
                    <a:endParaRPr lang="es-MX"/>
                  </a:p>
                </p:txBody>
              </p:sp>
              <p:grpSp>
                <p:nvGrpSpPr>
                  <p:cNvPr id="117" name="Group 76"/>
                  <p:cNvGrpSpPr>
                    <a:grpSpLocks/>
                  </p:cNvGrpSpPr>
                  <p:nvPr/>
                </p:nvGrpSpPr>
                <p:grpSpPr bwMode="auto">
                  <a:xfrm>
                    <a:off x="1584" y="2313"/>
                    <a:ext cx="823" cy="312"/>
                    <a:chOff x="1584" y="2313"/>
                    <a:chExt cx="823" cy="312"/>
                  </a:xfrm>
                </p:grpSpPr>
                <p:grpSp>
                  <p:nvGrpSpPr>
                    <p:cNvPr id="132" name="Group 74"/>
                    <p:cNvGrpSpPr>
                      <a:grpSpLocks/>
                    </p:cNvGrpSpPr>
                    <p:nvPr/>
                  </p:nvGrpSpPr>
                  <p:grpSpPr bwMode="auto">
                    <a:xfrm>
                      <a:off x="2155" y="2313"/>
                      <a:ext cx="252" cy="220"/>
                      <a:chOff x="2155" y="2313"/>
                      <a:chExt cx="252" cy="220"/>
                    </a:xfrm>
                  </p:grpSpPr>
                  <p:sp>
                    <p:nvSpPr>
                      <p:cNvPr id="134" name="Freeform 71"/>
                      <p:cNvSpPr>
                        <a:spLocks/>
                      </p:cNvSpPr>
                      <p:nvPr/>
                    </p:nvSpPr>
                    <p:spPr bwMode="auto">
                      <a:xfrm>
                        <a:off x="2155" y="2313"/>
                        <a:ext cx="252" cy="220"/>
                      </a:xfrm>
                      <a:custGeom>
                        <a:avLst/>
                        <a:gdLst/>
                        <a:ahLst/>
                        <a:cxnLst>
                          <a:cxn ang="0">
                            <a:pos x="18" y="142"/>
                          </a:cxn>
                          <a:cxn ang="0">
                            <a:pos x="83" y="126"/>
                          </a:cxn>
                          <a:cxn ang="0">
                            <a:pos x="89" y="120"/>
                          </a:cxn>
                          <a:cxn ang="0">
                            <a:pos x="88" y="96"/>
                          </a:cxn>
                          <a:cxn ang="0">
                            <a:pos x="79" y="64"/>
                          </a:cxn>
                          <a:cxn ang="0">
                            <a:pos x="74" y="39"/>
                          </a:cxn>
                          <a:cxn ang="0">
                            <a:pos x="76" y="30"/>
                          </a:cxn>
                          <a:cxn ang="0">
                            <a:pos x="89" y="23"/>
                          </a:cxn>
                          <a:cxn ang="0">
                            <a:pos x="164" y="8"/>
                          </a:cxn>
                          <a:cxn ang="0">
                            <a:pos x="213" y="0"/>
                          </a:cxn>
                          <a:cxn ang="0">
                            <a:pos x="216" y="2"/>
                          </a:cxn>
                          <a:cxn ang="0">
                            <a:pos x="224" y="11"/>
                          </a:cxn>
                          <a:cxn ang="0">
                            <a:pos x="225" y="22"/>
                          </a:cxn>
                          <a:cxn ang="0">
                            <a:pos x="211" y="28"/>
                          </a:cxn>
                          <a:cxn ang="0">
                            <a:pos x="195" y="32"/>
                          </a:cxn>
                          <a:cxn ang="0">
                            <a:pos x="221" y="30"/>
                          </a:cxn>
                          <a:cxn ang="0">
                            <a:pos x="241" y="32"/>
                          </a:cxn>
                          <a:cxn ang="0">
                            <a:pos x="251" y="35"/>
                          </a:cxn>
                          <a:cxn ang="0">
                            <a:pos x="251" y="43"/>
                          </a:cxn>
                          <a:cxn ang="0">
                            <a:pos x="249" y="50"/>
                          </a:cxn>
                          <a:cxn ang="0">
                            <a:pos x="241" y="54"/>
                          </a:cxn>
                          <a:cxn ang="0">
                            <a:pos x="223" y="60"/>
                          </a:cxn>
                          <a:cxn ang="0">
                            <a:pos x="206" y="62"/>
                          </a:cxn>
                          <a:cxn ang="0">
                            <a:pos x="236" y="67"/>
                          </a:cxn>
                          <a:cxn ang="0">
                            <a:pos x="247" y="71"/>
                          </a:cxn>
                          <a:cxn ang="0">
                            <a:pos x="251" y="81"/>
                          </a:cxn>
                          <a:cxn ang="0">
                            <a:pos x="249" y="90"/>
                          </a:cxn>
                          <a:cxn ang="0">
                            <a:pos x="244" y="94"/>
                          </a:cxn>
                          <a:cxn ang="0">
                            <a:pos x="220" y="99"/>
                          </a:cxn>
                          <a:cxn ang="0">
                            <a:pos x="199" y="99"/>
                          </a:cxn>
                          <a:cxn ang="0">
                            <a:pos x="170" y="102"/>
                          </a:cxn>
                          <a:cxn ang="0">
                            <a:pos x="156" y="110"/>
                          </a:cxn>
                          <a:cxn ang="0">
                            <a:pos x="154" y="118"/>
                          </a:cxn>
                          <a:cxn ang="0">
                            <a:pos x="154" y="139"/>
                          </a:cxn>
                          <a:cxn ang="0">
                            <a:pos x="172" y="172"/>
                          </a:cxn>
                          <a:cxn ang="0">
                            <a:pos x="183" y="202"/>
                          </a:cxn>
                          <a:cxn ang="0">
                            <a:pos x="183" y="216"/>
                          </a:cxn>
                          <a:cxn ang="0">
                            <a:pos x="156" y="219"/>
                          </a:cxn>
                          <a:cxn ang="0">
                            <a:pos x="139" y="213"/>
                          </a:cxn>
                          <a:cxn ang="0">
                            <a:pos x="125" y="203"/>
                          </a:cxn>
                          <a:cxn ang="0">
                            <a:pos x="116" y="183"/>
                          </a:cxn>
                          <a:cxn ang="0">
                            <a:pos x="116" y="178"/>
                          </a:cxn>
                          <a:cxn ang="0">
                            <a:pos x="97" y="180"/>
                          </a:cxn>
                          <a:cxn ang="0">
                            <a:pos x="52" y="192"/>
                          </a:cxn>
                          <a:cxn ang="0">
                            <a:pos x="0" y="203"/>
                          </a:cxn>
                          <a:cxn ang="0">
                            <a:pos x="0" y="146"/>
                          </a:cxn>
                          <a:cxn ang="0">
                            <a:pos x="18" y="142"/>
                          </a:cxn>
                        </a:cxnLst>
                        <a:rect l="0" t="0" r="r" b="b"/>
                        <a:pathLst>
                          <a:path w="252" h="220">
                            <a:moveTo>
                              <a:pt x="18" y="142"/>
                            </a:moveTo>
                            <a:lnTo>
                              <a:pt x="83" y="126"/>
                            </a:lnTo>
                            <a:lnTo>
                              <a:pt x="89" y="120"/>
                            </a:lnTo>
                            <a:lnTo>
                              <a:pt x="88" y="96"/>
                            </a:lnTo>
                            <a:lnTo>
                              <a:pt x="79" y="64"/>
                            </a:lnTo>
                            <a:lnTo>
                              <a:pt x="74" y="39"/>
                            </a:lnTo>
                            <a:lnTo>
                              <a:pt x="76" y="30"/>
                            </a:lnTo>
                            <a:lnTo>
                              <a:pt x="89" y="23"/>
                            </a:lnTo>
                            <a:lnTo>
                              <a:pt x="164" y="8"/>
                            </a:lnTo>
                            <a:lnTo>
                              <a:pt x="213" y="0"/>
                            </a:lnTo>
                            <a:lnTo>
                              <a:pt x="216" y="2"/>
                            </a:lnTo>
                            <a:lnTo>
                              <a:pt x="224" y="11"/>
                            </a:lnTo>
                            <a:lnTo>
                              <a:pt x="225" y="22"/>
                            </a:lnTo>
                            <a:lnTo>
                              <a:pt x="211" y="28"/>
                            </a:lnTo>
                            <a:lnTo>
                              <a:pt x="195" y="32"/>
                            </a:lnTo>
                            <a:lnTo>
                              <a:pt x="221" y="30"/>
                            </a:lnTo>
                            <a:lnTo>
                              <a:pt x="241" y="32"/>
                            </a:lnTo>
                            <a:lnTo>
                              <a:pt x="251" y="35"/>
                            </a:lnTo>
                            <a:lnTo>
                              <a:pt x="251" y="43"/>
                            </a:lnTo>
                            <a:lnTo>
                              <a:pt x="249" y="50"/>
                            </a:lnTo>
                            <a:lnTo>
                              <a:pt x="241" y="54"/>
                            </a:lnTo>
                            <a:lnTo>
                              <a:pt x="223" y="60"/>
                            </a:lnTo>
                            <a:lnTo>
                              <a:pt x="206" y="62"/>
                            </a:lnTo>
                            <a:lnTo>
                              <a:pt x="236" y="67"/>
                            </a:lnTo>
                            <a:lnTo>
                              <a:pt x="247" y="71"/>
                            </a:lnTo>
                            <a:lnTo>
                              <a:pt x="251" y="81"/>
                            </a:lnTo>
                            <a:lnTo>
                              <a:pt x="249" y="90"/>
                            </a:lnTo>
                            <a:lnTo>
                              <a:pt x="244" y="94"/>
                            </a:lnTo>
                            <a:lnTo>
                              <a:pt x="220" y="99"/>
                            </a:lnTo>
                            <a:lnTo>
                              <a:pt x="199" y="99"/>
                            </a:lnTo>
                            <a:lnTo>
                              <a:pt x="170" y="102"/>
                            </a:lnTo>
                            <a:lnTo>
                              <a:pt x="156" y="110"/>
                            </a:lnTo>
                            <a:lnTo>
                              <a:pt x="154" y="118"/>
                            </a:lnTo>
                            <a:lnTo>
                              <a:pt x="154" y="139"/>
                            </a:lnTo>
                            <a:lnTo>
                              <a:pt x="172" y="172"/>
                            </a:lnTo>
                            <a:lnTo>
                              <a:pt x="183" y="202"/>
                            </a:lnTo>
                            <a:lnTo>
                              <a:pt x="183" y="216"/>
                            </a:lnTo>
                            <a:lnTo>
                              <a:pt x="156" y="219"/>
                            </a:lnTo>
                            <a:lnTo>
                              <a:pt x="139" y="213"/>
                            </a:lnTo>
                            <a:lnTo>
                              <a:pt x="125" y="203"/>
                            </a:lnTo>
                            <a:lnTo>
                              <a:pt x="116" y="183"/>
                            </a:lnTo>
                            <a:lnTo>
                              <a:pt x="116" y="178"/>
                            </a:lnTo>
                            <a:lnTo>
                              <a:pt x="97" y="180"/>
                            </a:lnTo>
                            <a:lnTo>
                              <a:pt x="52" y="192"/>
                            </a:lnTo>
                            <a:lnTo>
                              <a:pt x="0" y="203"/>
                            </a:lnTo>
                            <a:lnTo>
                              <a:pt x="0" y="146"/>
                            </a:lnTo>
                            <a:lnTo>
                              <a:pt x="18" y="142"/>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135" name="Freeform 72"/>
                      <p:cNvSpPr>
                        <a:spLocks/>
                      </p:cNvSpPr>
                      <p:nvPr/>
                    </p:nvSpPr>
                    <p:spPr bwMode="auto">
                      <a:xfrm>
                        <a:off x="2288" y="2345"/>
                        <a:ext cx="59" cy="17"/>
                      </a:xfrm>
                      <a:custGeom>
                        <a:avLst/>
                        <a:gdLst/>
                        <a:ahLst/>
                        <a:cxnLst>
                          <a:cxn ang="0">
                            <a:pos x="58" y="0"/>
                          </a:cxn>
                          <a:cxn ang="0">
                            <a:pos x="22" y="10"/>
                          </a:cxn>
                          <a:cxn ang="0">
                            <a:pos x="0" y="16"/>
                          </a:cxn>
                        </a:cxnLst>
                        <a:rect l="0" t="0" r="r" b="b"/>
                        <a:pathLst>
                          <a:path w="59" h="17">
                            <a:moveTo>
                              <a:pt x="58" y="0"/>
                            </a:moveTo>
                            <a:lnTo>
                              <a:pt x="22" y="10"/>
                            </a:lnTo>
                            <a:lnTo>
                              <a:pt x="0" y="16"/>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136" name="Freeform 73"/>
                      <p:cNvSpPr>
                        <a:spLocks/>
                      </p:cNvSpPr>
                      <p:nvPr/>
                    </p:nvSpPr>
                    <p:spPr bwMode="auto">
                      <a:xfrm>
                        <a:off x="2299" y="2375"/>
                        <a:ext cx="63" cy="17"/>
                      </a:xfrm>
                      <a:custGeom>
                        <a:avLst/>
                        <a:gdLst/>
                        <a:ahLst/>
                        <a:cxnLst>
                          <a:cxn ang="0">
                            <a:pos x="62" y="0"/>
                          </a:cxn>
                          <a:cxn ang="0">
                            <a:pos x="42" y="0"/>
                          </a:cxn>
                          <a:cxn ang="0">
                            <a:pos x="26" y="10"/>
                          </a:cxn>
                          <a:cxn ang="0">
                            <a:pos x="0" y="16"/>
                          </a:cxn>
                        </a:cxnLst>
                        <a:rect l="0" t="0" r="r" b="b"/>
                        <a:pathLst>
                          <a:path w="63" h="17">
                            <a:moveTo>
                              <a:pt x="62" y="0"/>
                            </a:moveTo>
                            <a:lnTo>
                              <a:pt x="42" y="0"/>
                            </a:lnTo>
                            <a:lnTo>
                              <a:pt x="26" y="10"/>
                            </a:lnTo>
                            <a:lnTo>
                              <a:pt x="0" y="16"/>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sp>
                  <p:nvSpPr>
                    <p:cNvPr id="133" name="Freeform 75"/>
                    <p:cNvSpPr>
                      <a:spLocks/>
                    </p:cNvSpPr>
                    <p:nvPr/>
                  </p:nvSpPr>
                  <p:spPr bwMode="auto">
                    <a:xfrm>
                      <a:off x="1584" y="2436"/>
                      <a:ext cx="620" cy="189"/>
                    </a:xfrm>
                    <a:custGeom>
                      <a:avLst/>
                      <a:gdLst/>
                      <a:ahLst/>
                      <a:cxnLst>
                        <a:cxn ang="0">
                          <a:pos x="612" y="0"/>
                        </a:cxn>
                        <a:cxn ang="0">
                          <a:pos x="517" y="13"/>
                        </a:cxn>
                        <a:cxn ang="0">
                          <a:pos x="445" y="27"/>
                        </a:cxn>
                        <a:cxn ang="0">
                          <a:pos x="389" y="40"/>
                        </a:cxn>
                        <a:cxn ang="0">
                          <a:pos x="342" y="40"/>
                        </a:cxn>
                        <a:cxn ang="0">
                          <a:pos x="262" y="46"/>
                        </a:cxn>
                        <a:cxn ang="0">
                          <a:pos x="206" y="50"/>
                        </a:cxn>
                        <a:cxn ang="0">
                          <a:pos x="159" y="50"/>
                        </a:cxn>
                        <a:cxn ang="0">
                          <a:pos x="95" y="50"/>
                        </a:cxn>
                        <a:cxn ang="0">
                          <a:pos x="40" y="60"/>
                        </a:cxn>
                        <a:cxn ang="0">
                          <a:pos x="14" y="72"/>
                        </a:cxn>
                        <a:cxn ang="0">
                          <a:pos x="0" y="99"/>
                        </a:cxn>
                        <a:cxn ang="0">
                          <a:pos x="0" y="132"/>
                        </a:cxn>
                        <a:cxn ang="0">
                          <a:pos x="21" y="168"/>
                        </a:cxn>
                        <a:cxn ang="0">
                          <a:pos x="32" y="179"/>
                        </a:cxn>
                        <a:cxn ang="0">
                          <a:pos x="91" y="188"/>
                        </a:cxn>
                        <a:cxn ang="0">
                          <a:pos x="154" y="188"/>
                        </a:cxn>
                        <a:cxn ang="0">
                          <a:pos x="257" y="174"/>
                        </a:cxn>
                        <a:cxn ang="0">
                          <a:pos x="362" y="139"/>
                        </a:cxn>
                        <a:cxn ang="0">
                          <a:pos x="469" y="119"/>
                        </a:cxn>
                        <a:cxn ang="0">
                          <a:pos x="544" y="109"/>
                        </a:cxn>
                        <a:cxn ang="0">
                          <a:pos x="619" y="96"/>
                        </a:cxn>
                        <a:cxn ang="0">
                          <a:pos x="603" y="60"/>
                        </a:cxn>
                        <a:cxn ang="0">
                          <a:pos x="600" y="33"/>
                        </a:cxn>
                        <a:cxn ang="0">
                          <a:pos x="612" y="0"/>
                        </a:cxn>
                      </a:cxnLst>
                      <a:rect l="0" t="0" r="r" b="b"/>
                      <a:pathLst>
                        <a:path w="620" h="189">
                          <a:moveTo>
                            <a:pt x="612" y="0"/>
                          </a:moveTo>
                          <a:lnTo>
                            <a:pt x="517" y="13"/>
                          </a:lnTo>
                          <a:lnTo>
                            <a:pt x="445" y="27"/>
                          </a:lnTo>
                          <a:lnTo>
                            <a:pt x="389" y="40"/>
                          </a:lnTo>
                          <a:lnTo>
                            <a:pt x="342" y="40"/>
                          </a:lnTo>
                          <a:lnTo>
                            <a:pt x="262" y="46"/>
                          </a:lnTo>
                          <a:lnTo>
                            <a:pt x="206" y="50"/>
                          </a:lnTo>
                          <a:lnTo>
                            <a:pt x="159" y="50"/>
                          </a:lnTo>
                          <a:lnTo>
                            <a:pt x="95" y="50"/>
                          </a:lnTo>
                          <a:lnTo>
                            <a:pt x="40" y="60"/>
                          </a:lnTo>
                          <a:lnTo>
                            <a:pt x="14" y="72"/>
                          </a:lnTo>
                          <a:lnTo>
                            <a:pt x="0" y="99"/>
                          </a:lnTo>
                          <a:lnTo>
                            <a:pt x="0" y="132"/>
                          </a:lnTo>
                          <a:lnTo>
                            <a:pt x="21" y="168"/>
                          </a:lnTo>
                          <a:lnTo>
                            <a:pt x="32" y="179"/>
                          </a:lnTo>
                          <a:lnTo>
                            <a:pt x="91" y="188"/>
                          </a:lnTo>
                          <a:lnTo>
                            <a:pt x="154" y="188"/>
                          </a:lnTo>
                          <a:lnTo>
                            <a:pt x="257" y="174"/>
                          </a:lnTo>
                          <a:lnTo>
                            <a:pt x="362" y="139"/>
                          </a:lnTo>
                          <a:lnTo>
                            <a:pt x="469" y="119"/>
                          </a:lnTo>
                          <a:lnTo>
                            <a:pt x="544" y="109"/>
                          </a:lnTo>
                          <a:lnTo>
                            <a:pt x="619" y="96"/>
                          </a:lnTo>
                          <a:lnTo>
                            <a:pt x="603" y="60"/>
                          </a:lnTo>
                          <a:lnTo>
                            <a:pt x="600" y="33"/>
                          </a:lnTo>
                          <a:lnTo>
                            <a:pt x="612" y="0"/>
                          </a:lnTo>
                        </a:path>
                      </a:pathLst>
                    </a:custGeom>
                    <a:solidFill>
                      <a:srgbClr val="0000FF"/>
                    </a:solidFill>
                    <a:ln w="12699" cap="rnd" cmpd="sng">
                      <a:solidFill>
                        <a:srgbClr val="000000"/>
                      </a:solidFill>
                      <a:prstDash val="solid"/>
                      <a:round/>
                      <a:headEnd type="none" w="sm" len="sm"/>
                      <a:tailEnd type="none" w="sm" len="sm"/>
                    </a:ln>
                    <a:effectLst/>
                  </p:spPr>
                  <p:txBody>
                    <a:bodyPr/>
                    <a:lstStyle/>
                    <a:p>
                      <a:endParaRPr lang="es-MX"/>
                    </a:p>
                  </p:txBody>
                </p:sp>
              </p:grpSp>
              <p:grpSp>
                <p:nvGrpSpPr>
                  <p:cNvPr id="118" name="Group 79"/>
                  <p:cNvGrpSpPr>
                    <a:grpSpLocks/>
                  </p:cNvGrpSpPr>
                  <p:nvPr/>
                </p:nvGrpSpPr>
                <p:grpSpPr bwMode="auto">
                  <a:xfrm>
                    <a:off x="1429" y="2732"/>
                    <a:ext cx="268" cy="121"/>
                    <a:chOff x="1429" y="2732"/>
                    <a:chExt cx="268" cy="121"/>
                  </a:xfrm>
                </p:grpSpPr>
                <p:sp>
                  <p:nvSpPr>
                    <p:cNvPr id="130" name="Freeform 77"/>
                    <p:cNvSpPr>
                      <a:spLocks/>
                    </p:cNvSpPr>
                    <p:nvPr/>
                  </p:nvSpPr>
                  <p:spPr bwMode="auto">
                    <a:xfrm>
                      <a:off x="1429" y="2732"/>
                      <a:ext cx="114" cy="71"/>
                    </a:xfrm>
                    <a:custGeom>
                      <a:avLst/>
                      <a:gdLst/>
                      <a:ahLst/>
                      <a:cxnLst>
                        <a:cxn ang="0">
                          <a:pos x="0" y="66"/>
                        </a:cxn>
                        <a:cxn ang="0">
                          <a:pos x="113" y="0"/>
                        </a:cxn>
                        <a:cxn ang="0">
                          <a:pos x="20" y="70"/>
                        </a:cxn>
                      </a:cxnLst>
                      <a:rect l="0" t="0" r="r" b="b"/>
                      <a:pathLst>
                        <a:path w="114" h="71">
                          <a:moveTo>
                            <a:pt x="0" y="66"/>
                          </a:moveTo>
                          <a:lnTo>
                            <a:pt x="113" y="0"/>
                          </a:lnTo>
                          <a:lnTo>
                            <a:pt x="20" y="70"/>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131" name="Freeform 78"/>
                    <p:cNvSpPr>
                      <a:spLocks/>
                    </p:cNvSpPr>
                    <p:nvPr/>
                  </p:nvSpPr>
                  <p:spPr bwMode="auto">
                    <a:xfrm>
                      <a:off x="1628" y="2781"/>
                      <a:ext cx="69" cy="72"/>
                    </a:xfrm>
                    <a:custGeom>
                      <a:avLst/>
                      <a:gdLst/>
                      <a:ahLst/>
                      <a:cxnLst>
                        <a:cxn ang="0">
                          <a:pos x="0" y="0"/>
                        </a:cxn>
                        <a:cxn ang="0">
                          <a:pos x="33" y="17"/>
                        </a:cxn>
                        <a:cxn ang="0">
                          <a:pos x="53" y="39"/>
                        </a:cxn>
                        <a:cxn ang="0">
                          <a:pos x="68" y="71"/>
                        </a:cxn>
                      </a:cxnLst>
                      <a:rect l="0" t="0" r="r" b="b"/>
                      <a:pathLst>
                        <a:path w="69" h="72">
                          <a:moveTo>
                            <a:pt x="0" y="0"/>
                          </a:moveTo>
                          <a:lnTo>
                            <a:pt x="33" y="17"/>
                          </a:lnTo>
                          <a:lnTo>
                            <a:pt x="53" y="39"/>
                          </a:lnTo>
                          <a:lnTo>
                            <a:pt x="68" y="71"/>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nvGrpSpPr>
                  <p:cNvPr id="119" name="Group 90"/>
                  <p:cNvGrpSpPr>
                    <a:grpSpLocks/>
                  </p:cNvGrpSpPr>
                  <p:nvPr/>
                </p:nvGrpSpPr>
                <p:grpSpPr bwMode="auto">
                  <a:xfrm>
                    <a:off x="1457" y="2007"/>
                    <a:ext cx="574" cy="475"/>
                    <a:chOff x="1457" y="2007"/>
                    <a:chExt cx="574" cy="475"/>
                  </a:xfrm>
                </p:grpSpPr>
                <p:sp>
                  <p:nvSpPr>
                    <p:cNvPr id="120" name="Freeform 80"/>
                    <p:cNvSpPr>
                      <a:spLocks/>
                    </p:cNvSpPr>
                    <p:nvPr/>
                  </p:nvSpPr>
                  <p:spPr bwMode="auto">
                    <a:xfrm>
                      <a:off x="1545" y="2039"/>
                      <a:ext cx="486" cy="443"/>
                    </a:xfrm>
                    <a:custGeom>
                      <a:avLst/>
                      <a:gdLst/>
                      <a:ahLst/>
                      <a:cxnLst>
                        <a:cxn ang="0">
                          <a:pos x="326" y="60"/>
                        </a:cxn>
                        <a:cxn ang="0">
                          <a:pos x="356" y="110"/>
                        </a:cxn>
                        <a:cxn ang="0">
                          <a:pos x="373" y="130"/>
                        </a:cxn>
                        <a:cxn ang="0">
                          <a:pos x="403" y="122"/>
                        </a:cxn>
                        <a:cxn ang="0">
                          <a:pos x="438" y="120"/>
                        </a:cxn>
                        <a:cxn ang="0">
                          <a:pos x="459" y="129"/>
                        </a:cxn>
                        <a:cxn ang="0">
                          <a:pos x="481" y="155"/>
                        </a:cxn>
                        <a:cxn ang="0">
                          <a:pos x="485" y="182"/>
                        </a:cxn>
                        <a:cxn ang="0">
                          <a:pos x="473" y="208"/>
                        </a:cxn>
                        <a:cxn ang="0">
                          <a:pos x="445" y="217"/>
                        </a:cxn>
                        <a:cxn ang="0">
                          <a:pos x="413" y="216"/>
                        </a:cxn>
                        <a:cxn ang="0">
                          <a:pos x="390" y="206"/>
                        </a:cxn>
                        <a:cxn ang="0">
                          <a:pos x="406" y="258"/>
                        </a:cxn>
                        <a:cxn ang="0">
                          <a:pos x="362" y="250"/>
                        </a:cxn>
                        <a:cxn ang="0">
                          <a:pos x="334" y="255"/>
                        </a:cxn>
                        <a:cxn ang="0">
                          <a:pos x="308" y="265"/>
                        </a:cxn>
                        <a:cxn ang="0">
                          <a:pos x="280" y="288"/>
                        </a:cxn>
                        <a:cxn ang="0">
                          <a:pos x="275" y="318"/>
                        </a:cxn>
                        <a:cxn ang="0">
                          <a:pos x="291" y="333"/>
                        </a:cxn>
                        <a:cxn ang="0">
                          <a:pos x="315" y="337"/>
                        </a:cxn>
                        <a:cxn ang="0">
                          <a:pos x="340" y="332"/>
                        </a:cxn>
                        <a:cxn ang="0">
                          <a:pos x="363" y="324"/>
                        </a:cxn>
                        <a:cxn ang="0">
                          <a:pos x="390" y="307"/>
                        </a:cxn>
                        <a:cxn ang="0">
                          <a:pos x="414" y="316"/>
                        </a:cxn>
                        <a:cxn ang="0">
                          <a:pos x="403" y="330"/>
                        </a:cxn>
                        <a:cxn ang="0">
                          <a:pos x="422" y="361"/>
                        </a:cxn>
                        <a:cxn ang="0">
                          <a:pos x="371" y="391"/>
                        </a:cxn>
                        <a:cxn ang="0">
                          <a:pos x="283" y="405"/>
                        </a:cxn>
                        <a:cxn ang="0">
                          <a:pos x="243" y="405"/>
                        </a:cxn>
                        <a:cxn ang="0">
                          <a:pos x="220" y="439"/>
                        </a:cxn>
                        <a:cxn ang="0">
                          <a:pos x="109" y="423"/>
                        </a:cxn>
                        <a:cxn ang="0">
                          <a:pos x="51" y="377"/>
                        </a:cxn>
                        <a:cxn ang="0">
                          <a:pos x="9" y="284"/>
                        </a:cxn>
                        <a:cxn ang="0">
                          <a:pos x="11" y="151"/>
                        </a:cxn>
                        <a:cxn ang="0">
                          <a:pos x="77" y="50"/>
                        </a:cxn>
                        <a:cxn ang="0">
                          <a:pos x="186" y="5"/>
                        </a:cxn>
                        <a:cxn ang="0">
                          <a:pos x="270" y="2"/>
                        </a:cxn>
                      </a:cxnLst>
                      <a:rect l="0" t="0" r="r" b="b"/>
                      <a:pathLst>
                        <a:path w="486" h="443">
                          <a:moveTo>
                            <a:pt x="296" y="16"/>
                          </a:moveTo>
                          <a:lnTo>
                            <a:pt x="326" y="60"/>
                          </a:lnTo>
                          <a:lnTo>
                            <a:pt x="334" y="85"/>
                          </a:lnTo>
                          <a:lnTo>
                            <a:pt x="356" y="110"/>
                          </a:lnTo>
                          <a:lnTo>
                            <a:pt x="363" y="133"/>
                          </a:lnTo>
                          <a:lnTo>
                            <a:pt x="373" y="130"/>
                          </a:lnTo>
                          <a:lnTo>
                            <a:pt x="385" y="126"/>
                          </a:lnTo>
                          <a:lnTo>
                            <a:pt x="403" y="122"/>
                          </a:lnTo>
                          <a:lnTo>
                            <a:pt x="425" y="119"/>
                          </a:lnTo>
                          <a:lnTo>
                            <a:pt x="438" y="120"/>
                          </a:lnTo>
                          <a:lnTo>
                            <a:pt x="448" y="122"/>
                          </a:lnTo>
                          <a:lnTo>
                            <a:pt x="459" y="129"/>
                          </a:lnTo>
                          <a:lnTo>
                            <a:pt x="470" y="141"/>
                          </a:lnTo>
                          <a:lnTo>
                            <a:pt x="481" y="155"/>
                          </a:lnTo>
                          <a:lnTo>
                            <a:pt x="484" y="168"/>
                          </a:lnTo>
                          <a:lnTo>
                            <a:pt x="485" y="182"/>
                          </a:lnTo>
                          <a:lnTo>
                            <a:pt x="482" y="195"/>
                          </a:lnTo>
                          <a:lnTo>
                            <a:pt x="473" y="208"/>
                          </a:lnTo>
                          <a:lnTo>
                            <a:pt x="457" y="215"/>
                          </a:lnTo>
                          <a:lnTo>
                            <a:pt x="445" y="217"/>
                          </a:lnTo>
                          <a:lnTo>
                            <a:pt x="431" y="218"/>
                          </a:lnTo>
                          <a:lnTo>
                            <a:pt x="413" y="216"/>
                          </a:lnTo>
                          <a:lnTo>
                            <a:pt x="401" y="211"/>
                          </a:lnTo>
                          <a:lnTo>
                            <a:pt x="390" y="206"/>
                          </a:lnTo>
                          <a:lnTo>
                            <a:pt x="403" y="236"/>
                          </a:lnTo>
                          <a:lnTo>
                            <a:pt x="406" y="258"/>
                          </a:lnTo>
                          <a:lnTo>
                            <a:pt x="382" y="252"/>
                          </a:lnTo>
                          <a:lnTo>
                            <a:pt x="362" y="250"/>
                          </a:lnTo>
                          <a:lnTo>
                            <a:pt x="347" y="250"/>
                          </a:lnTo>
                          <a:lnTo>
                            <a:pt x="334" y="255"/>
                          </a:lnTo>
                          <a:lnTo>
                            <a:pt x="321" y="259"/>
                          </a:lnTo>
                          <a:lnTo>
                            <a:pt x="308" y="265"/>
                          </a:lnTo>
                          <a:lnTo>
                            <a:pt x="295" y="276"/>
                          </a:lnTo>
                          <a:lnTo>
                            <a:pt x="280" y="288"/>
                          </a:lnTo>
                          <a:lnTo>
                            <a:pt x="275" y="302"/>
                          </a:lnTo>
                          <a:lnTo>
                            <a:pt x="275" y="318"/>
                          </a:lnTo>
                          <a:lnTo>
                            <a:pt x="280" y="326"/>
                          </a:lnTo>
                          <a:lnTo>
                            <a:pt x="291" y="333"/>
                          </a:lnTo>
                          <a:lnTo>
                            <a:pt x="305" y="336"/>
                          </a:lnTo>
                          <a:lnTo>
                            <a:pt x="315" y="337"/>
                          </a:lnTo>
                          <a:lnTo>
                            <a:pt x="331" y="336"/>
                          </a:lnTo>
                          <a:lnTo>
                            <a:pt x="340" y="332"/>
                          </a:lnTo>
                          <a:lnTo>
                            <a:pt x="356" y="328"/>
                          </a:lnTo>
                          <a:lnTo>
                            <a:pt x="363" y="324"/>
                          </a:lnTo>
                          <a:lnTo>
                            <a:pt x="377" y="314"/>
                          </a:lnTo>
                          <a:lnTo>
                            <a:pt x="390" y="307"/>
                          </a:lnTo>
                          <a:lnTo>
                            <a:pt x="403" y="307"/>
                          </a:lnTo>
                          <a:lnTo>
                            <a:pt x="414" y="316"/>
                          </a:lnTo>
                          <a:lnTo>
                            <a:pt x="417" y="321"/>
                          </a:lnTo>
                          <a:lnTo>
                            <a:pt x="403" y="330"/>
                          </a:lnTo>
                          <a:lnTo>
                            <a:pt x="417" y="345"/>
                          </a:lnTo>
                          <a:lnTo>
                            <a:pt x="422" y="361"/>
                          </a:lnTo>
                          <a:lnTo>
                            <a:pt x="414" y="375"/>
                          </a:lnTo>
                          <a:lnTo>
                            <a:pt x="371" y="391"/>
                          </a:lnTo>
                          <a:lnTo>
                            <a:pt x="337" y="393"/>
                          </a:lnTo>
                          <a:lnTo>
                            <a:pt x="283" y="405"/>
                          </a:lnTo>
                          <a:lnTo>
                            <a:pt x="254" y="405"/>
                          </a:lnTo>
                          <a:lnTo>
                            <a:pt x="243" y="405"/>
                          </a:lnTo>
                          <a:lnTo>
                            <a:pt x="231" y="424"/>
                          </a:lnTo>
                          <a:lnTo>
                            <a:pt x="220" y="439"/>
                          </a:lnTo>
                          <a:lnTo>
                            <a:pt x="130" y="442"/>
                          </a:lnTo>
                          <a:lnTo>
                            <a:pt x="109" y="423"/>
                          </a:lnTo>
                          <a:lnTo>
                            <a:pt x="85" y="402"/>
                          </a:lnTo>
                          <a:lnTo>
                            <a:pt x="51" y="377"/>
                          </a:lnTo>
                          <a:lnTo>
                            <a:pt x="22" y="338"/>
                          </a:lnTo>
                          <a:lnTo>
                            <a:pt x="9" y="284"/>
                          </a:lnTo>
                          <a:lnTo>
                            <a:pt x="0" y="206"/>
                          </a:lnTo>
                          <a:lnTo>
                            <a:pt x="11" y="151"/>
                          </a:lnTo>
                          <a:lnTo>
                            <a:pt x="33" y="101"/>
                          </a:lnTo>
                          <a:lnTo>
                            <a:pt x="77" y="50"/>
                          </a:lnTo>
                          <a:lnTo>
                            <a:pt x="130" y="23"/>
                          </a:lnTo>
                          <a:lnTo>
                            <a:pt x="186" y="5"/>
                          </a:lnTo>
                          <a:lnTo>
                            <a:pt x="240" y="0"/>
                          </a:lnTo>
                          <a:lnTo>
                            <a:pt x="270" y="2"/>
                          </a:lnTo>
                          <a:lnTo>
                            <a:pt x="296" y="16"/>
                          </a:lnTo>
                        </a:path>
                      </a:pathLst>
                    </a:custGeom>
                    <a:solidFill>
                      <a:srgbClr val="FFE0C0"/>
                    </a:solidFill>
                    <a:ln w="12699" cap="rnd" cmpd="sng">
                      <a:solidFill>
                        <a:srgbClr val="000000"/>
                      </a:solidFill>
                      <a:prstDash val="solid"/>
                      <a:round/>
                      <a:headEnd type="none" w="sm" len="sm"/>
                      <a:tailEnd type="none" w="sm" len="sm"/>
                    </a:ln>
                    <a:effectLst/>
                  </p:spPr>
                  <p:txBody>
                    <a:bodyPr/>
                    <a:lstStyle/>
                    <a:p>
                      <a:endParaRPr lang="es-MX"/>
                    </a:p>
                  </p:txBody>
                </p:sp>
                <p:sp>
                  <p:nvSpPr>
                    <p:cNvPr id="121" name="Freeform 81"/>
                    <p:cNvSpPr>
                      <a:spLocks/>
                    </p:cNvSpPr>
                    <p:nvPr/>
                  </p:nvSpPr>
                  <p:spPr bwMode="auto">
                    <a:xfrm>
                      <a:off x="1457" y="2007"/>
                      <a:ext cx="399" cy="417"/>
                    </a:xfrm>
                    <a:custGeom>
                      <a:avLst/>
                      <a:gdLst/>
                      <a:ahLst/>
                      <a:cxnLst>
                        <a:cxn ang="0">
                          <a:pos x="398" y="69"/>
                        </a:cxn>
                        <a:cxn ang="0">
                          <a:pos x="382" y="44"/>
                        </a:cxn>
                        <a:cxn ang="0">
                          <a:pos x="360" y="25"/>
                        </a:cxn>
                        <a:cxn ang="0">
                          <a:pos x="315" y="7"/>
                        </a:cxn>
                        <a:cxn ang="0">
                          <a:pos x="283" y="0"/>
                        </a:cxn>
                        <a:cxn ang="0">
                          <a:pos x="243" y="28"/>
                        </a:cxn>
                        <a:cxn ang="0">
                          <a:pos x="221" y="12"/>
                        </a:cxn>
                        <a:cxn ang="0">
                          <a:pos x="178" y="53"/>
                        </a:cxn>
                        <a:cxn ang="0">
                          <a:pos x="128" y="78"/>
                        </a:cxn>
                        <a:cxn ang="0">
                          <a:pos x="81" y="103"/>
                        </a:cxn>
                        <a:cxn ang="0">
                          <a:pos x="53" y="133"/>
                        </a:cxn>
                        <a:cxn ang="0">
                          <a:pos x="19" y="119"/>
                        </a:cxn>
                        <a:cxn ang="0">
                          <a:pos x="21" y="158"/>
                        </a:cxn>
                        <a:cxn ang="0">
                          <a:pos x="2" y="190"/>
                        </a:cxn>
                        <a:cxn ang="0">
                          <a:pos x="0" y="231"/>
                        </a:cxn>
                        <a:cxn ang="0">
                          <a:pos x="13" y="280"/>
                        </a:cxn>
                        <a:cxn ang="0">
                          <a:pos x="30" y="316"/>
                        </a:cxn>
                        <a:cxn ang="0">
                          <a:pos x="59" y="357"/>
                        </a:cxn>
                        <a:cxn ang="0">
                          <a:pos x="102" y="393"/>
                        </a:cxn>
                        <a:cxn ang="0">
                          <a:pos x="131" y="411"/>
                        </a:cxn>
                        <a:cxn ang="0">
                          <a:pos x="163" y="416"/>
                        </a:cxn>
                        <a:cxn ang="0">
                          <a:pos x="195" y="407"/>
                        </a:cxn>
                        <a:cxn ang="0">
                          <a:pos x="206" y="400"/>
                        </a:cxn>
                        <a:cxn ang="0">
                          <a:pos x="187" y="381"/>
                        </a:cxn>
                        <a:cxn ang="0">
                          <a:pos x="173" y="368"/>
                        </a:cxn>
                        <a:cxn ang="0">
                          <a:pos x="164" y="346"/>
                        </a:cxn>
                        <a:cxn ang="0">
                          <a:pos x="159" y="322"/>
                        </a:cxn>
                        <a:cxn ang="0">
                          <a:pos x="163" y="303"/>
                        </a:cxn>
                        <a:cxn ang="0">
                          <a:pos x="174" y="288"/>
                        </a:cxn>
                        <a:cxn ang="0">
                          <a:pos x="188" y="279"/>
                        </a:cxn>
                        <a:cxn ang="0">
                          <a:pos x="202" y="275"/>
                        </a:cxn>
                        <a:cxn ang="0">
                          <a:pos x="220" y="273"/>
                        </a:cxn>
                        <a:cxn ang="0">
                          <a:pos x="237" y="277"/>
                        </a:cxn>
                        <a:cxn ang="0">
                          <a:pos x="256" y="282"/>
                        </a:cxn>
                        <a:cxn ang="0">
                          <a:pos x="269" y="284"/>
                        </a:cxn>
                        <a:cxn ang="0">
                          <a:pos x="299" y="261"/>
                        </a:cxn>
                        <a:cxn ang="0">
                          <a:pos x="293" y="234"/>
                        </a:cxn>
                        <a:cxn ang="0">
                          <a:pos x="286" y="204"/>
                        </a:cxn>
                        <a:cxn ang="0">
                          <a:pos x="274" y="190"/>
                        </a:cxn>
                        <a:cxn ang="0">
                          <a:pos x="302" y="170"/>
                        </a:cxn>
                        <a:cxn ang="0">
                          <a:pos x="309" y="140"/>
                        </a:cxn>
                        <a:cxn ang="0">
                          <a:pos x="328" y="108"/>
                        </a:cxn>
                        <a:cxn ang="0">
                          <a:pos x="353" y="94"/>
                        </a:cxn>
                        <a:cxn ang="0">
                          <a:pos x="398" y="69"/>
                        </a:cxn>
                      </a:cxnLst>
                      <a:rect l="0" t="0" r="r" b="b"/>
                      <a:pathLst>
                        <a:path w="399" h="417">
                          <a:moveTo>
                            <a:pt x="398" y="69"/>
                          </a:moveTo>
                          <a:lnTo>
                            <a:pt x="382" y="44"/>
                          </a:lnTo>
                          <a:lnTo>
                            <a:pt x="360" y="25"/>
                          </a:lnTo>
                          <a:lnTo>
                            <a:pt x="315" y="7"/>
                          </a:lnTo>
                          <a:lnTo>
                            <a:pt x="283" y="0"/>
                          </a:lnTo>
                          <a:lnTo>
                            <a:pt x="243" y="28"/>
                          </a:lnTo>
                          <a:lnTo>
                            <a:pt x="221" y="12"/>
                          </a:lnTo>
                          <a:lnTo>
                            <a:pt x="178" y="53"/>
                          </a:lnTo>
                          <a:lnTo>
                            <a:pt x="128" y="78"/>
                          </a:lnTo>
                          <a:lnTo>
                            <a:pt x="81" y="103"/>
                          </a:lnTo>
                          <a:lnTo>
                            <a:pt x="53" y="133"/>
                          </a:lnTo>
                          <a:lnTo>
                            <a:pt x="19" y="119"/>
                          </a:lnTo>
                          <a:lnTo>
                            <a:pt x="21" y="158"/>
                          </a:lnTo>
                          <a:lnTo>
                            <a:pt x="2" y="190"/>
                          </a:lnTo>
                          <a:lnTo>
                            <a:pt x="0" y="231"/>
                          </a:lnTo>
                          <a:lnTo>
                            <a:pt x="13" y="280"/>
                          </a:lnTo>
                          <a:lnTo>
                            <a:pt x="30" y="316"/>
                          </a:lnTo>
                          <a:lnTo>
                            <a:pt x="59" y="357"/>
                          </a:lnTo>
                          <a:lnTo>
                            <a:pt x="102" y="393"/>
                          </a:lnTo>
                          <a:lnTo>
                            <a:pt x="131" y="411"/>
                          </a:lnTo>
                          <a:lnTo>
                            <a:pt x="163" y="416"/>
                          </a:lnTo>
                          <a:lnTo>
                            <a:pt x="195" y="407"/>
                          </a:lnTo>
                          <a:lnTo>
                            <a:pt x="206" y="400"/>
                          </a:lnTo>
                          <a:lnTo>
                            <a:pt x="187" y="381"/>
                          </a:lnTo>
                          <a:lnTo>
                            <a:pt x="173" y="368"/>
                          </a:lnTo>
                          <a:lnTo>
                            <a:pt x="164" y="346"/>
                          </a:lnTo>
                          <a:lnTo>
                            <a:pt x="159" y="322"/>
                          </a:lnTo>
                          <a:lnTo>
                            <a:pt x="163" y="303"/>
                          </a:lnTo>
                          <a:lnTo>
                            <a:pt x="174" y="288"/>
                          </a:lnTo>
                          <a:lnTo>
                            <a:pt x="188" y="279"/>
                          </a:lnTo>
                          <a:lnTo>
                            <a:pt x="202" y="275"/>
                          </a:lnTo>
                          <a:lnTo>
                            <a:pt x="220" y="273"/>
                          </a:lnTo>
                          <a:lnTo>
                            <a:pt x="237" y="277"/>
                          </a:lnTo>
                          <a:lnTo>
                            <a:pt x="256" y="282"/>
                          </a:lnTo>
                          <a:lnTo>
                            <a:pt x="269" y="284"/>
                          </a:lnTo>
                          <a:lnTo>
                            <a:pt x="299" y="261"/>
                          </a:lnTo>
                          <a:lnTo>
                            <a:pt x="293" y="234"/>
                          </a:lnTo>
                          <a:lnTo>
                            <a:pt x="286" y="204"/>
                          </a:lnTo>
                          <a:lnTo>
                            <a:pt x="274" y="190"/>
                          </a:lnTo>
                          <a:lnTo>
                            <a:pt x="302" y="170"/>
                          </a:lnTo>
                          <a:lnTo>
                            <a:pt x="309" y="140"/>
                          </a:lnTo>
                          <a:lnTo>
                            <a:pt x="328" y="108"/>
                          </a:lnTo>
                          <a:lnTo>
                            <a:pt x="353" y="94"/>
                          </a:lnTo>
                          <a:lnTo>
                            <a:pt x="398" y="69"/>
                          </a:lnTo>
                        </a:path>
                      </a:pathLst>
                    </a:custGeom>
                    <a:solidFill>
                      <a:srgbClr val="A05000"/>
                    </a:solidFill>
                    <a:ln w="12699" cap="rnd" cmpd="sng">
                      <a:solidFill>
                        <a:srgbClr val="000000"/>
                      </a:solidFill>
                      <a:prstDash val="solid"/>
                      <a:round/>
                      <a:headEnd type="none" w="sm" len="sm"/>
                      <a:tailEnd type="none" w="sm" len="sm"/>
                    </a:ln>
                    <a:effectLst/>
                  </p:spPr>
                  <p:txBody>
                    <a:bodyPr/>
                    <a:lstStyle/>
                    <a:p>
                      <a:endParaRPr lang="es-MX"/>
                    </a:p>
                  </p:txBody>
                </p:sp>
                <p:grpSp>
                  <p:nvGrpSpPr>
                    <p:cNvPr id="122" name="Group 85"/>
                    <p:cNvGrpSpPr>
                      <a:grpSpLocks/>
                    </p:cNvGrpSpPr>
                    <p:nvPr/>
                  </p:nvGrpSpPr>
                  <p:grpSpPr bwMode="auto">
                    <a:xfrm>
                      <a:off x="1829" y="2122"/>
                      <a:ext cx="78" cy="91"/>
                      <a:chOff x="1829" y="2122"/>
                      <a:chExt cx="78" cy="91"/>
                    </a:xfrm>
                  </p:grpSpPr>
                  <p:sp>
                    <p:nvSpPr>
                      <p:cNvPr id="127" name="Oval 82"/>
                      <p:cNvSpPr>
                        <a:spLocks noChangeArrowheads="1"/>
                      </p:cNvSpPr>
                      <p:nvPr/>
                    </p:nvSpPr>
                    <p:spPr bwMode="auto">
                      <a:xfrm>
                        <a:off x="1829" y="2122"/>
                        <a:ext cx="78" cy="91"/>
                      </a:xfrm>
                      <a:prstGeom prst="ellipse">
                        <a:avLst/>
                      </a:prstGeom>
                      <a:solidFill>
                        <a:srgbClr val="FFFFFF"/>
                      </a:solidFill>
                      <a:ln w="12699">
                        <a:solidFill>
                          <a:srgbClr val="000000"/>
                        </a:solidFill>
                        <a:round/>
                        <a:headEnd/>
                        <a:tailEnd/>
                      </a:ln>
                      <a:effectLst/>
                    </p:spPr>
                    <p:txBody>
                      <a:bodyPr wrap="none" anchor="ctr"/>
                      <a:lstStyle/>
                      <a:p>
                        <a:endParaRPr lang="es-MX"/>
                      </a:p>
                    </p:txBody>
                  </p:sp>
                  <p:sp>
                    <p:nvSpPr>
                      <p:cNvPr id="128" name="Oval 83"/>
                      <p:cNvSpPr>
                        <a:spLocks noChangeArrowheads="1"/>
                      </p:cNvSpPr>
                      <p:nvPr/>
                    </p:nvSpPr>
                    <p:spPr bwMode="auto">
                      <a:xfrm>
                        <a:off x="1860" y="2142"/>
                        <a:ext cx="41" cy="46"/>
                      </a:xfrm>
                      <a:prstGeom prst="ellipse">
                        <a:avLst/>
                      </a:prstGeom>
                      <a:solidFill>
                        <a:srgbClr val="00A000"/>
                      </a:solidFill>
                      <a:ln w="12699">
                        <a:solidFill>
                          <a:srgbClr val="000000"/>
                        </a:solidFill>
                        <a:round/>
                        <a:headEnd/>
                        <a:tailEnd/>
                      </a:ln>
                      <a:effectLst/>
                    </p:spPr>
                    <p:txBody>
                      <a:bodyPr wrap="none" anchor="ctr"/>
                      <a:lstStyle/>
                      <a:p>
                        <a:endParaRPr lang="es-MX"/>
                      </a:p>
                    </p:txBody>
                  </p:sp>
                  <p:sp>
                    <p:nvSpPr>
                      <p:cNvPr id="129" name="Oval 84"/>
                      <p:cNvSpPr>
                        <a:spLocks noChangeArrowheads="1"/>
                      </p:cNvSpPr>
                      <p:nvPr/>
                    </p:nvSpPr>
                    <p:spPr bwMode="auto">
                      <a:xfrm>
                        <a:off x="1872" y="2154"/>
                        <a:ext cx="13" cy="14"/>
                      </a:xfrm>
                      <a:prstGeom prst="ellipse">
                        <a:avLst/>
                      </a:prstGeom>
                      <a:solidFill>
                        <a:srgbClr val="C0FFC0"/>
                      </a:solidFill>
                      <a:ln w="12699">
                        <a:solidFill>
                          <a:srgbClr val="000000"/>
                        </a:solidFill>
                        <a:round/>
                        <a:headEnd/>
                        <a:tailEnd/>
                      </a:ln>
                      <a:effectLst/>
                    </p:spPr>
                    <p:txBody>
                      <a:bodyPr wrap="none" anchor="ctr"/>
                      <a:lstStyle/>
                      <a:p>
                        <a:endParaRPr lang="es-MX"/>
                      </a:p>
                    </p:txBody>
                  </p:sp>
                </p:grpSp>
                <p:grpSp>
                  <p:nvGrpSpPr>
                    <p:cNvPr id="123" name="Group 88"/>
                    <p:cNvGrpSpPr>
                      <a:grpSpLocks/>
                    </p:cNvGrpSpPr>
                    <p:nvPr/>
                  </p:nvGrpSpPr>
                  <p:grpSpPr bwMode="auto">
                    <a:xfrm>
                      <a:off x="1791" y="2101"/>
                      <a:ext cx="57" cy="135"/>
                      <a:chOff x="1791" y="2101"/>
                      <a:chExt cx="57" cy="135"/>
                    </a:xfrm>
                  </p:grpSpPr>
                  <p:sp>
                    <p:nvSpPr>
                      <p:cNvPr id="125" name="Freeform 86"/>
                      <p:cNvSpPr>
                        <a:spLocks/>
                      </p:cNvSpPr>
                      <p:nvPr/>
                    </p:nvSpPr>
                    <p:spPr bwMode="auto">
                      <a:xfrm>
                        <a:off x="1800" y="2196"/>
                        <a:ext cx="39" cy="40"/>
                      </a:xfrm>
                      <a:custGeom>
                        <a:avLst/>
                        <a:gdLst/>
                        <a:ahLst/>
                        <a:cxnLst>
                          <a:cxn ang="0">
                            <a:pos x="0" y="11"/>
                          </a:cxn>
                          <a:cxn ang="0">
                            <a:pos x="38" y="0"/>
                          </a:cxn>
                          <a:cxn ang="0">
                            <a:pos x="27" y="39"/>
                          </a:cxn>
                        </a:cxnLst>
                        <a:rect l="0" t="0" r="r" b="b"/>
                        <a:pathLst>
                          <a:path w="39" h="40">
                            <a:moveTo>
                              <a:pt x="0" y="11"/>
                            </a:moveTo>
                            <a:lnTo>
                              <a:pt x="38" y="0"/>
                            </a:lnTo>
                            <a:lnTo>
                              <a:pt x="27" y="39"/>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126" name="Freeform 87"/>
                      <p:cNvSpPr>
                        <a:spLocks/>
                      </p:cNvSpPr>
                      <p:nvPr/>
                    </p:nvSpPr>
                    <p:spPr bwMode="auto">
                      <a:xfrm>
                        <a:off x="1791" y="2101"/>
                        <a:ext cx="57" cy="64"/>
                      </a:xfrm>
                      <a:custGeom>
                        <a:avLst/>
                        <a:gdLst/>
                        <a:ahLst/>
                        <a:cxnLst>
                          <a:cxn ang="0">
                            <a:pos x="56" y="0"/>
                          </a:cxn>
                          <a:cxn ang="0">
                            <a:pos x="34" y="12"/>
                          </a:cxn>
                          <a:cxn ang="0">
                            <a:pos x="15" y="25"/>
                          </a:cxn>
                          <a:cxn ang="0">
                            <a:pos x="3" y="43"/>
                          </a:cxn>
                          <a:cxn ang="0">
                            <a:pos x="0" y="63"/>
                          </a:cxn>
                        </a:cxnLst>
                        <a:rect l="0" t="0" r="r" b="b"/>
                        <a:pathLst>
                          <a:path w="57" h="64">
                            <a:moveTo>
                              <a:pt x="56" y="0"/>
                            </a:moveTo>
                            <a:lnTo>
                              <a:pt x="34" y="12"/>
                            </a:lnTo>
                            <a:lnTo>
                              <a:pt x="15" y="25"/>
                            </a:lnTo>
                            <a:lnTo>
                              <a:pt x="3" y="43"/>
                            </a:lnTo>
                            <a:lnTo>
                              <a:pt x="0" y="63"/>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sp>
                  <p:nvSpPr>
                    <p:cNvPr id="124" name="Freeform 89"/>
                    <p:cNvSpPr>
                      <a:spLocks/>
                    </p:cNvSpPr>
                    <p:nvPr/>
                  </p:nvSpPr>
                  <p:spPr bwMode="auto">
                    <a:xfrm>
                      <a:off x="1638" y="2310"/>
                      <a:ext cx="60" cy="64"/>
                    </a:xfrm>
                    <a:custGeom>
                      <a:avLst/>
                      <a:gdLst/>
                      <a:ahLst/>
                      <a:cxnLst>
                        <a:cxn ang="0">
                          <a:pos x="34" y="0"/>
                        </a:cxn>
                        <a:cxn ang="0">
                          <a:pos x="16" y="0"/>
                        </a:cxn>
                        <a:cxn ang="0">
                          <a:pos x="8" y="6"/>
                        </a:cxn>
                        <a:cxn ang="0">
                          <a:pos x="0" y="25"/>
                        </a:cxn>
                        <a:cxn ang="0">
                          <a:pos x="3" y="44"/>
                        </a:cxn>
                        <a:cxn ang="0">
                          <a:pos x="13" y="56"/>
                        </a:cxn>
                        <a:cxn ang="0">
                          <a:pos x="25" y="63"/>
                        </a:cxn>
                        <a:cxn ang="0">
                          <a:pos x="41" y="63"/>
                        </a:cxn>
                        <a:cxn ang="0">
                          <a:pos x="54" y="59"/>
                        </a:cxn>
                        <a:cxn ang="0">
                          <a:pos x="59" y="48"/>
                        </a:cxn>
                        <a:cxn ang="0">
                          <a:pos x="59" y="38"/>
                        </a:cxn>
                        <a:cxn ang="0">
                          <a:pos x="55" y="35"/>
                        </a:cxn>
                        <a:cxn ang="0">
                          <a:pos x="48" y="30"/>
                        </a:cxn>
                        <a:cxn ang="0">
                          <a:pos x="36" y="33"/>
                        </a:cxn>
                        <a:cxn ang="0">
                          <a:pos x="36" y="44"/>
                        </a:cxn>
                      </a:cxnLst>
                      <a:rect l="0" t="0" r="r" b="b"/>
                      <a:pathLst>
                        <a:path w="60" h="64">
                          <a:moveTo>
                            <a:pt x="34" y="0"/>
                          </a:moveTo>
                          <a:lnTo>
                            <a:pt x="16" y="0"/>
                          </a:lnTo>
                          <a:lnTo>
                            <a:pt x="8" y="6"/>
                          </a:lnTo>
                          <a:lnTo>
                            <a:pt x="0" y="25"/>
                          </a:lnTo>
                          <a:lnTo>
                            <a:pt x="3" y="44"/>
                          </a:lnTo>
                          <a:lnTo>
                            <a:pt x="13" y="56"/>
                          </a:lnTo>
                          <a:lnTo>
                            <a:pt x="25" y="63"/>
                          </a:lnTo>
                          <a:lnTo>
                            <a:pt x="41" y="63"/>
                          </a:lnTo>
                          <a:lnTo>
                            <a:pt x="54" y="59"/>
                          </a:lnTo>
                          <a:lnTo>
                            <a:pt x="59" y="48"/>
                          </a:lnTo>
                          <a:lnTo>
                            <a:pt x="59" y="38"/>
                          </a:lnTo>
                          <a:lnTo>
                            <a:pt x="55" y="35"/>
                          </a:lnTo>
                          <a:lnTo>
                            <a:pt x="48" y="30"/>
                          </a:lnTo>
                          <a:lnTo>
                            <a:pt x="36" y="33"/>
                          </a:lnTo>
                          <a:lnTo>
                            <a:pt x="36" y="44"/>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grpSp>
            <p:grpSp>
              <p:nvGrpSpPr>
                <p:cNvPr id="105" name="Group 99"/>
                <p:cNvGrpSpPr>
                  <a:grpSpLocks/>
                </p:cNvGrpSpPr>
                <p:nvPr/>
              </p:nvGrpSpPr>
              <p:grpSpPr bwMode="auto">
                <a:xfrm>
                  <a:off x="2206" y="2674"/>
                  <a:ext cx="387" cy="212"/>
                  <a:chOff x="2206" y="2674"/>
                  <a:chExt cx="387" cy="212"/>
                </a:xfrm>
              </p:grpSpPr>
              <p:sp>
                <p:nvSpPr>
                  <p:cNvPr id="106" name="Freeform 92"/>
                  <p:cNvSpPr>
                    <a:spLocks/>
                  </p:cNvSpPr>
                  <p:nvPr/>
                </p:nvSpPr>
                <p:spPr bwMode="auto">
                  <a:xfrm>
                    <a:off x="2206" y="2674"/>
                    <a:ext cx="387" cy="144"/>
                  </a:xfrm>
                  <a:custGeom>
                    <a:avLst/>
                    <a:gdLst/>
                    <a:ahLst/>
                    <a:cxnLst>
                      <a:cxn ang="0">
                        <a:pos x="74" y="143"/>
                      </a:cxn>
                      <a:cxn ang="0">
                        <a:pos x="0" y="97"/>
                      </a:cxn>
                      <a:cxn ang="0">
                        <a:pos x="74" y="16"/>
                      </a:cxn>
                      <a:cxn ang="0">
                        <a:pos x="386" y="0"/>
                      </a:cxn>
                      <a:cxn ang="0">
                        <a:pos x="275" y="127"/>
                      </a:cxn>
                      <a:cxn ang="0">
                        <a:pos x="74" y="143"/>
                      </a:cxn>
                    </a:cxnLst>
                    <a:rect l="0" t="0" r="r" b="b"/>
                    <a:pathLst>
                      <a:path w="387" h="144">
                        <a:moveTo>
                          <a:pt x="74" y="143"/>
                        </a:moveTo>
                        <a:lnTo>
                          <a:pt x="0" y="97"/>
                        </a:lnTo>
                        <a:lnTo>
                          <a:pt x="74" y="16"/>
                        </a:lnTo>
                        <a:lnTo>
                          <a:pt x="386" y="0"/>
                        </a:lnTo>
                        <a:lnTo>
                          <a:pt x="275" y="127"/>
                        </a:lnTo>
                        <a:lnTo>
                          <a:pt x="74" y="143"/>
                        </a:lnTo>
                      </a:path>
                    </a:pathLst>
                  </a:custGeom>
                  <a:solidFill>
                    <a:srgbClr val="FFFFFF"/>
                  </a:solidFill>
                  <a:ln w="12699" cap="rnd" cmpd="sng">
                    <a:solidFill>
                      <a:srgbClr val="000000"/>
                    </a:solidFill>
                    <a:prstDash val="solid"/>
                    <a:round/>
                    <a:headEnd type="none" w="sm" len="sm"/>
                    <a:tailEnd type="none" w="sm" len="sm"/>
                  </a:ln>
                  <a:effectLst/>
                </p:spPr>
                <p:txBody>
                  <a:bodyPr/>
                  <a:lstStyle/>
                  <a:p>
                    <a:endParaRPr lang="es-MX"/>
                  </a:p>
                </p:txBody>
              </p:sp>
              <p:sp>
                <p:nvSpPr>
                  <p:cNvPr id="107" name="Freeform 93"/>
                  <p:cNvSpPr>
                    <a:spLocks/>
                  </p:cNvSpPr>
                  <p:nvPr/>
                </p:nvSpPr>
                <p:spPr bwMode="auto">
                  <a:xfrm>
                    <a:off x="2206" y="2771"/>
                    <a:ext cx="75" cy="79"/>
                  </a:xfrm>
                  <a:custGeom>
                    <a:avLst/>
                    <a:gdLst/>
                    <a:ahLst/>
                    <a:cxnLst>
                      <a:cxn ang="0">
                        <a:pos x="19" y="78"/>
                      </a:cxn>
                      <a:cxn ang="0">
                        <a:pos x="74" y="46"/>
                      </a:cxn>
                      <a:cxn ang="0">
                        <a:pos x="0" y="0"/>
                      </a:cxn>
                      <a:cxn ang="0">
                        <a:pos x="19" y="78"/>
                      </a:cxn>
                    </a:cxnLst>
                    <a:rect l="0" t="0" r="r" b="b"/>
                    <a:pathLst>
                      <a:path w="75" h="79">
                        <a:moveTo>
                          <a:pt x="19" y="78"/>
                        </a:moveTo>
                        <a:lnTo>
                          <a:pt x="74" y="46"/>
                        </a:lnTo>
                        <a:lnTo>
                          <a:pt x="0" y="0"/>
                        </a:lnTo>
                        <a:lnTo>
                          <a:pt x="19" y="78"/>
                        </a:lnTo>
                      </a:path>
                    </a:pathLst>
                  </a:custGeom>
                  <a:solidFill>
                    <a:srgbClr val="E0E0E0"/>
                  </a:solidFill>
                  <a:ln w="12699" cap="rnd" cmpd="sng">
                    <a:solidFill>
                      <a:srgbClr val="000000"/>
                    </a:solidFill>
                    <a:prstDash val="solid"/>
                    <a:round/>
                    <a:headEnd type="none" w="sm" len="sm"/>
                    <a:tailEnd type="none" w="sm" len="sm"/>
                  </a:ln>
                  <a:effectLst/>
                </p:spPr>
                <p:txBody>
                  <a:bodyPr/>
                  <a:lstStyle/>
                  <a:p>
                    <a:endParaRPr lang="es-MX"/>
                  </a:p>
                </p:txBody>
              </p:sp>
              <p:sp>
                <p:nvSpPr>
                  <p:cNvPr id="108" name="Line 94"/>
                  <p:cNvSpPr>
                    <a:spLocks noChangeShapeType="1"/>
                  </p:cNvSpPr>
                  <p:nvPr/>
                </p:nvSpPr>
                <p:spPr bwMode="auto">
                  <a:xfrm flipH="1">
                    <a:off x="2446" y="2691"/>
                    <a:ext cx="91" cy="110"/>
                  </a:xfrm>
                  <a:prstGeom prst="line">
                    <a:avLst/>
                  </a:prstGeom>
                  <a:noFill/>
                  <a:ln w="12699">
                    <a:solidFill>
                      <a:srgbClr val="000000"/>
                    </a:solidFill>
                    <a:round/>
                    <a:headEnd type="none" w="sm" len="sm"/>
                    <a:tailEnd type="none" w="sm" len="sm"/>
                  </a:ln>
                  <a:effectLst/>
                </p:spPr>
                <p:txBody>
                  <a:bodyPr wrap="none" anchor="ctr"/>
                  <a:lstStyle/>
                  <a:p>
                    <a:endParaRPr lang="es-MX"/>
                  </a:p>
                </p:txBody>
              </p:sp>
              <p:sp>
                <p:nvSpPr>
                  <p:cNvPr id="109" name="Line 95"/>
                  <p:cNvSpPr>
                    <a:spLocks noChangeShapeType="1"/>
                  </p:cNvSpPr>
                  <p:nvPr/>
                </p:nvSpPr>
                <p:spPr bwMode="auto">
                  <a:xfrm flipH="1">
                    <a:off x="2372" y="2691"/>
                    <a:ext cx="91" cy="110"/>
                  </a:xfrm>
                  <a:prstGeom prst="line">
                    <a:avLst/>
                  </a:prstGeom>
                  <a:noFill/>
                  <a:ln w="12699">
                    <a:solidFill>
                      <a:srgbClr val="000000"/>
                    </a:solidFill>
                    <a:round/>
                    <a:headEnd type="none" w="sm" len="sm"/>
                    <a:tailEnd type="none" w="sm" len="sm"/>
                  </a:ln>
                  <a:effectLst/>
                </p:spPr>
                <p:txBody>
                  <a:bodyPr wrap="none" anchor="ctr"/>
                  <a:lstStyle/>
                  <a:p>
                    <a:endParaRPr lang="es-MX"/>
                  </a:p>
                </p:txBody>
              </p:sp>
              <p:sp>
                <p:nvSpPr>
                  <p:cNvPr id="110" name="Line 96"/>
                  <p:cNvSpPr>
                    <a:spLocks noChangeShapeType="1"/>
                  </p:cNvSpPr>
                  <p:nvPr/>
                </p:nvSpPr>
                <p:spPr bwMode="auto">
                  <a:xfrm flipH="1">
                    <a:off x="2336" y="2707"/>
                    <a:ext cx="54" cy="63"/>
                  </a:xfrm>
                  <a:prstGeom prst="line">
                    <a:avLst/>
                  </a:prstGeom>
                  <a:noFill/>
                  <a:ln w="12699">
                    <a:solidFill>
                      <a:srgbClr val="000000"/>
                    </a:solidFill>
                    <a:round/>
                    <a:headEnd type="none" w="sm" len="sm"/>
                    <a:tailEnd type="none" w="sm" len="sm"/>
                  </a:ln>
                  <a:effectLst/>
                </p:spPr>
                <p:txBody>
                  <a:bodyPr wrap="none" anchor="ctr"/>
                  <a:lstStyle/>
                  <a:p>
                    <a:endParaRPr lang="es-MX"/>
                  </a:p>
                </p:txBody>
              </p:sp>
              <p:sp>
                <p:nvSpPr>
                  <p:cNvPr id="111" name="Line 97"/>
                  <p:cNvSpPr>
                    <a:spLocks noChangeShapeType="1"/>
                  </p:cNvSpPr>
                  <p:nvPr/>
                </p:nvSpPr>
                <p:spPr bwMode="auto">
                  <a:xfrm flipH="1">
                    <a:off x="2262" y="2707"/>
                    <a:ext cx="55" cy="63"/>
                  </a:xfrm>
                  <a:prstGeom prst="line">
                    <a:avLst/>
                  </a:prstGeom>
                  <a:noFill/>
                  <a:ln w="12699">
                    <a:solidFill>
                      <a:srgbClr val="000000"/>
                    </a:solidFill>
                    <a:round/>
                    <a:headEnd type="none" w="sm" len="sm"/>
                    <a:tailEnd type="none" w="sm" len="sm"/>
                  </a:ln>
                  <a:effectLst/>
                </p:spPr>
                <p:txBody>
                  <a:bodyPr wrap="none" anchor="ctr"/>
                  <a:lstStyle/>
                  <a:p>
                    <a:endParaRPr lang="es-MX"/>
                  </a:p>
                </p:txBody>
              </p:sp>
              <p:sp>
                <p:nvSpPr>
                  <p:cNvPr id="112" name="Freeform 98"/>
                  <p:cNvSpPr>
                    <a:spLocks/>
                  </p:cNvSpPr>
                  <p:nvPr/>
                </p:nvSpPr>
                <p:spPr bwMode="auto">
                  <a:xfrm>
                    <a:off x="2283" y="2796"/>
                    <a:ext cx="250" cy="90"/>
                  </a:xfrm>
                  <a:custGeom>
                    <a:avLst/>
                    <a:gdLst/>
                    <a:ahLst/>
                    <a:cxnLst>
                      <a:cxn ang="0">
                        <a:pos x="47" y="89"/>
                      </a:cxn>
                      <a:cxn ang="0">
                        <a:pos x="0" y="59"/>
                      </a:cxn>
                      <a:cxn ang="0">
                        <a:pos x="47" y="9"/>
                      </a:cxn>
                      <a:cxn ang="0">
                        <a:pos x="249" y="0"/>
                      </a:cxn>
                      <a:cxn ang="0">
                        <a:pos x="177" y="80"/>
                      </a:cxn>
                      <a:cxn ang="0">
                        <a:pos x="47" y="89"/>
                      </a:cxn>
                    </a:cxnLst>
                    <a:rect l="0" t="0" r="r" b="b"/>
                    <a:pathLst>
                      <a:path w="250" h="90">
                        <a:moveTo>
                          <a:pt x="47" y="89"/>
                        </a:moveTo>
                        <a:lnTo>
                          <a:pt x="0" y="59"/>
                        </a:lnTo>
                        <a:lnTo>
                          <a:pt x="47" y="9"/>
                        </a:lnTo>
                        <a:lnTo>
                          <a:pt x="249" y="0"/>
                        </a:lnTo>
                        <a:lnTo>
                          <a:pt x="177" y="80"/>
                        </a:lnTo>
                        <a:lnTo>
                          <a:pt x="47" y="89"/>
                        </a:lnTo>
                      </a:path>
                    </a:pathLst>
                  </a:custGeom>
                  <a:solidFill>
                    <a:srgbClr val="FFA040"/>
                  </a:solidFill>
                  <a:ln w="9525" cap="rnd">
                    <a:noFill/>
                    <a:round/>
                    <a:headEnd type="none" w="sm" len="sm"/>
                    <a:tailEnd type="none" w="sm" len="sm"/>
                  </a:ln>
                  <a:effectLst/>
                </p:spPr>
                <p:txBody>
                  <a:bodyPr/>
                  <a:lstStyle/>
                  <a:p>
                    <a:endParaRPr lang="es-MX"/>
                  </a:p>
                </p:txBody>
              </p:sp>
            </p:grpSp>
          </p:grpSp>
        </p:grpSp>
      </p:grpSp>
      <p:sp>
        <p:nvSpPr>
          <p:cNvPr id="2" name="1 Marcador de contenido"/>
          <p:cNvSpPr>
            <a:spLocks noGrp="1"/>
          </p:cNvSpPr>
          <p:nvPr>
            <p:ph idx="1"/>
          </p:nvPr>
        </p:nvSpPr>
        <p:spPr>
          <a:xfrm>
            <a:off x="331815" y="3439318"/>
            <a:ext cx="4982833" cy="3424527"/>
          </a:xfrm>
        </p:spPr>
        <p:txBody>
          <a:bodyPr>
            <a:normAutofit/>
          </a:bodyPr>
          <a:lstStyle/>
          <a:p>
            <a:pPr>
              <a:buNone/>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INTEGRANTES DEL EQUIPO: </a:t>
            </a:r>
          </a:p>
          <a:p>
            <a:pPr>
              <a:buNone/>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LORENA ROBLEDO LÓPEZ</a:t>
            </a:r>
          </a:p>
          <a:p>
            <a:pPr>
              <a:buNone/>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ROSANGELA  SÁNCHEZ RUÍZ </a:t>
            </a:r>
          </a:p>
          <a:p>
            <a:pPr>
              <a:buNone/>
            </a:pPr>
            <a:endPar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s-MX"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FACILITADOR:  MTRO. PEDRO CASTELLANOS TORRES</a:t>
            </a:r>
          </a:p>
          <a:p>
            <a:pPr>
              <a:buNone/>
            </a:pP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48" name="147 Imagen" descr="uabjo.jpg"/>
          <p:cNvPicPr>
            <a:picLocks noChangeAspect="1"/>
          </p:cNvPicPr>
          <p:nvPr/>
        </p:nvPicPr>
        <p:blipFill>
          <a:blip r:embed="rId2"/>
          <a:stretch>
            <a:fillRect/>
          </a:stretch>
        </p:blipFill>
        <p:spPr>
          <a:xfrm>
            <a:off x="7492999" y="742122"/>
            <a:ext cx="1400250" cy="1777241"/>
          </a:xfrm>
          <a:prstGeom prst="roundRect">
            <a:avLst>
              <a:gd name="adj" fmla="val 14742"/>
            </a:avLst>
          </a:prstGeom>
          <a:ln>
            <a:noFill/>
          </a:ln>
          <a:effectLst>
            <a:outerShdw blurRad="107950" dist="12700" dir="5400000" algn="ctr">
              <a:srgbClr val="000000"/>
            </a:outerShdw>
          </a:effectLst>
          <a:scene3d>
            <a:camera prst="perspectiveHeroicExtremeLeftFacing"/>
            <a:lightRig rig="soft" dir="t">
              <a:rot lat="0" lon="0" rev="0"/>
            </a:lightRig>
          </a:scene3d>
          <a:sp3d contourW="44450" prstMaterial="matte">
            <a:bevelT w="63500" h="6350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800100" y="685800"/>
            <a:ext cx="7543800"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200" b="1" dirty="0">
                <a:solidFill>
                  <a:srgbClr val="000000"/>
                </a:solidFill>
              </a:rPr>
              <a:t> ¿ POR QUÉ MANTENER INVENTARIOS ?</a:t>
            </a:r>
            <a:endParaRPr lang="es-ES" sz="3200" b="1" dirty="0">
              <a:solidFill>
                <a:srgbClr val="000000"/>
              </a:solidFill>
            </a:endParaRPr>
          </a:p>
        </p:txBody>
      </p:sp>
      <p:sp>
        <p:nvSpPr>
          <p:cNvPr id="13315" name="Text Box 3"/>
          <p:cNvSpPr txBox="1">
            <a:spLocks noChangeArrowheads="1"/>
          </p:cNvSpPr>
          <p:nvPr/>
        </p:nvSpPr>
        <p:spPr bwMode="auto">
          <a:xfrm>
            <a:off x="457200" y="1255713"/>
            <a:ext cx="782955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900"/>
              <a:t>1. Necesidad de equilibrio de los costos asociados</a:t>
            </a:r>
            <a:endParaRPr lang="es-ES" sz="2900"/>
          </a:p>
        </p:txBody>
      </p:sp>
      <p:sp>
        <p:nvSpPr>
          <p:cNvPr id="13316" name="Text Box 4"/>
          <p:cNvSpPr txBox="1">
            <a:spLocks noChangeArrowheads="1"/>
          </p:cNvSpPr>
          <p:nvPr/>
        </p:nvSpPr>
        <p:spPr bwMode="auto">
          <a:xfrm>
            <a:off x="457200" y="4648200"/>
            <a:ext cx="8229600" cy="1920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3000" b="1" dirty="0"/>
              <a:t>2. </a:t>
            </a:r>
            <a:r>
              <a:rPr lang="en-US" sz="3000" dirty="0" err="1"/>
              <a:t>Incertidumbre</a:t>
            </a:r>
            <a:r>
              <a:rPr lang="en-US" sz="3000" dirty="0"/>
              <a:t> de </a:t>
            </a:r>
            <a:r>
              <a:rPr lang="en-US" sz="3000" dirty="0" err="1"/>
              <a:t>abastecimiento</a:t>
            </a:r>
            <a:r>
              <a:rPr lang="en-US" sz="3000" dirty="0"/>
              <a:t> y </a:t>
            </a:r>
            <a:r>
              <a:rPr lang="en-US" sz="3000" dirty="0" err="1"/>
              <a:t>ventas</a:t>
            </a:r>
            <a:r>
              <a:rPr lang="en-US" sz="3000" dirty="0"/>
              <a:t>.</a:t>
            </a:r>
          </a:p>
          <a:p>
            <a:r>
              <a:rPr lang="en-US" sz="3000" dirty="0"/>
              <a:t>3. </a:t>
            </a:r>
            <a:r>
              <a:rPr lang="en-US" sz="3000" dirty="0" err="1"/>
              <a:t>Procesos</a:t>
            </a:r>
            <a:r>
              <a:rPr lang="en-US" sz="3000" dirty="0"/>
              <a:t> </a:t>
            </a:r>
            <a:r>
              <a:rPr lang="en-US" sz="3000" dirty="0" err="1"/>
              <a:t>productivos</a:t>
            </a:r>
            <a:r>
              <a:rPr lang="en-US" sz="3000" dirty="0"/>
              <a:t> no </a:t>
            </a:r>
            <a:r>
              <a:rPr lang="en-US" sz="3000" dirty="0" err="1"/>
              <a:t>confiables</a:t>
            </a:r>
            <a:r>
              <a:rPr lang="en-US" sz="3000" dirty="0"/>
              <a:t>.</a:t>
            </a:r>
          </a:p>
          <a:p>
            <a:r>
              <a:rPr lang="en-US" sz="3000" dirty="0"/>
              <a:t>4. </a:t>
            </a:r>
            <a:r>
              <a:rPr lang="en-US" sz="3000" dirty="0" err="1"/>
              <a:t>Obtención</a:t>
            </a:r>
            <a:r>
              <a:rPr lang="en-US" sz="3000" dirty="0"/>
              <a:t> de </a:t>
            </a:r>
            <a:r>
              <a:rPr lang="en-US" sz="3000" dirty="0" err="1"/>
              <a:t>descuentos</a:t>
            </a:r>
            <a:r>
              <a:rPr lang="en-US" sz="3000" dirty="0"/>
              <a:t> y </a:t>
            </a:r>
            <a:r>
              <a:rPr lang="en-US" sz="3000" dirty="0" err="1"/>
              <a:t>protección</a:t>
            </a:r>
            <a:r>
              <a:rPr lang="en-US" sz="3000" dirty="0"/>
              <a:t> de </a:t>
            </a:r>
            <a:r>
              <a:rPr lang="en-US" sz="3000" dirty="0" err="1"/>
              <a:t>incrementos</a:t>
            </a:r>
            <a:r>
              <a:rPr lang="en-US" sz="3000" dirty="0"/>
              <a:t> de </a:t>
            </a:r>
            <a:r>
              <a:rPr lang="en-US" sz="3000" dirty="0" err="1"/>
              <a:t>precios</a:t>
            </a:r>
            <a:r>
              <a:rPr lang="en-US" sz="3000" dirty="0"/>
              <a:t>.</a:t>
            </a:r>
            <a:endParaRPr lang="es-ES" sz="3000" dirty="0"/>
          </a:p>
        </p:txBody>
      </p:sp>
      <p:sp>
        <p:nvSpPr>
          <p:cNvPr id="13317" name="Line 5"/>
          <p:cNvSpPr>
            <a:spLocks noChangeShapeType="1"/>
          </p:cNvSpPr>
          <p:nvPr/>
        </p:nvSpPr>
        <p:spPr bwMode="auto">
          <a:xfrm>
            <a:off x="838200" y="3886200"/>
            <a:ext cx="35814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s-ES"/>
          </a:p>
        </p:txBody>
      </p:sp>
      <p:sp>
        <p:nvSpPr>
          <p:cNvPr id="13318" name="Line 6"/>
          <p:cNvSpPr>
            <a:spLocks noChangeShapeType="1"/>
          </p:cNvSpPr>
          <p:nvPr/>
        </p:nvSpPr>
        <p:spPr bwMode="auto">
          <a:xfrm flipV="1">
            <a:off x="838200" y="1981200"/>
            <a:ext cx="0" cy="19050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s-ES"/>
          </a:p>
        </p:txBody>
      </p:sp>
      <p:sp>
        <p:nvSpPr>
          <p:cNvPr id="13320" name="Line 8"/>
          <p:cNvSpPr>
            <a:spLocks noChangeShapeType="1"/>
          </p:cNvSpPr>
          <p:nvPr/>
        </p:nvSpPr>
        <p:spPr bwMode="auto">
          <a:xfrm flipV="1">
            <a:off x="990600" y="2438400"/>
            <a:ext cx="3048000" cy="1295400"/>
          </a:xfrm>
          <a:prstGeom prst="line">
            <a:avLst/>
          </a:prstGeom>
          <a:noFill/>
          <a:ln w="5715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s-ES"/>
          </a:p>
        </p:txBody>
      </p:sp>
      <p:sp>
        <p:nvSpPr>
          <p:cNvPr id="13321" name="Line 9"/>
          <p:cNvSpPr>
            <a:spLocks noChangeShapeType="1"/>
          </p:cNvSpPr>
          <p:nvPr/>
        </p:nvSpPr>
        <p:spPr bwMode="auto">
          <a:xfrm>
            <a:off x="1066800" y="2057400"/>
            <a:ext cx="2819400" cy="1752600"/>
          </a:xfrm>
          <a:prstGeom prst="line">
            <a:avLst/>
          </a:prstGeom>
          <a:noFill/>
          <a:ln w="5715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s-ES"/>
          </a:p>
        </p:txBody>
      </p:sp>
      <p:sp>
        <p:nvSpPr>
          <p:cNvPr id="13322" name="Text Box 10"/>
          <p:cNvSpPr txBox="1">
            <a:spLocks noChangeArrowheads="1"/>
          </p:cNvSpPr>
          <p:nvPr/>
        </p:nvSpPr>
        <p:spPr bwMode="auto">
          <a:xfrm>
            <a:off x="2209800" y="4038600"/>
            <a:ext cx="16589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1"/>
              <a:t>Cantidades</a:t>
            </a:r>
            <a:endParaRPr lang="es-ES" sz="2400" b="1"/>
          </a:p>
        </p:txBody>
      </p:sp>
      <p:sp>
        <p:nvSpPr>
          <p:cNvPr id="13323" name="Text Box 11"/>
          <p:cNvSpPr txBox="1">
            <a:spLocks noChangeArrowheads="1"/>
          </p:cNvSpPr>
          <p:nvPr/>
        </p:nvSpPr>
        <p:spPr bwMode="auto">
          <a:xfrm>
            <a:off x="212725" y="2174875"/>
            <a:ext cx="5826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b="1"/>
              <a:t>Bs.</a:t>
            </a:r>
            <a:endParaRPr lang="es-ES" sz="2400" b="1"/>
          </a:p>
        </p:txBody>
      </p:sp>
      <p:sp>
        <p:nvSpPr>
          <p:cNvPr id="13324" name="Line 12"/>
          <p:cNvSpPr>
            <a:spLocks noChangeShapeType="1"/>
          </p:cNvSpPr>
          <p:nvPr/>
        </p:nvSpPr>
        <p:spPr bwMode="auto">
          <a:xfrm>
            <a:off x="4648200" y="3733800"/>
            <a:ext cx="1143000" cy="0"/>
          </a:xfrm>
          <a:prstGeom prst="line">
            <a:avLst/>
          </a:prstGeom>
          <a:noFill/>
          <a:ln w="5715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s-ES"/>
          </a:p>
        </p:txBody>
      </p:sp>
      <p:sp>
        <p:nvSpPr>
          <p:cNvPr id="13325" name="Line 13"/>
          <p:cNvSpPr>
            <a:spLocks noChangeShapeType="1"/>
          </p:cNvSpPr>
          <p:nvPr/>
        </p:nvSpPr>
        <p:spPr bwMode="auto">
          <a:xfrm>
            <a:off x="4724400" y="2286000"/>
            <a:ext cx="1143000" cy="0"/>
          </a:xfrm>
          <a:prstGeom prst="line">
            <a:avLst/>
          </a:prstGeom>
          <a:noFill/>
          <a:ln w="5715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s-ES"/>
          </a:p>
        </p:txBody>
      </p:sp>
      <p:sp>
        <p:nvSpPr>
          <p:cNvPr id="13327" name="Text Box 15"/>
          <p:cNvSpPr txBox="1">
            <a:spLocks noChangeArrowheads="1"/>
          </p:cNvSpPr>
          <p:nvPr/>
        </p:nvSpPr>
        <p:spPr bwMode="auto">
          <a:xfrm>
            <a:off x="6019800" y="2057400"/>
            <a:ext cx="2438400"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t>Costos de Ordenar y Agotamiento</a:t>
            </a:r>
            <a:endParaRPr lang="es-ES" b="1"/>
          </a:p>
        </p:txBody>
      </p:sp>
      <p:sp>
        <p:nvSpPr>
          <p:cNvPr id="13328" name="Text Box 16"/>
          <p:cNvSpPr txBox="1">
            <a:spLocks noChangeArrowheads="1"/>
          </p:cNvSpPr>
          <p:nvPr/>
        </p:nvSpPr>
        <p:spPr bwMode="auto">
          <a:xfrm>
            <a:off x="6096000" y="3505200"/>
            <a:ext cx="22098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t>Costos de Manejo</a:t>
            </a:r>
            <a:endParaRPr lang="es-ES" b="1"/>
          </a:p>
        </p:txBody>
      </p:sp>
    </p:spTree>
    <p:extLst>
      <p:ext uri="{BB962C8B-B14F-4D97-AF65-F5344CB8AC3E}">
        <p14:creationId xmlns="" xmlns:p14="http://schemas.microsoft.com/office/powerpoint/2010/main" val="3585964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0875" y="104775"/>
            <a:ext cx="7772400" cy="1104900"/>
          </a:xfrm>
          <a:noFill/>
          <a:ln/>
        </p:spPr>
        <p:txBody>
          <a:bodyPr/>
          <a:lstStyle/>
          <a:p>
            <a:pPr eaLnBrk="0" hangingPunct="0">
              <a:lnSpc>
                <a:spcPct val="110000"/>
              </a:lnSpc>
            </a:pPr>
            <a:r>
              <a:rPr lang="es-ES_tradnl" b="0"/>
              <a:t>Tipos de Inventario</a:t>
            </a:r>
          </a:p>
        </p:txBody>
      </p:sp>
      <p:sp>
        <p:nvSpPr>
          <p:cNvPr id="7171" name="Rectangle 3"/>
          <p:cNvSpPr>
            <a:spLocks noGrp="1" noChangeArrowheads="1"/>
          </p:cNvSpPr>
          <p:nvPr>
            <p:ph idx="1"/>
          </p:nvPr>
        </p:nvSpPr>
        <p:spPr>
          <a:xfrm>
            <a:off x="808038" y="2168525"/>
            <a:ext cx="8013700" cy="2478088"/>
          </a:xfrm>
          <a:noFill/>
          <a:ln/>
        </p:spPr>
        <p:txBody>
          <a:bodyPr/>
          <a:lstStyle/>
          <a:p>
            <a:pPr eaLnBrk="0" hangingPunct="0">
              <a:buSzPct val="90000"/>
            </a:pPr>
            <a:r>
              <a:rPr lang="es-ES_tradnl" sz="2800"/>
              <a:t>Materia Prima</a:t>
            </a:r>
          </a:p>
          <a:p>
            <a:pPr eaLnBrk="0" hangingPunct="0">
              <a:buSzPct val="90000"/>
            </a:pPr>
            <a:r>
              <a:rPr lang="es-ES_tradnl" sz="2800"/>
              <a:t>Productos en Proceso</a:t>
            </a:r>
          </a:p>
          <a:p>
            <a:pPr eaLnBrk="0" hangingPunct="0">
              <a:buSzPct val="90000"/>
            </a:pPr>
            <a:r>
              <a:rPr lang="es-ES_tradnl" sz="2800"/>
              <a:t>Productos Terminados</a:t>
            </a:r>
          </a:p>
        </p:txBody>
      </p:sp>
      <p:sp>
        <p:nvSpPr>
          <p:cNvPr id="7172" name="Rectangle 4"/>
          <p:cNvSpPr>
            <a:spLocks noChangeArrowheads="1"/>
          </p:cNvSpPr>
          <p:nvPr/>
        </p:nvSpPr>
        <p:spPr bwMode="auto">
          <a:xfrm>
            <a:off x="814388" y="4494213"/>
            <a:ext cx="1689100" cy="1352550"/>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pPr>
            <a:r>
              <a:rPr lang="es-ES_tradnl" sz="3200" b="1">
                <a:solidFill>
                  <a:srgbClr val="006699"/>
                </a:solidFill>
              </a:rPr>
              <a:t>	</a:t>
            </a:r>
          </a:p>
          <a:p>
            <a:pPr marL="342900" indent="-342900" eaLnBrk="0" hangingPunct="0">
              <a:spcBef>
                <a:spcPct val="20000"/>
              </a:spcBef>
            </a:pPr>
            <a:r>
              <a:rPr lang="es-ES_tradnl" sz="2800">
                <a:solidFill>
                  <a:srgbClr val="006699"/>
                </a:solidFill>
              </a:rPr>
              <a:t>Stock </a:t>
            </a:r>
          </a:p>
        </p:txBody>
      </p:sp>
      <p:sp>
        <p:nvSpPr>
          <p:cNvPr id="7173" name="Line 5"/>
          <p:cNvSpPr>
            <a:spLocks noChangeShapeType="1"/>
          </p:cNvSpPr>
          <p:nvPr/>
        </p:nvSpPr>
        <p:spPr bwMode="auto">
          <a:xfrm>
            <a:off x="2543175" y="5395913"/>
            <a:ext cx="1590675" cy="0"/>
          </a:xfrm>
          <a:prstGeom prst="line">
            <a:avLst/>
          </a:prstGeom>
          <a:noFill/>
          <a:ln w="38099" cmpd="dbl">
            <a:solidFill>
              <a:srgbClr val="000000"/>
            </a:solidFill>
            <a:prstDash val="lgDash"/>
            <a:round/>
            <a:headEnd type="none" w="sm" len="sm"/>
            <a:tailEnd type="stealth" w="med" len="lg"/>
          </a:ln>
          <a:effectLst/>
        </p:spPr>
        <p:txBody>
          <a:bodyPr wrap="none" anchor="ctr"/>
          <a:lstStyle/>
          <a:p>
            <a:endParaRPr lang="es-MX"/>
          </a:p>
        </p:txBody>
      </p:sp>
      <p:grpSp>
        <p:nvGrpSpPr>
          <p:cNvPr id="2" name="Group 19"/>
          <p:cNvGrpSpPr>
            <a:grpSpLocks/>
          </p:cNvGrpSpPr>
          <p:nvPr/>
        </p:nvGrpSpPr>
        <p:grpSpPr bwMode="auto">
          <a:xfrm>
            <a:off x="6584950" y="1668463"/>
            <a:ext cx="2271713" cy="2997200"/>
            <a:chOff x="4148" y="1051"/>
            <a:chExt cx="1431" cy="1888"/>
          </a:xfrm>
        </p:grpSpPr>
        <p:grpSp>
          <p:nvGrpSpPr>
            <p:cNvPr id="3" name="Group 17"/>
            <p:cNvGrpSpPr>
              <a:grpSpLocks/>
            </p:cNvGrpSpPr>
            <p:nvPr/>
          </p:nvGrpSpPr>
          <p:grpSpPr bwMode="auto">
            <a:xfrm>
              <a:off x="4318" y="1051"/>
              <a:ext cx="1261" cy="1888"/>
              <a:chOff x="4318" y="1051"/>
              <a:chExt cx="1261" cy="1888"/>
            </a:xfrm>
          </p:grpSpPr>
          <p:sp>
            <p:nvSpPr>
              <p:cNvPr id="7174" name="Freeform 6"/>
              <p:cNvSpPr>
                <a:spLocks/>
              </p:cNvSpPr>
              <p:nvPr/>
            </p:nvSpPr>
            <p:spPr bwMode="auto">
              <a:xfrm>
                <a:off x="5329" y="1889"/>
                <a:ext cx="250" cy="233"/>
              </a:xfrm>
              <a:custGeom>
                <a:avLst/>
                <a:gdLst/>
                <a:ahLst/>
                <a:cxnLst>
                  <a:cxn ang="0">
                    <a:pos x="0" y="232"/>
                  </a:cxn>
                  <a:cxn ang="0">
                    <a:pos x="19" y="232"/>
                  </a:cxn>
                  <a:cxn ang="0">
                    <a:pos x="37" y="232"/>
                  </a:cxn>
                  <a:cxn ang="0">
                    <a:pos x="55" y="232"/>
                  </a:cxn>
                  <a:cxn ang="0">
                    <a:pos x="69" y="232"/>
                  </a:cxn>
                  <a:cxn ang="0">
                    <a:pos x="83" y="232"/>
                  </a:cxn>
                  <a:cxn ang="0">
                    <a:pos x="97" y="226"/>
                  </a:cxn>
                  <a:cxn ang="0">
                    <a:pos x="111" y="211"/>
                  </a:cxn>
                  <a:cxn ang="0">
                    <a:pos x="125" y="195"/>
                  </a:cxn>
                  <a:cxn ang="0">
                    <a:pos x="139" y="180"/>
                  </a:cxn>
                  <a:cxn ang="0">
                    <a:pos x="148" y="164"/>
                  </a:cxn>
                  <a:cxn ang="0">
                    <a:pos x="157" y="147"/>
                  </a:cxn>
                  <a:cxn ang="0">
                    <a:pos x="171" y="136"/>
                  </a:cxn>
                  <a:cxn ang="0">
                    <a:pos x="180" y="121"/>
                  </a:cxn>
                  <a:cxn ang="0">
                    <a:pos x="180" y="105"/>
                  </a:cxn>
                  <a:cxn ang="0">
                    <a:pos x="166" y="95"/>
                  </a:cxn>
                  <a:cxn ang="0">
                    <a:pos x="166" y="79"/>
                  </a:cxn>
                  <a:cxn ang="0">
                    <a:pos x="171" y="64"/>
                  </a:cxn>
                  <a:cxn ang="0">
                    <a:pos x="185" y="58"/>
                  </a:cxn>
                  <a:cxn ang="0">
                    <a:pos x="194" y="90"/>
                  </a:cxn>
                  <a:cxn ang="0">
                    <a:pos x="180" y="79"/>
                  </a:cxn>
                  <a:cxn ang="0">
                    <a:pos x="180" y="64"/>
                  </a:cxn>
                  <a:cxn ang="0">
                    <a:pos x="185" y="42"/>
                  </a:cxn>
                  <a:cxn ang="0">
                    <a:pos x="199" y="31"/>
                  </a:cxn>
                  <a:cxn ang="0">
                    <a:pos x="213" y="15"/>
                  </a:cxn>
                  <a:cxn ang="0">
                    <a:pos x="226" y="20"/>
                  </a:cxn>
                  <a:cxn ang="0">
                    <a:pos x="240" y="31"/>
                  </a:cxn>
                  <a:cxn ang="0">
                    <a:pos x="249" y="47"/>
                  </a:cxn>
                  <a:cxn ang="0">
                    <a:pos x="249" y="64"/>
                  </a:cxn>
                  <a:cxn ang="0">
                    <a:pos x="235" y="69"/>
                  </a:cxn>
                  <a:cxn ang="0">
                    <a:pos x="222" y="69"/>
                  </a:cxn>
                  <a:cxn ang="0">
                    <a:pos x="203" y="69"/>
                  </a:cxn>
                  <a:cxn ang="0">
                    <a:pos x="189" y="74"/>
                  </a:cxn>
                  <a:cxn ang="0">
                    <a:pos x="189" y="58"/>
                  </a:cxn>
                  <a:cxn ang="0">
                    <a:pos x="185" y="42"/>
                  </a:cxn>
                  <a:cxn ang="0">
                    <a:pos x="175" y="26"/>
                  </a:cxn>
                  <a:cxn ang="0">
                    <a:pos x="175" y="11"/>
                  </a:cxn>
                  <a:cxn ang="0">
                    <a:pos x="189" y="0"/>
                  </a:cxn>
                  <a:cxn ang="0">
                    <a:pos x="203" y="0"/>
                  </a:cxn>
                  <a:cxn ang="0">
                    <a:pos x="208" y="20"/>
                  </a:cxn>
                  <a:cxn ang="0">
                    <a:pos x="208" y="42"/>
                  </a:cxn>
                  <a:cxn ang="0">
                    <a:pos x="203" y="64"/>
                  </a:cxn>
                  <a:cxn ang="0">
                    <a:pos x="208" y="84"/>
                  </a:cxn>
                  <a:cxn ang="0">
                    <a:pos x="222" y="95"/>
                  </a:cxn>
                  <a:cxn ang="0">
                    <a:pos x="235" y="110"/>
                  </a:cxn>
                  <a:cxn ang="0">
                    <a:pos x="240" y="127"/>
                  </a:cxn>
                  <a:cxn ang="0">
                    <a:pos x="249" y="147"/>
                  </a:cxn>
                  <a:cxn ang="0">
                    <a:pos x="249" y="153"/>
                  </a:cxn>
                </a:cxnLst>
                <a:rect l="0" t="0" r="r" b="b"/>
                <a:pathLst>
                  <a:path w="250" h="233">
                    <a:moveTo>
                      <a:pt x="0" y="232"/>
                    </a:moveTo>
                    <a:lnTo>
                      <a:pt x="19" y="232"/>
                    </a:lnTo>
                    <a:lnTo>
                      <a:pt x="37" y="232"/>
                    </a:lnTo>
                    <a:lnTo>
                      <a:pt x="55" y="232"/>
                    </a:lnTo>
                    <a:lnTo>
                      <a:pt x="69" y="232"/>
                    </a:lnTo>
                    <a:lnTo>
                      <a:pt x="83" y="232"/>
                    </a:lnTo>
                    <a:lnTo>
                      <a:pt x="97" y="226"/>
                    </a:lnTo>
                    <a:lnTo>
                      <a:pt x="111" y="211"/>
                    </a:lnTo>
                    <a:lnTo>
                      <a:pt x="125" y="195"/>
                    </a:lnTo>
                    <a:lnTo>
                      <a:pt x="139" y="180"/>
                    </a:lnTo>
                    <a:lnTo>
                      <a:pt x="148" y="164"/>
                    </a:lnTo>
                    <a:lnTo>
                      <a:pt x="157" y="147"/>
                    </a:lnTo>
                    <a:lnTo>
                      <a:pt x="171" y="136"/>
                    </a:lnTo>
                    <a:lnTo>
                      <a:pt x="180" y="121"/>
                    </a:lnTo>
                    <a:lnTo>
                      <a:pt x="180" y="105"/>
                    </a:lnTo>
                    <a:lnTo>
                      <a:pt x="166" y="95"/>
                    </a:lnTo>
                    <a:lnTo>
                      <a:pt x="166" y="79"/>
                    </a:lnTo>
                    <a:lnTo>
                      <a:pt x="171" y="64"/>
                    </a:lnTo>
                    <a:lnTo>
                      <a:pt x="185" y="58"/>
                    </a:lnTo>
                    <a:lnTo>
                      <a:pt x="194" y="90"/>
                    </a:lnTo>
                    <a:lnTo>
                      <a:pt x="180" y="79"/>
                    </a:lnTo>
                    <a:lnTo>
                      <a:pt x="180" y="64"/>
                    </a:lnTo>
                    <a:lnTo>
                      <a:pt x="185" y="42"/>
                    </a:lnTo>
                    <a:lnTo>
                      <a:pt x="199" y="31"/>
                    </a:lnTo>
                    <a:lnTo>
                      <a:pt x="213" y="15"/>
                    </a:lnTo>
                    <a:lnTo>
                      <a:pt x="226" y="20"/>
                    </a:lnTo>
                    <a:lnTo>
                      <a:pt x="240" y="31"/>
                    </a:lnTo>
                    <a:lnTo>
                      <a:pt x="249" y="47"/>
                    </a:lnTo>
                    <a:lnTo>
                      <a:pt x="249" y="64"/>
                    </a:lnTo>
                    <a:lnTo>
                      <a:pt x="235" y="69"/>
                    </a:lnTo>
                    <a:lnTo>
                      <a:pt x="222" y="69"/>
                    </a:lnTo>
                    <a:lnTo>
                      <a:pt x="203" y="69"/>
                    </a:lnTo>
                    <a:lnTo>
                      <a:pt x="189" y="74"/>
                    </a:lnTo>
                    <a:lnTo>
                      <a:pt x="189" y="58"/>
                    </a:lnTo>
                    <a:lnTo>
                      <a:pt x="185" y="42"/>
                    </a:lnTo>
                    <a:lnTo>
                      <a:pt x="175" y="26"/>
                    </a:lnTo>
                    <a:lnTo>
                      <a:pt x="175" y="11"/>
                    </a:lnTo>
                    <a:lnTo>
                      <a:pt x="189" y="0"/>
                    </a:lnTo>
                    <a:lnTo>
                      <a:pt x="203" y="0"/>
                    </a:lnTo>
                    <a:lnTo>
                      <a:pt x="208" y="20"/>
                    </a:lnTo>
                    <a:lnTo>
                      <a:pt x="208" y="42"/>
                    </a:lnTo>
                    <a:lnTo>
                      <a:pt x="203" y="64"/>
                    </a:lnTo>
                    <a:lnTo>
                      <a:pt x="208" y="84"/>
                    </a:lnTo>
                    <a:lnTo>
                      <a:pt x="222" y="95"/>
                    </a:lnTo>
                    <a:lnTo>
                      <a:pt x="235" y="110"/>
                    </a:lnTo>
                    <a:lnTo>
                      <a:pt x="240" y="127"/>
                    </a:lnTo>
                    <a:lnTo>
                      <a:pt x="249" y="147"/>
                    </a:lnTo>
                    <a:lnTo>
                      <a:pt x="249" y="153"/>
                    </a:lnTo>
                  </a:path>
                </a:pathLst>
              </a:custGeom>
              <a:noFill/>
              <a:ln w="12699" cap="rnd" cmpd="sng">
                <a:solidFill>
                  <a:srgbClr val="000000"/>
                </a:solidFill>
                <a:prstDash val="solid"/>
                <a:round/>
                <a:headEnd type="none" w="sm" len="sm"/>
                <a:tailEnd type="none" w="sm" len="sm"/>
              </a:ln>
              <a:effectLst/>
            </p:spPr>
            <p:txBody>
              <a:bodyPr/>
              <a:lstStyle/>
              <a:p>
                <a:endParaRPr lang="es-MX"/>
              </a:p>
            </p:txBody>
          </p:sp>
          <p:sp>
            <p:nvSpPr>
              <p:cNvPr id="7175" name="Freeform 7"/>
              <p:cNvSpPr>
                <a:spLocks/>
              </p:cNvSpPr>
              <p:nvPr/>
            </p:nvSpPr>
            <p:spPr bwMode="auto">
              <a:xfrm>
                <a:off x="4318" y="1051"/>
                <a:ext cx="84" cy="697"/>
              </a:xfrm>
              <a:custGeom>
                <a:avLst/>
                <a:gdLst/>
                <a:ahLst/>
                <a:cxnLst>
                  <a:cxn ang="0">
                    <a:pos x="12" y="696"/>
                  </a:cxn>
                  <a:cxn ang="0">
                    <a:pos x="0" y="678"/>
                  </a:cxn>
                  <a:cxn ang="0">
                    <a:pos x="0" y="664"/>
                  </a:cxn>
                  <a:cxn ang="0">
                    <a:pos x="4" y="651"/>
                  </a:cxn>
                  <a:cxn ang="0">
                    <a:pos x="16" y="641"/>
                  </a:cxn>
                  <a:cxn ang="0">
                    <a:pos x="28" y="636"/>
                  </a:cxn>
                  <a:cxn ang="0">
                    <a:pos x="39" y="632"/>
                  </a:cxn>
                  <a:cxn ang="0">
                    <a:pos x="51" y="632"/>
                  </a:cxn>
                  <a:cxn ang="0">
                    <a:pos x="63" y="632"/>
                  </a:cxn>
                  <a:cxn ang="0">
                    <a:pos x="51" y="641"/>
                  </a:cxn>
                  <a:cxn ang="0">
                    <a:pos x="43" y="628"/>
                  </a:cxn>
                  <a:cxn ang="0">
                    <a:pos x="31" y="614"/>
                  </a:cxn>
                  <a:cxn ang="0">
                    <a:pos x="19" y="610"/>
                  </a:cxn>
                  <a:cxn ang="0">
                    <a:pos x="4" y="606"/>
                  </a:cxn>
                  <a:cxn ang="0">
                    <a:pos x="12" y="619"/>
                  </a:cxn>
                  <a:cxn ang="0">
                    <a:pos x="24" y="628"/>
                  </a:cxn>
                  <a:cxn ang="0">
                    <a:pos x="39" y="632"/>
                  </a:cxn>
                  <a:cxn ang="0">
                    <a:pos x="48" y="645"/>
                  </a:cxn>
                  <a:cxn ang="0">
                    <a:pos x="51" y="659"/>
                  </a:cxn>
                  <a:cxn ang="0">
                    <a:pos x="39" y="659"/>
                  </a:cxn>
                  <a:cxn ang="0">
                    <a:pos x="43" y="645"/>
                  </a:cxn>
                  <a:cxn ang="0">
                    <a:pos x="39" y="85"/>
                  </a:cxn>
                  <a:cxn ang="0">
                    <a:pos x="28" y="72"/>
                  </a:cxn>
                  <a:cxn ang="0">
                    <a:pos x="31" y="58"/>
                  </a:cxn>
                  <a:cxn ang="0">
                    <a:pos x="43" y="54"/>
                  </a:cxn>
                  <a:cxn ang="0">
                    <a:pos x="51" y="41"/>
                  </a:cxn>
                  <a:cxn ang="0">
                    <a:pos x="51" y="26"/>
                  </a:cxn>
                  <a:cxn ang="0">
                    <a:pos x="39" y="14"/>
                  </a:cxn>
                  <a:cxn ang="0">
                    <a:pos x="31" y="0"/>
                  </a:cxn>
                  <a:cxn ang="0">
                    <a:pos x="28" y="18"/>
                  </a:cxn>
                  <a:cxn ang="0">
                    <a:pos x="36" y="31"/>
                  </a:cxn>
                  <a:cxn ang="0">
                    <a:pos x="48" y="41"/>
                  </a:cxn>
                  <a:cxn ang="0">
                    <a:pos x="51" y="26"/>
                  </a:cxn>
                  <a:cxn ang="0">
                    <a:pos x="59" y="14"/>
                  </a:cxn>
                  <a:cxn ang="0">
                    <a:pos x="71" y="9"/>
                  </a:cxn>
                  <a:cxn ang="0">
                    <a:pos x="83" y="18"/>
                  </a:cxn>
                  <a:cxn ang="0">
                    <a:pos x="83" y="31"/>
                  </a:cxn>
                  <a:cxn ang="0">
                    <a:pos x="74" y="45"/>
                  </a:cxn>
                  <a:cxn ang="0">
                    <a:pos x="63" y="45"/>
                  </a:cxn>
                  <a:cxn ang="0">
                    <a:pos x="51" y="41"/>
                  </a:cxn>
                  <a:cxn ang="0">
                    <a:pos x="63" y="45"/>
                  </a:cxn>
                  <a:cxn ang="0">
                    <a:pos x="71" y="63"/>
                  </a:cxn>
                  <a:cxn ang="0">
                    <a:pos x="71" y="72"/>
                  </a:cxn>
                </a:cxnLst>
                <a:rect l="0" t="0" r="r" b="b"/>
                <a:pathLst>
                  <a:path w="84" h="697">
                    <a:moveTo>
                      <a:pt x="12" y="696"/>
                    </a:moveTo>
                    <a:lnTo>
                      <a:pt x="0" y="678"/>
                    </a:lnTo>
                    <a:lnTo>
                      <a:pt x="0" y="664"/>
                    </a:lnTo>
                    <a:lnTo>
                      <a:pt x="4" y="651"/>
                    </a:lnTo>
                    <a:lnTo>
                      <a:pt x="16" y="641"/>
                    </a:lnTo>
                    <a:lnTo>
                      <a:pt x="28" y="636"/>
                    </a:lnTo>
                    <a:lnTo>
                      <a:pt x="39" y="632"/>
                    </a:lnTo>
                    <a:lnTo>
                      <a:pt x="51" y="632"/>
                    </a:lnTo>
                    <a:lnTo>
                      <a:pt x="63" y="632"/>
                    </a:lnTo>
                    <a:lnTo>
                      <a:pt x="51" y="641"/>
                    </a:lnTo>
                    <a:lnTo>
                      <a:pt x="43" y="628"/>
                    </a:lnTo>
                    <a:lnTo>
                      <a:pt x="31" y="614"/>
                    </a:lnTo>
                    <a:lnTo>
                      <a:pt x="19" y="610"/>
                    </a:lnTo>
                    <a:lnTo>
                      <a:pt x="4" y="606"/>
                    </a:lnTo>
                    <a:lnTo>
                      <a:pt x="12" y="619"/>
                    </a:lnTo>
                    <a:lnTo>
                      <a:pt x="24" y="628"/>
                    </a:lnTo>
                    <a:lnTo>
                      <a:pt x="39" y="632"/>
                    </a:lnTo>
                    <a:lnTo>
                      <a:pt x="48" y="645"/>
                    </a:lnTo>
                    <a:lnTo>
                      <a:pt x="51" y="659"/>
                    </a:lnTo>
                    <a:lnTo>
                      <a:pt x="39" y="659"/>
                    </a:lnTo>
                    <a:lnTo>
                      <a:pt x="43" y="645"/>
                    </a:lnTo>
                    <a:lnTo>
                      <a:pt x="39" y="85"/>
                    </a:lnTo>
                    <a:lnTo>
                      <a:pt x="28" y="72"/>
                    </a:lnTo>
                    <a:lnTo>
                      <a:pt x="31" y="58"/>
                    </a:lnTo>
                    <a:lnTo>
                      <a:pt x="43" y="54"/>
                    </a:lnTo>
                    <a:lnTo>
                      <a:pt x="51" y="41"/>
                    </a:lnTo>
                    <a:lnTo>
                      <a:pt x="51" y="26"/>
                    </a:lnTo>
                    <a:lnTo>
                      <a:pt x="39" y="14"/>
                    </a:lnTo>
                    <a:lnTo>
                      <a:pt x="31" y="0"/>
                    </a:lnTo>
                    <a:lnTo>
                      <a:pt x="28" y="18"/>
                    </a:lnTo>
                    <a:lnTo>
                      <a:pt x="36" y="31"/>
                    </a:lnTo>
                    <a:lnTo>
                      <a:pt x="48" y="41"/>
                    </a:lnTo>
                    <a:lnTo>
                      <a:pt x="51" y="26"/>
                    </a:lnTo>
                    <a:lnTo>
                      <a:pt x="59" y="14"/>
                    </a:lnTo>
                    <a:lnTo>
                      <a:pt x="71" y="9"/>
                    </a:lnTo>
                    <a:lnTo>
                      <a:pt x="83" y="18"/>
                    </a:lnTo>
                    <a:lnTo>
                      <a:pt x="83" y="31"/>
                    </a:lnTo>
                    <a:lnTo>
                      <a:pt x="74" y="45"/>
                    </a:lnTo>
                    <a:lnTo>
                      <a:pt x="63" y="45"/>
                    </a:lnTo>
                    <a:lnTo>
                      <a:pt x="51" y="41"/>
                    </a:lnTo>
                    <a:lnTo>
                      <a:pt x="63" y="45"/>
                    </a:lnTo>
                    <a:lnTo>
                      <a:pt x="71" y="63"/>
                    </a:lnTo>
                    <a:lnTo>
                      <a:pt x="71" y="72"/>
                    </a:lnTo>
                  </a:path>
                </a:pathLst>
              </a:custGeom>
              <a:noFill/>
              <a:ln w="12699" cap="rnd" cmpd="sng">
                <a:solidFill>
                  <a:srgbClr val="000000"/>
                </a:solidFill>
                <a:prstDash val="solid"/>
                <a:round/>
                <a:headEnd type="none" w="sm" len="sm"/>
                <a:tailEnd type="none" w="sm" len="sm"/>
              </a:ln>
              <a:effectLst/>
            </p:spPr>
            <p:txBody>
              <a:bodyPr/>
              <a:lstStyle/>
              <a:p>
                <a:endParaRPr lang="es-MX"/>
              </a:p>
            </p:txBody>
          </p:sp>
          <p:grpSp>
            <p:nvGrpSpPr>
              <p:cNvPr id="4" name="Group 16"/>
              <p:cNvGrpSpPr>
                <a:grpSpLocks/>
              </p:cNvGrpSpPr>
              <p:nvPr/>
            </p:nvGrpSpPr>
            <p:grpSpPr bwMode="auto">
              <a:xfrm>
                <a:off x="4337" y="1065"/>
                <a:ext cx="1224" cy="1874"/>
                <a:chOff x="4337" y="1065"/>
                <a:chExt cx="1224" cy="1874"/>
              </a:xfrm>
            </p:grpSpPr>
            <p:sp>
              <p:nvSpPr>
                <p:cNvPr id="7176" name="Freeform 8"/>
                <p:cNvSpPr>
                  <a:spLocks/>
                </p:cNvSpPr>
                <p:nvPr/>
              </p:nvSpPr>
              <p:spPr bwMode="auto">
                <a:xfrm>
                  <a:off x="4337" y="1065"/>
                  <a:ext cx="1219" cy="1290"/>
                </a:xfrm>
                <a:custGeom>
                  <a:avLst/>
                  <a:gdLst/>
                  <a:ahLst/>
                  <a:cxnLst>
                    <a:cxn ang="0">
                      <a:pos x="1218" y="1252"/>
                    </a:cxn>
                    <a:cxn ang="0">
                      <a:pos x="1209" y="1151"/>
                    </a:cxn>
                    <a:cxn ang="0">
                      <a:pos x="1195" y="1035"/>
                    </a:cxn>
                    <a:cxn ang="0">
                      <a:pos x="1172" y="925"/>
                    </a:cxn>
                    <a:cxn ang="0">
                      <a:pos x="1144" y="840"/>
                    </a:cxn>
                    <a:cxn ang="0">
                      <a:pos x="1117" y="750"/>
                    </a:cxn>
                    <a:cxn ang="0">
                      <a:pos x="1062" y="634"/>
                    </a:cxn>
                    <a:cxn ang="0">
                      <a:pos x="1020" y="559"/>
                    </a:cxn>
                    <a:cxn ang="0">
                      <a:pos x="978" y="497"/>
                    </a:cxn>
                    <a:cxn ang="0">
                      <a:pos x="918" y="412"/>
                    </a:cxn>
                    <a:cxn ang="0">
                      <a:pos x="868" y="355"/>
                    </a:cxn>
                    <a:cxn ang="0">
                      <a:pos x="794" y="280"/>
                    </a:cxn>
                    <a:cxn ang="0">
                      <a:pos x="720" y="221"/>
                    </a:cxn>
                    <a:cxn ang="0">
                      <a:pos x="641" y="169"/>
                    </a:cxn>
                    <a:cxn ang="0">
                      <a:pos x="595" y="143"/>
                    </a:cxn>
                    <a:cxn ang="0">
                      <a:pos x="517" y="101"/>
                    </a:cxn>
                    <a:cxn ang="0">
                      <a:pos x="439" y="63"/>
                    </a:cxn>
                    <a:cxn ang="0">
                      <a:pos x="355" y="37"/>
                    </a:cxn>
                    <a:cxn ang="0">
                      <a:pos x="277" y="16"/>
                    </a:cxn>
                    <a:cxn ang="0">
                      <a:pos x="203" y="6"/>
                    </a:cxn>
                    <a:cxn ang="0">
                      <a:pos x="116" y="0"/>
                    </a:cxn>
                    <a:cxn ang="0">
                      <a:pos x="46" y="0"/>
                    </a:cxn>
                    <a:cxn ang="0">
                      <a:pos x="0" y="0"/>
                    </a:cxn>
                    <a:cxn ang="0">
                      <a:pos x="0" y="37"/>
                    </a:cxn>
                    <a:cxn ang="0">
                      <a:pos x="106" y="37"/>
                    </a:cxn>
                    <a:cxn ang="0">
                      <a:pos x="189" y="43"/>
                    </a:cxn>
                    <a:cxn ang="0">
                      <a:pos x="291" y="58"/>
                    </a:cxn>
                    <a:cxn ang="0">
                      <a:pos x="360" y="79"/>
                    </a:cxn>
                    <a:cxn ang="0">
                      <a:pos x="443" y="106"/>
                    </a:cxn>
                    <a:cxn ang="0">
                      <a:pos x="507" y="132"/>
                    </a:cxn>
                    <a:cxn ang="0">
                      <a:pos x="577" y="169"/>
                    </a:cxn>
                    <a:cxn ang="0">
                      <a:pos x="627" y="201"/>
                    </a:cxn>
                    <a:cxn ang="0">
                      <a:pos x="706" y="254"/>
                    </a:cxn>
                    <a:cxn ang="0">
                      <a:pos x="762" y="302"/>
                    </a:cxn>
                    <a:cxn ang="0">
                      <a:pos x="817" y="355"/>
                    </a:cxn>
                    <a:cxn ang="0">
                      <a:pos x="886" y="433"/>
                    </a:cxn>
                    <a:cxn ang="0">
                      <a:pos x="951" y="528"/>
                    </a:cxn>
                    <a:cxn ang="0">
                      <a:pos x="988" y="581"/>
                    </a:cxn>
                    <a:cxn ang="0">
                      <a:pos x="1029" y="656"/>
                    </a:cxn>
                    <a:cxn ang="0">
                      <a:pos x="1066" y="739"/>
                    </a:cxn>
                    <a:cxn ang="0">
                      <a:pos x="1094" y="814"/>
                    </a:cxn>
                    <a:cxn ang="0">
                      <a:pos x="1126" y="914"/>
                    </a:cxn>
                    <a:cxn ang="0">
                      <a:pos x="1149" y="988"/>
                    </a:cxn>
                    <a:cxn ang="0">
                      <a:pos x="1163" y="1077"/>
                    </a:cxn>
                    <a:cxn ang="0">
                      <a:pos x="1168" y="1162"/>
                    </a:cxn>
                    <a:cxn ang="0">
                      <a:pos x="1177" y="1237"/>
                    </a:cxn>
                    <a:cxn ang="0">
                      <a:pos x="1182" y="1289"/>
                    </a:cxn>
                    <a:cxn ang="0">
                      <a:pos x="1218" y="1278"/>
                    </a:cxn>
                    <a:cxn ang="0">
                      <a:pos x="1218" y="1252"/>
                    </a:cxn>
                  </a:cxnLst>
                  <a:rect l="0" t="0" r="r" b="b"/>
                  <a:pathLst>
                    <a:path w="1219" h="1290">
                      <a:moveTo>
                        <a:pt x="1218" y="1252"/>
                      </a:moveTo>
                      <a:lnTo>
                        <a:pt x="1209" y="1151"/>
                      </a:lnTo>
                      <a:lnTo>
                        <a:pt x="1195" y="1035"/>
                      </a:lnTo>
                      <a:lnTo>
                        <a:pt x="1172" y="925"/>
                      </a:lnTo>
                      <a:lnTo>
                        <a:pt x="1144" y="840"/>
                      </a:lnTo>
                      <a:lnTo>
                        <a:pt x="1117" y="750"/>
                      </a:lnTo>
                      <a:lnTo>
                        <a:pt x="1062" y="634"/>
                      </a:lnTo>
                      <a:lnTo>
                        <a:pt x="1020" y="559"/>
                      </a:lnTo>
                      <a:lnTo>
                        <a:pt x="978" y="497"/>
                      </a:lnTo>
                      <a:lnTo>
                        <a:pt x="918" y="412"/>
                      </a:lnTo>
                      <a:lnTo>
                        <a:pt x="868" y="355"/>
                      </a:lnTo>
                      <a:lnTo>
                        <a:pt x="794" y="280"/>
                      </a:lnTo>
                      <a:lnTo>
                        <a:pt x="720" y="221"/>
                      </a:lnTo>
                      <a:lnTo>
                        <a:pt x="641" y="169"/>
                      </a:lnTo>
                      <a:lnTo>
                        <a:pt x="595" y="143"/>
                      </a:lnTo>
                      <a:lnTo>
                        <a:pt x="517" y="101"/>
                      </a:lnTo>
                      <a:lnTo>
                        <a:pt x="439" y="63"/>
                      </a:lnTo>
                      <a:lnTo>
                        <a:pt x="355" y="37"/>
                      </a:lnTo>
                      <a:lnTo>
                        <a:pt x="277" y="16"/>
                      </a:lnTo>
                      <a:lnTo>
                        <a:pt x="203" y="6"/>
                      </a:lnTo>
                      <a:lnTo>
                        <a:pt x="116" y="0"/>
                      </a:lnTo>
                      <a:lnTo>
                        <a:pt x="46" y="0"/>
                      </a:lnTo>
                      <a:lnTo>
                        <a:pt x="0" y="0"/>
                      </a:lnTo>
                      <a:lnTo>
                        <a:pt x="0" y="37"/>
                      </a:lnTo>
                      <a:lnTo>
                        <a:pt x="106" y="37"/>
                      </a:lnTo>
                      <a:lnTo>
                        <a:pt x="189" y="43"/>
                      </a:lnTo>
                      <a:lnTo>
                        <a:pt x="291" y="58"/>
                      </a:lnTo>
                      <a:lnTo>
                        <a:pt x="360" y="79"/>
                      </a:lnTo>
                      <a:lnTo>
                        <a:pt x="443" y="106"/>
                      </a:lnTo>
                      <a:lnTo>
                        <a:pt x="507" y="132"/>
                      </a:lnTo>
                      <a:lnTo>
                        <a:pt x="577" y="169"/>
                      </a:lnTo>
                      <a:lnTo>
                        <a:pt x="627" y="201"/>
                      </a:lnTo>
                      <a:lnTo>
                        <a:pt x="706" y="254"/>
                      </a:lnTo>
                      <a:lnTo>
                        <a:pt x="762" y="302"/>
                      </a:lnTo>
                      <a:lnTo>
                        <a:pt x="817" y="355"/>
                      </a:lnTo>
                      <a:lnTo>
                        <a:pt x="886" y="433"/>
                      </a:lnTo>
                      <a:lnTo>
                        <a:pt x="951" y="528"/>
                      </a:lnTo>
                      <a:lnTo>
                        <a:pt x="988" y="581"/>
                      </a:lnTo>
                      <a:lnTo>
                        <a:pt x="1029" y="656"/>
                      </a:lnTo>
                      <a:lnTo>
                        <a:pt x="1066" y="739"/>
                      </a:lnTo>
                      <a:lnTo>
                        <a:pt x="1094" y="814"/>
                      </a:lnTo>
                      <a:lnTo>
                        <a:pt x="1126" y="914"/>
                      </a:lnTo>
                      <a:lnTo>
                        <a:pt x="1149" y="988"/>
                      </a:lnTo>
                      <a:lnTo>
                        <a:pt x="1163" y="1077"/>
                      </a:lnTo>
                      <a:lnTo>
                        <a:pt x="1168" y="1162"/>
                      </a:lnTo>
                      <a:lnTo>
                        <a:pt x="1177" y="1237"/>
                      </a:lnTo>
                      <a:lnTo>
                        <a:pt x="1182" y="1289"/>
                      </a:lnTo>
                      <a:lnTo>
                        <a:pt x="1218" y="1278"/>
                      </a:lnTo>
                      <a:lnTo>
                        <a:pt x="1218" y="1252"/>
                      </a:lnTo>
                    </a:path>
                  </a:pathLst>
                </a:custGeom>
                <a:solidFill>
                  <a:srgbClr val="B2B2B2"/>
                </a:solidFill>
                <a:ln w="9525" cap="rnd">
                  <a:noFill/>
                  <a:round/>
                  <a:headEnd type="none" w="sm" len="sm"/>
                  <a:tailEnd type="none" w="sm" len="sm"/>
                </a:ln>
                <a:effectLst/>
              </p:spPr>
              <p:txBody>
                <a:bodyPr/>
                <a:lstStyle/>
                <a:p>
                  <a:endParaRPr lang="es-MX"/>
                </a:p>
              </p:txBody>
            </p:sp>
            <p:grpSp>
              <p:nvGrpSpPr>
                <p:cNvPr id="5" name="Group 15"/>
                <p:cNvGrpSpPr>
                  <a:grpSpLocks/>
                </p:cNvGrpSpPr>
                <p:nvPr/>
              </p:nvGrpSpPr>
              <p:grpSpPr bwMode="auto">
                <a:xfrm>
                  <a:off x="4816" y="1642"/>
                  <a:ext cx="745" cy="1297"/>
                  <a:chOff x="4816" y="1642"/>
                  <a:chExt cx="745" cy="1297"/>
                </a:xfrm>
              </p:grpSpPr>
              <p:sp>
                <p:nvSpPr>
                  <p:cNvPr id="7177" name="Freeform 9"/>
                  <p:cNvSpPr>
                    <a:spLocks/>
                  </p:cNvSpPr>
                  <p:nvPr/>
                </p:nvSpPr>
                <p:spPr bwMode="auto">
                  <a:xfrm>
                    <a:off x="5158" y="1642"/>
                    <a:ext cx="204" cy="238"/>
                  </a:xfrm>
                  <a:custGeom>
                    <a:avLst/>
                    <a:gdLst/>
                    <a:ahLst/>
                    <a:cxnLst>
                      <a:cxn ang="0">
                        <a:pos x="55" y="5"/>
                      </a:cxn>
                      <a:cxn ang="0">
                        <a:pos x="83" y="0"/>
                      </a:cxn>
                      <a:cxn ang="0">
                        <a:pos x="133" y="5"/>
                      </a:cxn>
                      <a:cxn ang="0">
                        <a:pos x="153" y="31"/>
                      </a:cxn>
                      <a:cxn ang="0">
                        <a:pos x="180" y="68"/>
                      </a:cxn>
                      <a:cxn ang="0">
                        <a:pos x="194" y="111"/>
                      </a:cxn>
                      <a:cxn ang="0">
                        <a:pos x="203" y="153"/>
                      </a:cxn>
                      <a:cxn ang="0">
                        <a:pos x="198" y="195"/>
                      </a:cxn>
                      <a:cxn ang="0">
                        <a:pos x="194" y="222"/>
                      </a:cxn>
                      <a:cxn ang="0">
                        <a:pos x="166" y="237"/>
                      </a:cxn>
                      <a:cxn ang="0">
                        <a:pos x="124" y="237"/>
                      </a:cxn>
                      <a:cxn ang="0">
                        <a:pos x="97" y="216"/>
                      </a:cxn>
                      <a:cxn ang="0">
                        <a:pos x="73" y="174"/>
                      </a:cxn>
                      <a:cxn ang="0">
                        <a:pos x="55" y="148"/>
                      </a:cxn>
                      <a:cxn ang="0">
                        <a:pos x="0" y="148"/>
                      </a:cxn>
                      <a:cxn ang="0">
                        <a:pos x="0" y="132"/>
                      </a:cxn>
                      <a:cxn ang="0">
                        <a:pos x="51" y="122"/>
                      </a:cxn>
                      <a:cxn ang="0">
                        <a:pos x="41" y="84"/>
                      </a:cxn>
                      <a:cxn ang="0">
                        <a:pos x="51" y="47"/>
                      </a:cxn>
                      <a:cxn ang="0">
                        <a:pos x="55" y="5"/>
                      </a:cxn>
                    </a:cxnLst>
                    <a:rect l="0" t="0" r="r" b="b"/>
                    <a:pathLst>
                      <a:path w="204" h="238">
                        <a:moveTo>
                          <a:pt x="55" y="5"/>
                        </a:moveTo>
                        <a:lnTo>
                          <a:pt x="83" y="0"/>
                        </a:lnTo>
                        <a:lnTo>
                          <a:pt x="133" y="5"/>
                        </a:lnTo>
                        <a:lnTo>
                          <a:pt x="153" y="31"/>
                        </a:lnTo>
                        <a:lnTo>
                          <a:pt x="180" y="68"/>
                        </a:lnTo>
                        <a:lnTo>
                          <a:pt x="194" y="111"/>
                        </a:lnTo>
                        <a:lnTo>
                          <a:pt x="203" y="153"/>
                        </a:lnTo>
                        <a:lnTo>
                          <a:pt x="198" y="195"/>
                        </a:lnTo>
                        <a:lnTo>
                          <a:pt x="194" y="222"/>
                        </a:lnTo>
                        <a:lnTo>
                          <a:pt x="166" y="237"/>
                        </a:lnTo>
                        <a:lnTo>
                          <a:pt x="124" y="237"/>
                        </a:lnTo>
                        <a:lnTo>
                          <a:pt x="97" y="216"/>
                        </a:lnTo>
                        <a:lnTo>
                          <a:pt x="73" y="174"/>
                        </a:lnTo>
                        <a:lnTo>
                          <a:pt x="55" y="148"/>
                        </a:lnTo>
                        <a:lnTo>
                          <a:pt x="0" y="148"/>
                        </a:lnTo>
                        <a:lnTo>
                          <a:pt x="0" y="132"/>
                        </a:lnTo>
                        <a:lnTo>
                          <a:pt x="51" y="122"/>
                        </a:lnTo>
                        <a:lnTo>
                          <a:pt x="41" y="84"/>
                        </a:lnTo>
                        <a:lnTo>
                          <a:pt x="51" y="47"/>
                        </a:lnTo>
                        <a:lnTo>
                          <a:pt x="55" y="5"/>
                        </a:lnTo>
                      </a:path>
                    </a:pathLst>
                  </a:custGeom>
                  <a:solidFill>
                    <a:srgbClr val="000000"/>
                  </a:solidFill>
                  <a:ln w="9525" cap="rnd">
                    <a:noFill/>
                    <a:round/>
                    <a:headEnd type="none" w="sm" len="sm"/>
                    <a:tailEnd type="none" w="sm" len="sm"/>
                  </a:ln>
                  <a:effectLst/>
                </p:spPr>
                <p:txBody>
                  <a:bodyPr/>
                  <a:lstStyle/>
                  <a:p>
                    <a:endParaRPr lang="es-MX"/>
                  </a:p>
                </p:txBody>
              </p:sp>
              <p:sp>
                <p:nvSpPr>
                  <p:cNvPr id="7178" name="Freeform 10"/>
                  <p:cNvSpPr>
                    <a:spLocks/>
                  </p:cNvSpPr>
                  <p:nvPr/>
                </p:nvSpPr>
                <p:spPr bwMode="auto">
                  <a:xfrm>
                    <a:off x="4903" y="1953"/>
                    <a:ext cx="485" cy="116"/>
                  </a:xfrm>
                  <a:custGeom>
                    <a:avLst/>
                    <a:gdLst/>
                    <a:ahLst/>
                    <a:cxnLst>
                      <a:cxn ang="0">
                        <a:pos x="484" y="57"/>
                      </a:cxn>
                      <a:cxn ang="0">
                        <a:pos x="461" y="31"/>
                      </a:cxn>
                      <a:cxn ang="0">
                        <a:pos x="443" y="31"/>
                      </a:cxn>
                      <a:cxn ang="0">
                        <a:pos x="406" y="37"/>
                      </a:cxn>
                      <a:cxn ang="0">
                        <a:pos x="314" y="46"/>
                      </a:cxn>
                      <a:cxn ang="0">
                        <a:pos x="235" y="57"/>
                      </a:cxn>
                      <a:cxn ang="0">
                        <a:pos x="152" y="57"/>
                      </a:cxn>
                      <a:cxn ang="0">
                        <a:pos x="83" y="42"/>
                      </a:cxn>
                      <a:cxn ang="0">
                        <a:pos x="32" y="0"/>
                      </a:cxn>
                      <a:cxn ang="0">
                        <a:pos x="14" y="5"/>
                      </a:cxn>
                      <a:cxn ang="0">
                        <a:pos x="60" y="42"/>
                      </a:cxn>
                      <a:cxn ang="0">
                        <a:pos x="0" y="42"/>
                      </a:cxn>
                      <a:cxn ang="0">
                        <a:pos x="0" y="57"/>
                      </a:cxn>
                      <a:cxn ang="0">
                        <a:pos x="65" y="57"/>
                      </a:cxn>
                      <a:cxn ang="0">
                        <a:pos x="9" y="99"/>
                      </a:cxn>
                      <a:cxn ang="0">
                        <a:pos x="23" y="115"/>
                      </a:cxn>
                      <a:cxn ang="0">
                        <a:pos x="60" y="83"/>
                      </a:cxn>
                      <a:cxn ang="0">
                        <a:pos x="51" y="115"/>
                      </a:cxn>
                      <a:cxn ang="0">
                        <a:pos x="69" y="115"/>
                      </a:cxn>
                      <a:cxn ang="0">
                        <a:pos x="83" y="83"/>
                      </a:cxn>
                      <a:cxn ang="0">
                        <a:pos x="102" y="78"/>
                      </a:cxn>
                      <a:cxn ang="0">
                        <a:pos x="134" y="78"/>
                      </a:cxn>
                      <a:cxn ang="0">
                        <a:pos x="190" y="83"/>
                      </a:cxn>
                      <a:cxn ang="0">
                        <a:pos x="268" y="83"/>
                      </a:cxn>
                      <a:cxn ang="0">
                        <a:pos x="356" y="78"/>
                      </a:cxn>
                      <a:cxn ang="0">
                        <a:pos x="430" y="83"/>
                      </a:cxn>
                      <a:cxn ang="0">
                        <a:pos x="470" y="78"/>
                      </a:cxn>
                      <a:cxn ang="0">
                        <a:pos x="484" y="57"/>
                      </a:cxn>
                    </a:cxnLst>
                    <a:rect l="0" t="0" r="r" b="b"/>
                    <a:pathLst>
                      <a:path w="485" h="116">
                        <a:moveTo>
                          <a:pt x="484" y="57"/>
                        </a:moveTo>
                        <a:lnTo>
                          <a:pt x="461" y="31"/>
                        </a:lnTo>
                        <a:lnTo>
                          <a:pt x="443" y="31"/>
                        </a:lnTo>
                        <a:lnTo>
                          <a:pt x="406" y="37"/>
                        </a:lnTo>
                        <a:lnTo>
                          <a:pt x="314" y="46"/>
                        </a:lnTo>
                        <a:lnTo>
                          <a:pt x="235" y="57"/>
                        </a:lnTo>
                        <a:lnTo>
                          <a:pt x="152" y="57"/>
                        </a:lnTo>
                        <a:lnTo>
                          <a:pt x="83" y="42"/>
                        </a:lnTo>
                        <a:lnTo>
                          <a:pt x="32" y="0"/>
                        </a:lnTo>
                        <a:lnTo>
                          <a:pt x="14" y="5"/>
                        </a:lnTo>
                        <a:lnTo>
                          <a:pt x="60" y="42"/>
                        </a:lnTo>
                        <a:lnTo>
                          <a:pt x="0" y="42"/>
                        </a:lnTo>
                        <a:lnTo>
                          <a:pt x="0" y="57"/>
                        </a:lnTo>
                        <a:lnTo>
                          <a:pt x="65" y="57"/>
                        </a:lnTo>
                        <a:lnTo>
                          <a:pt x="9" y="99"/>
                        </a:lnTo>
                        <a:lnTo>
                          <a:pt x="23" y="115"/>
                        </a:lnTo>
                        <a:lnTo>
                          <a:pt x="60" y="83"/>
                        </a:lnTo>
                        <a:lnTo>
                          <a:pt x="51" y="115"/>
                        </a:lnTo>
                        <a:lnTo>
                          <a:pt x="69" y="115"/>
                        </a:lnTo>
                        <a:lnTo>
                          <a:pt x="83" y="83"/>
                        </a:lnTo>
                        <a:lnTo>
                          <a:pt x="102" y="78"/>
                        </a:lnTo>
                        <a:lnTo>
                          <a:pt x="134" y="78"/>
                        </a:lnTo>
                        <a:lnTo>
                          <a:pt x="190" y="83"/>
                        </a:lnTo>
                        <a:lnTo>
                          <a:pt x="268" y="83"/>
                        </a:lnTo>
                        <a:lnTo>
                          <a:pt x="356" y="78"/>
                        </a:lnTo>
                        <a:lnTo>
                          <a:pt x="430" y="83"/>
                        </a:lnTo>
                        <a:lnTo>
                          <a:pt x="470" y="78"/>
                        </a:lnTo>
                        <a:lnTo>
                          <a:pt x="484" y="57"/>
                        </a:lnTo>
                      </a:path>
                    </a:pathLst>
                  </a:custGeom>
                  <a:solidFill>
                    <a:srgbClr val="000000"/>
                  </a:solidFill>
                  <a:ln w="9525" cap="rnd">
                    <a:noFill/>
                    <a:round/>
                    <a:headEnd type="none" w="sm" len="sm"/>
                    <a:tailEnd type="none" w="sm" len="sm"/>
                  </a:ln>
                  <a:effectLst/>
                </p:spPr>
                <p:txBody>
                  <a:bodyPr/>
                  <a:lstStyle/>
                  <a:p>
                    <a:endParaRPr lang="es-MX"/>
                  </a:p>
                </p:txBody>
              </p:sp>
              <p:sp>
                <p:nvSpPr>
                  <p:cNvPr id="7179" name="Freeform 11"/>
                  <p:cNvSpPr>
                    <a:spLocks/>
                  </p:cNvSpPr>
                  <p:nvPr/>
                </p:nvSpPr>
                <p:spPr bwMode="auto">
                  <a:xfrm>
                    <a:off x="5280" y="1884"/>
                    <a:ext cx="281" cy="524"/>
                  </a:xfrm>
                  <a:custGeom>
                    <a:avLst/>
                    <a:gdLst/>
                    <a:ahLst/>
                    <a:cxnLst>
                      <a:cxn ang="0">
                        <a:pos x="116" y="14"/>
                      </a:cxn>
                      <a:cxn ang="0">
                        <a:pos x="93" y="0"/>
                      </a:cxn>
                      <a:cxn ang="0">
                        <a:pos x="59" y="3"/>
                      </a:cxn>
                      <a:cxn ang="0">
                        <a:pos x="19" y="26"/>
                      </a:cxn>
                      <a:cxn ang="0">
                        <a:pos x="0" y="85"/>
                      </a:cxn>
                      <a:cxn ang="0">
                        <a:pos x="8" y="127"/>
                      </a:cxn>
                      <a:cxn ang="0">
                        <a:pos x="17" y="199"/>
                      </a:cxn>
                      <a:cxn ang="0">
                        <a:pos x="49" y="259"/>
                      </a:cxn>
                      <a:cxn ang="0">
                        <a:pos x="77" y="296"/>
                      </a:cxn>
                      <a:cxn ang="0">
                        <a:pos x="111" y="336"/>
                      </a:cxn>
                      <a:cxn ang="0">
                        <a:pos x="123" y="369"/>
                      </a:cxn>
                      <a:cxn ang="0">
                        <a:pos x="123" y="410"/>
                      </a:cxn>
                      <a:cxn ang="0">
                        <a:pos x="111" y="438"/>
                      </a:cxn>
                      <a:cxn ang="0">
                        <a:pos x="111" y="489"/>
                      </a:cxn>
                      <a:cxn ang="0">
                        <a:pos x="134" y="516"/>
                      </a:cxn>
                      <a:cxn ang="0">
                        <a:pos x="170" y="521"/>
                      </a:cxn>
                      <a:cxn ang="0">
                        <a:pos x="212" y="523"/>
                      </a:cxn>
                      <a:cxn ang="0">
                        <a:pos x="250" y="501"/>
                      </a:cxn>
                      <a:cxn ang="0">
                        <a:pos x="268" y="468"/>
                      </a:cxn>
                      <a:cxn ang="0">
                        <a:pos x="280" y="394"/>
                      </a:cxn>
                      <a:cxn ang="0">
                        <a:pos x="280" y="336"/>
                      </a:cxn>
                      <a:cxn ang="0">
                        <a:pos x="258" y="241"/>
                      </a:cxn>
                      <a:cxn ang="0">
                        <a:pos x="231" y="153"/>
                      </a:cxn>
                      <a:cxn ang="0">
                        <a:pos x="180" y="72"/>
                      </a:cxn>
                      <a:cxn ang="0">
                        <a:pos x="143" y="32"/>
                      </a:cxn>
                      <a:cxn ang="0">
                        <a:pos x="116" y="14"/>
                      </a:cxn>
                    </a:cxnLst>
                    <a:rect l="0" t="0" r="r" b="b"/>
                    <a:pathLst>
                      <a:path w="281" h="524">
                        <a:moveTo>
                          <a:pt x="116" y="14"/>
                        </a:moveTo>
                        <a:lnTo>
                          <a:pt x="93" y="0"/>
                        </a:lnTo>
                        <a:lnTo>
                          <a:pt x="59" y="3"/>
                        </a:lnTo>
                        <a:lnTo>
                          <a:pt x="19" y="26"/>
                        </a:lnTo>
                        <a:lnTo>
                          <a:pt x="0" y="85"/>
                        </a:lnTo>
                        <a:lnTo>
                          <a:pt x="8" y="127"/>
                        </a:lnTo>
                        <a:lnTo>
                          <a:pt x="17" y="199"/>
                        </a:lnTo>
                        <a:lnTo>
                          <a:pt x="49" y="259"/>
                        </a:lnTo>
                        <a:lnTo>
                          <a:pt x="77" y="296"/>
                        </a:lnTo>
                        <a:lnTo>
                          <a:pt x="111" y="336"/>
                        </a:lnTo>
                        <a:lnTo>
                          <a:pt x="123" y="369"/>
                        </a:lnTo>
                        <a:lnTo>
                          <a:pt x="123" y="410"/>
                        </a:lnTo>
                        <a:lnTo>
                          <a:pt x="111" y="438"/>
                        </a:lnTo>
                        <a:lnTo>
                          <a:pt x="111" y="489"/>
                        </a:lnTo>
                        <a:lnTo>
                          <a:pt x="134" y="516"/>
                        </a:lnTo>
                        <a:lnTo>
                          <a:pt x="170" y="521"/>
                        </a:lnTo>
                        <a:lnTo>
                          <a:pt x="212" y="523"/>
                        </a:lnTo>
                        <a:lnTo>
                          <a:pt x="250" y="501"/>
                        </a:lnTo>
                        <a:lnTo>
                          <a:pt x="268" y="468"/>
                        </a:lnTo>
                        <a:lnTo>
                          <a:pt x="280" y="394"/>
                        </a:lnTo>
                        <a:lnTo>
                          <a:pt x="280" y="336"/>
                        </a:lnTo>
                        <a:lnTo>
                          <a:pt x="258" y="241"/>
                        </a:lnTo>
                        <a:lnTo>
                          <a:pt x="231" y="153"/>
                        </a:lnTo>
                        <a:lnTo>
                          <a:pt x="180" y="72"/>
                        </a:lnTo>
                        <a:lnTo>
                          <a:pt x="143" y="32"/>
                        </a:lnTo>
                        <a:lnTo>
                          <a:pt x="116" y="14"/>
                        </a:lnTo>
                      </a:path>
                    </a:pathLst>
                  </a:custGeom>
                  <a:solidFill>
                    <a:srgbClr val="000000"/>
                  </a:solidFill>
                  <a:ln w="9525" cap="rnd">
                    <a:noFill/>
                    <a:round/>
                    <a:headEnd type="none" w="sm" len="sm"/>
                    <a:tailEnd type="none" w="sm" len="sm"/>
                  </a:ln>
                  <a:effectLst/>
                </p:spPr>
                <p:txBody>
                  <a:bodyPr/>
                  <a:lstStyle/>
                  <a:p>
                    <a:endParaRPr lang="es-MX"/>
                  </a:p>
                </p:txBody>
              </p:sp>
              <p:sp>
                <p:nvSpPr>
                  <p:cNvPr id="7180" name="Freeform 12"/>
                  <p:cNvSpPr>
                    <a:spLocks/>
                  </p:cNvSpPr>
                  <p:nvPr/>
                </p:nvSpPr>
                <p:spPr bwMode="auto">
                  <a:xfrm>
                    <a:off x="5241" y="2346"/>
                    <a:ext cx="202" cy="508"/>
                  </a:xfrm>
                  <a:custGeom>
                    <a:avLst/>
                    <a:gdLst/>
                    <a:ahLst/>
                    <a:cxnLst>
                      <a:cxn ang="0">
                        <a:pos x="181" y="0"/>
                      </a:cxn>
                      <a:cxn ang="0">
                        <a:pos x="158" y="20"/>
                      </a:cxn>
                      <a:cxn ang="0">
                        <a:pos x="149" y="41"/>
                      </a:cxn>
                      <a:cxn ang="0">
                        <a:pos x="139" y="116"/>
                      </a:cxn>
                      <a:cxn ang="0">
                        <a:pos x="135" y="165"/>
                      </a:cxn>
                      <a:cxn ang="0">
                        <a:pos x="135" y="249"/>
                      </a:cxn>
                      <a:cxn ang="0">
                        <a:pos x="136" y="329"/>
                      </a:cxn>
                      <a:cxn ang="0">
                        <a:pos x="145" y="392"/>
                      </a:cxn>
                      <a:cxn ang="0">
                        <a:pos x="153" y="411"/>
                      </a:cxn>
                      <a:cxn ang="0">
                        <a:pos x="104" y="422"/>
                      </a:cxn>
                      <a:cxn ang="0">
                        <a:pos x="62" y="434"/>
                      </a:cxn>
                      <a:cxn ang="0">
                        <a:pos x="6" y="461"/>
                      </a:cxn>
                      <a:cxn ang="0">
                        <a:pos x="0" y="472"/>
                      </a:cxn>
                      <a:cxn ang="0">
                        <a:pos x="5" y="490"/>
                      </a:cxn>
                      <a:cxn ang="0">
                        <a:pos x="33" y="507"/>
                      </a:cxn>
                      <a:cxn ang="0">
                        <a:pos x="44" y="498"/>
                      </a:cxn>
                      <a:cxn ang="0">
                        <a:pos x="53" y="477"/>
                      </a:cxn>
                      <a:cxn ang="0">
                        <a:pos x="79" y="459"/>
                      </a:cxn>
                      <a:cxn ang="0">
                        <a:pos x="125" y="440"/>
                      </a:cxn>
                      <a:cxn ang="0">
                        <a:pos x="154" y="434"/>
                      </a:cxn>
                      <a:cxn ang="0">
                        <a:pos x="190" y="434"/>
                      </a:cxn>
                      <a:cxn ang="0">
                        <a:pos x="190" y="418"/>
                      </a:cxn>
                      <a:cxn ang="0">
                        <a:pos x="173" y="401"/>
                      </a:cxn>
                      <a:cxn ang="0">
                        <a:pos x="158" y="345"/>
                      </a:cxn>
                      <a:cxn ang="0">
                        <a:pos x="153" y="285"/>
                      </a:cxn>
                      <a:cxn ang="0">
                        <a:pos x="154" y="232"/>
                      </a:cxn>
                      <a:cxn ang="0">
                        <a:pos x="158" y="165"/>
                      </a:cxn>
                      <a:cxn ang="0">
                        <a:pos x="167" y="107"/>
                      </a:cxn>
                      <a:cxn ang="0">
                        <a:pos x="187" y="64"/>
                      </a:cxn>
                      <a:cxn ang="0">
                        <a:pos x="201" y="26"/>
                      </a:cxn>
                      <a:cxn ang="0">
                        <a:pos x="196" y="11"/>
                      </a:cxn>
                      <a:cxn ang="0">
                        <a:pos x="181" y="0"/>
                      </a:cxn>
                    </a:cxnLst>
                    <a:rect l="0" t="0" r="r" b="b"/>
                    <a:pathLst>
                      <a:path w="202" h="508">
                        <a:moveTo>
                          <a:pt x="181" y="0"/>
                        </a:moveTo>
                        <a:lnTo>
                          <a:pt x="158" y="20"/>
                        </a:lnTo>
                        <a:lnTo>
                          <a:pt x="149" y="41"/>
                        </a:lnTo>
                        <a:lnTo>
                          <a:pt x="139" y="116"/>
                        </a:lnTo>
                        <a:lnTo>
                          <a:pt x="135" y="165"/>
                        </a:lnTo>
                        <a:lnTo>
                          <a:pt x="135" y="249"/>
                        </a:lnTo>
                        <a:lnTo>
                          <a:pt x="136" y="329"/>
                        </a:lnTo>
                        <a:lnTo>
                          <a:pt x="145" y="392"/>
                        </a:lnTo>
                        <a:lnTo>
                          <a:pt x="153" y="411"/>
                        </a:lnTo>
                        <a:lnTo>
                          <a:pt x="104" y="422"/>
                        </a:lnTo>
                        <a:lnTo>
                          <a:pt x="62" y="434"/>
                        </a:lnTo>
                        <a:lnTo>
                          <a:pt x="6" y="461"/>
                        </a:lnTo>
                        <a:lnTo>
                          <a:pt x="0" y="472"/>
                        </a:lnTo>
                        <a:lnTo>
                          <a:pt x="5" y="490"/>
                        </a:lnTo>
                        <a:lnTo>
                          <a:pt x="33" y="507"/>
                        </a:lnTo>
                        <a:lnTo>
                          <a:pt x="44" y="498"/>
                        </a:lnTo>
                        <a:lnTo>
                          <a:pt x="53" y="477"/>
                        </a:lnTo>
                        <a:lnTo>
                          <a:pt x="79" y="459"/>
                        </a:lnTo>
                        <a:lnTo>
                          <a:pt x="125" y="440"/>
                        </a:lnTo>
                        <a:lnTo>
                          <a:pt x="154" y="434"/>
                        </a:lnTo>
                        <a:lnTo>
                          <a:pt x="190" y="434"/>
                        </a:lnTo>
                        <a:lnTo>
                          <a:pt x="190" y="418"/>
                        </a:lnTo>
                        <a:lnTo>
                          <a:pt x="173" y="401"/>
                        </a:lnTo>
                        <a:lnTo>
                          <a:pt x="158" y="345"/>
                        </a:lnTo>
                        <a:lnTo>
                          <a:pt x="153" y="285"/>
                        </a:lnTo>
                        <a:lnTo>
                          <a:pt x="154" y="232"/>
                        </a:lnTo>
                        <a:lnTo>
                          <a:pt x="158" y="165"/>
                        </a:lnTo>
                        <a:lnTo>
                          <a:pt x="167" y="107"/>
                        </a:lnTo>
                        <a:lnTo>
                          <a:pt x="187" y="64"/>
                        </a:lnTo>
                        <a:lnTo>
                          <a:pt x="201" y="26"/>
                        </a:lnTo>
                        <a:lnTo>
                          <a:pt x="196" y="11"/>
                        </a:lnTo>
                        <a:lnTo>
                          <a:pt x="181" y="0"/>
                        </a:lnTo>
                      </a:path>
                    </a:pathLst>
                  </a:custGeom>
                  <a:solidFill>
                    <a:srgbClr val="000000"/>
                  </a:solidFill>
                  <a:ln w="9525" cap="rnd">
                    <a:noFill/>
                    <a:round/>
                    <a:headEnd type="none" w="sm" len="sm"/>
                    <a:tailEnd type="none" w="sm" len="sm"/>
                  </a:ln>
                  <a:effectLst/>
                </p:spPr>
                <p:txBody>
                  <a:bodyPr/>
                  <a:lstStyle/>
                  <a:p>
                    <a:endParaRPr lang="es-MX"/>
                  </a:p>
                </p:txBody>
              </p:sp>
              <p:sp>
                <p:nvSpPr>
                  <p:cNvPr id="7181" name="Freeform 13"/>
                  <p:cNvSpPr>
                    <a:spLocks/>
                  </p:cNvSpPr>
                  <p:nvPr/>
                </p:nvSpPr>
                <p:spPr bwMode="auto">
                  <a:xfrm>
                    <a:off x="5407" y="2360"/>
                    <a:ext cx="135" cy="579"/>
                  </a:xfrm>
                  <a:custGeom>
                    <a:avLst/>
                    <a:gdLst/>
                    <a:ahLst/>
                    <a:cxnLst>
                      <a:cxn ang="0">
                        <a:pos x="134" y="46"/>
                      </a:cxn>
                      <a:cxn ang="0">
                        <a:pos x="134" y="9"/>
                      </a:cxn>
                      <a:cxn ang="0">
                        <a:pos x="120" y="0"/>
                      </a:cxn>
                      <a:cxn ang="0">
                        <a:pos x="99" y="0"/>
                      </a:cxn>
                      <a:cxn ang="0">
                        <a:pos x="83" y="21"/>
                      </a:cxn>
                      <a:cxn ang="0">
                        <a:pos x="80" y="41"/>
                      </a:cxn>
                      <a:cxn ang="0">
                        <a:pos x="83" y="83"/>
                      </a:cxn>
                      <a:cxn ang="0">
                        <a:pos x="94" y="136"/>
                      </a:cxn>
                      <a:cxn ang="0">
                        <a:pos x="99" y="217"/>
                      </a:cxn>
                      <a:cxn ang="0">
                        <a:pos x="102" y="269"/>
                      </a:cxn>
                      <a:cxn ang="0">
                        <a:pos x="102" y="278"/>
                      </a:cxn>
                      <a:cxn ang="0">
                        <a:pos x="97" y="351"/>
                      </a:cxn>
                      <a:cxn ang="0">
                        <a:pos x="89" y="394"/>
                      </a:cxn>
                      <a:cxn ang="0">
                        <a:pos x="83" y="427"/>
                      </a:cxn>
                      <a:cxn ang="0">
                        <a:pos x="85" y="441"/>
                      </a:cxn>
                      <a:cxn ang="0">
                        <a:pos x="65" y="479"/>
                      </a:cxn>
                      <a:cxn ang="0">
                        <a:pos x="44" y="504"/>
                      </a:cxn>
                      <a:cxn ang="0">
                        <a:pos x="20" y="528"/>
                      </a:cxn>
                      <a:cxn ang="0">
                        <a:pos x="0" y="538"/>
                      </a:cxn>
                      <a:cxn ang="0">
                        <a:pos x="0" y="557"/>
                      </a:cxn>
                      <a:cxn ang="0">
                        <a:pos x="11" y="573"/>
                      </a:cxn>
                      <a:cxn ang="0">
                        <a:pos x="37" y="578"/>
                      </a:cxn>
                      <a:cxn ang="0">
                        <a:pos x="56" y="567"/>
                      </a:cxn>
                      <a:cxn ang="0">
                        <a:pos x="56" y="554"/>
                      </a:cxn>
                      <a:cxn ang="0">
                        <a:pos x="71" y="504"/>
                      </a:cxn>
                      <a:cxn ang="0">
                        <a:pos x="97" y="478"/>
                      </a:cxn>
                      <a:cxn ang="0">
                        <a:pos x="116" y="452"/>
                      </a:cxn>
                      <a:cxn ang="0">
                        <a:pos x="129" y="438"/>
                      </a:cxn>
                      <a:cxn ang="0">
                        <a:pos x="125" y="420"/>
                      </a:cxn>
                      <a:cxn ang="0">
                        <a:pos x="117" y="372"/>
                      </a:cxn>
                      <a:cxn ang="0">
                        <a:pos x="117" y="283"/>
                      </a:cxn>
                      <a:cxn ang="0">
                        <a:pos x="120" y="219"/>
                      </a:cxn>
                      <a:cxn ang="0">
                        <a:pos x="120" y="156"/>
                      </a:cxn>
                      <a:cxn ang="0">
                        <a:pos x="122" y="88"/>
                      </a:cxn>
                      <a:cxn ang="0">
                        <a:pos x="134" y="46"/>
                      </a:cxn>
                    </a:cxnLst>
                    <a:rect l="0" t="0" r="r" b="b"/>
                    <a:pathLst>
                      <a:path w="135" h="579">
                        <a:moveTo>
                          <a:pt x="134" y="46"/>
                        </a:moveTo>
                        <a:lnTo>
                          <a:pt x="134" y="9"/>
                        </a:lnTo>
                        <a:lnTo>
                          <a:pt x="120" y="0"/>
                        </a:lnTo>
                        <a:lnTo>
                          <a:pt x="99" y="0"/>
                        </a:lnTo>
                        <a:lnTo>
                          <a:pt x="83" y="21"/>
                        </a:lnTo>
                        <a:lnTo>
                          <a:pt x="80" y="41"/>
                        </a:lnTo>
                        <a:lnTo>
                          <a:pt x="83" y="83"/>
                        </a:lnTo>
                        <a:lnTo>
                          <a:pt x="94" y="136"/>
                        </a:lnTo>
                        <a:lnTo>
                          <a:pt x="99" y="217"/>
                        </a:lnTo>
                        <a:lnTo>
                          <a:pt x="102" y="269"/>
                        </a:lnTo>
                        <a:lnTo>
                          <a:pt x="102" y="278"/>
                        </a:lnTo>
                        <a:lnTo>
                          <a:pt x="97" y="351"/>
                        </a:lnTo>
                        <a:lnTo>
                          <a:pt x="89" y="394"/>
                        </a:lnTo>
                        <a:lnTo>
                          <a:pt x="83" y="427"/>
                        </a:lnTo>
                        <a:lnTo>
                          <a:pt x="85" y="441"/>
                        </a:lnTo>
                        <a:lnTo>
                          <a:pt x="65" y="479"/>
                        </a:lnTo>
                        <a:lnTo>
                          <a:pt x="44" y="504"/>
                        </a:lnTo>
                        <a:lnTo>
                          <a:pt x="20" y="528"/>
                        </a:lnTo>
                        <a:lnTo>
                          <a:pt x="0" y="538"/>
                        </a:lnTo>
                        <a:lnTo>
                          <a:pt x="0" y="557"/>
                        </a:lnTo>
                        <a:lnTo>
                          <a:pt x="11" y="573"/>
                        </a:lnTo>
                        <a:lnTo>
                          <a:pt x="37" y="578"/>
                        </a:lnTo>
                        <a:lnTo>
                          <a:pt x="56" y="567"/>
                        </a:lnTo>
                        <a:lnTo>
                          <a:pt x="56" y="554"/>
                        </a:lnTo>
                        <a:lnTo>
                          <a:pt x="71" y="504"/>
                        </a:lnTo>
                        <a:lnTo>
                          <a:pt x="97" y="478"/>
                        </a:lnTo>
                        <a:lnTo>
                          <a:pt x="116" y="452"/>
                        </a:lnTo>
                        <a:lnTo>
                          <a:pt x="129" y="438"/>
                        </a:lnTo>
                        <a:lnTo>
                          <a:pt x="125" y="420"/>
                        </a:lnTo>
                        <a:lnTo>
                          <a:pt x="117" y="372"/>
                        </a:lnTo>
                        <a:lnTo>
                          <a:pt x="117" y="283"/>
                        </a:lnTo>
                        <a:lnTo>
                          <a:pt x="120" y="219"/>
                        </a:lnTo>
                        <a:lnTo>
                          <a:pt x="120" y="156"/>
                        </a:lnTo>
                        <a:lnTo>
                          <a:pt x="122" y="88"/>
                        </a:lnTo>
                        <a:lnTo>
                          <a:pt x="134" y="46"/>
                        </a:lnTo>
                      </a:path>
                    </a:pathLst>
                  </a:custGeom>
                  <a:solidFill>
                    <a:srgbClr val="000000"/>
                  </a:solidFill>
                  <a:ln w="9525" cap="rnd">
                    <a:noFill/>
                    <a:round/>
                    <a:headEnd type="none" w="sm" len="sm"/>
                    <a:tailEnd type="none" w="sm" len="sm"/>
                  </a:ln>
                  <a:effectLst/>
                </p:spPr>
                <p:txBody>
                  <a:bodyPr/>
                  <a:lstStyle/>
                  <a:p>
                    <a:endParaRPr lang="es-MX"/>
                  </a:p>
                </p:txBody>
              </p:sp>
              <p:sp>
                <p:nvSpPr>
                  <p:cNvPr id="7182" name="Freeform 14"/>
                  <p:cNvSpPr>
                    <a:spLocks/>
                  </p:cNvSpPr>
                  <p:nvPr/>
                </p:nvSpPr>
                <p:spPr bwMode="auto">
                  <a:xfrm>
                    <a:off x="4816" y="1875"/>
                    <a:ext cx="486" cy="117"/>
                  </a:xfrm>
                  <a:custGeom>
                    <a:avLst/>
                    <a:gdLst/>
                    <a:ahLst/>
                    <a:cxnLst>
                      <a:cxn ang="0">
                        <a:pos x="485" y="59"/>
                      </a:cxn>
                      <a:cxn ang="0">
                        <a:pos x="462" y="85"/>
                      </a:cxn>
                      <a:cxn ang="0">
                        <a:pos x="444" y="85"/>
                      </a:cxn>
                      <a:cxn ang="0">
                        <a:pos x="407" y="79"/>
                      </a:cxn>
                      <a:cxn ang="0">
                        <a:pos x="314" y="70"/>
                      </a:cxn>
                      <a:cxn ang="0">
                        <a:pos x="236" y="59"/>
                      </a:cxn>
                      <a:cxn ang="0">
                        <a:pos x="153" y="59"/>
                      </a:cxn>
                      <a:cxn ang="0">
                        <a:pos x="84" y="75"/>
                      </a:cxn>
                      <a:cxn ang="0">
                        <a:pos x="33" y="116"/>
                      </a:cxn>
                      <a:cxn ang="0">
                        <a:pos x="14" y="112"/>
                      </a:cxn>
                      <a:cxn ang="0">
                        <a:pos x="60" y="75"/>
                      </a:cxn>
                      <a:cxn ang="0">
                        <a:pos x="0" y="75"/>
                      </a:cxn>
                      <a:cxn ang="0">
                        <a:pos x="0" y="59"/>
                      </a:cxn>
                      <a:cxn ang="0">
                        <a:pos x="65" y="59"/>
                      </a:cxn>
                      <a:cxn ang="0">
                        <a:pos x="10" y="17"/>
                      </a:cxn>
                      <a:cxn ang="0">
                        <a:pos x="24" y="0"/>
                      </a:cxn>
                      <a:cxn ang="0">
                        <a:pos x="60" y="33"/>
                      </a:cxn>
                      <a:cxn ang="0">
                        <a:pos x="51" y="0"/>
                      </a:cxn>
                      <a:cxn ang="0">
                        <a:pos x="70" y="0"/>
                      </a:cxn>
                      <a:cxn ang="0">
                        <a:pos x="84" y="33"/>
                      </a:cxn>
                      <a:cxn ang="0">
                        <a:pos x="102" y="38"/>
                      </a:cxn>
                      <a:cxn ang="0">
                        <a:pos x="134" y="38"/>
                      </a:cxn>
                      <a:cxn ang="0">
                        <a:pos x="190" y="33"/>
                      </a:cxn>
                      <a:cxn ang="0">
                        <a:pos x="269" y="33"/>
                      </a:cxn>
                      <a:cxn ang="0">
                        <a:pos x="357" y="38"/>
                      </a:cxn>
                      <a:cxn ang="0">
                        <a:pos x="431" y="33"/>
                      </a:cxn>
                      <a:cxn ang="0">
                        <a:pos x="471" y="38"/>
                      </a:cxn>
                      <a:cxn ang="0">
                        <a:pos x="485" y="59"/>
                      </a:cxn>
                    </a:cxnLst>
                    <a:rect l="0" t="0" r="r" b="b"/>
                    <a:pathLst>
                      <a:path w="486" h="117">
                        <a:moveTo>
                          <a:pt x="485" y="59"/>
                        </a:moveTo>
                        <a:lnTo>
                          <a:pt x="462" y="85"/>
                        </a:lnTo>
                        <a:lnTo>
                          <a:pt x="444" y="85"/>
                        </a:lnTo>
                        <a:lnTo>
                          <a:pt x="407" y="79"/>
                        </a:lnTo>
                        <a:lnTo>
                          <a:pt x="314" y="70"/>
                        </a:lnTo>
                        <a:lnTo>
                          <a:pt x="236" y="59"/>
                        </a:lnTo>
                        <a:lnTo>
                          <a:pt x="153" y="59"/>
                        </a:lnTo>
                        <a:lnTo>
                          <a:pt x="84" y="75"/>
                        </a:lnTo>
                        <a:lnTo>
                          <a:pt x="33" y="116"/>
                        </a:lnTo>
                        <a:lnTo>
                          <a:pt x="14" y="112"/>
                        </a:lnTo>
                        <a:lnTo>
                          <a:pt x="60" y="75"/>
                        </a:lnTo>
                        <a:lnTo>
                          <a:pt x="0" y="75"/>
                        </a:lnTo>
                        <a:lnTo>
                          <a:pt x="0" y="59"/>
                        </a:lnTo>
                        <a:lnTo>
                          <a:pt x="65" y="59"/>
                        </a:lnTo>
                        <a:lnTo>
                          <a:pt x="10" y="17"/>
                        </a:lnTo>
                        <a:lnTo>
                          <a:pt x="24" y="0"/>
                        </a:lnTo>
                        <a:lnTo>
                          <a:pt x="60" y="33"/>
                        </a:lnTo>
                        <a:lnTo>
                          <a:pt x="51" y="0"/>
                        </a:lnTo>
                        <a:lnTo>
                          <a:pt x="70" y="0"/>
                        </a:lnTo>
                        <a:lnTo>
                          <a:pt x="84" y="33"/>
                        </a:lnTo>
                        <a:lnTo>
                          <a:pt x="102" y="38"/>
                        </a:lnTo>
                        <a:lnTo>
                          <a:pt x="134" y="38"/>
                        </a:lnTo>
                        <a:lnTo>
                          <a:pt x="190" y="33"/>
                        </a:lnTo>
                        <a:lnTo>
                          <a:pt x="269" y="33"/>
                        </a:lnTo>
                        <a:lnTo>
                          <a:pt x="357" y="38"/>
                        </a:lnTo>
                        <a:lnTo>
                          <a:pt x="431" y="33"/>
                        </a:lnTo>
                        <a:lnTo>
                          <a:pt x="471" y="38"/>
                        </a:lnTo>
                        <a:lnTo>
                          <a:pt x="485" y="59"/>
                        </a:lnTo>
                      </a:path>
                    </a:pathLst>
                  </a:custGeom>
                  <a:solidFill>
                    <a:srgbClr val="000000"/>
                  </a:solidFill>
                  <a:ln w="9525" cap="rnd">
                    <a:noFill/>
                    <a:round/>
                    <a:headEnd type="none" w="sm" len="sm"/>
                    <a:tailEnd type="none" w="sm" len="sm"/>
                  </a:ln>
                  <a:effectLst/>
                </p:spPr>
                <p:txBody>
                  <a:bodyPr/>
                  <a:lstStyle/>
                  <a:p>
                    <a:endParaRPr lang="es-MX"/>
                  </a:p>
                </p:txBody>
              </p:sp>
            </p:grpSp>
          </p:grpSp>
        </p:grpSp>
        <p:graphicFrame>
          <p:nvGraphicFramePr>
            <p:cNvPr id="7186" name="Object 18"/>
            <p:cNvGraphicFramePr>
              <a:graphicFrameLocks/>
            </p:cNvGraphicFramePr>
            <p:nvPr/>
          </p:nvGraphicFramePr>
          <p:xfrm>
            <a:off x="4148" y="1717"/>
            <a:ext cx="466" cy="502"/>
          </p:xfrm>
          <a:graphic>
            <a:graphicData uri="http://schemas.openxmlformats.org/presentationml/2006/ole">
              <p:oleObj spid="_x0000_s1026" name="Imagen" r:id="rId4" imgW="739440" imgH="796680" progId="">
                <p:embed/>
              </p:oleObj>
            </a:graphicData>
          </a:graphic>
        </p:graphicFrame>
      </p:grpSp>
      <p:sp>
        <p:nvSpPr>
          <p:cNvPr id="7188" name="Rectangle 20"/>
          <p:cNvSpPr>
            <a:spLocks noChangeArrowheads="1"/>
          </p:cNvSpPr>
          <p:nvPr/>
        </p:nvSpPr>
        <p:spPr bwMode="auto">
          <a:xfrm>
            <a:off x="4224338" y="5121275"/>
            <a:ext cx="4497387" cy="763588"/>
          </a:xfrm>
          <a:prstGeom prst="rect">
            <a:avLst/>
          </a:prstGeom>
          <a:noFill/>
          <a:ln w="9525">
            <a:noFill/>
            <a:miter lim="800000"/>
            <a:headEnd/>
            <a:tailEnd/>
          </a:ln>
          <a:effectLst/>
        </p:spPr>
        <p:txBody>
          <a:bodyPr lIns="92075" tIns="46038" rIns="92075" bIns="46038"/>
          <a:lstStyle/>
          <a:p>
            <a:pPr marL="342900" indent="-342900" eaLnBrk="0" hangingPunct="0">
              <a:spcBef>
                <a:spcPct val="20000"/>
              </a:spcBef>
            </a:pPr>
            <a:r>
              <a:rPr lang="es-ES_tradnl" sz="2800">
                <a:solidFill>
                  <a:srgbClr val="006699"/>
                </a:solidFill>
              </a:rPr>
              <a:t>Capital Inmovilizado</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1371600" y="762000"/>
            <a:ext cx="4876800"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800" b="1" dirty="0" smtClean="0">
                <a:solidFill>
                  <a:srgbClr val="000000"/>
                </a:solidFill>
              </a:rPr>
              <a:t>TIPOS </a:t>
            </a:r>
            <a:r>
              <a:rPr lang="en-US" sz="2800" b="1" dirty="0">
                <a:solidFill>
                  <a:srgbClr val="000000"/>
                </a:solidFill>
              </a:rPr>
              <a:t>DE INVENTARIOS </a:t>
            </a:r>
            <a:endParaRPr lang="es-ES" sz="2800" b="1" dirty="0">
              <a:solidFill>
                <a:srgbClr val="000000"/>
              </a:solidFill>
            </a:endParaRPr>
          </a:p>
        </p:txBody>
      </p:sp>
      <p:sp>
        <p:nvSpPr>
          <p:cNvPr id="11269" name="Text Box 5"/>
          <p:cNvSpPr txBox="1">
            <a:spLocks noChangeArrowheads="1"/>
          </p:cNvSpPr>
          <p:nvPr/>
        </p:nvSpPr>
        <p:spPr bwMode="auto">
          <a:xfrm>
            <a:off x="381000" y="1371600"/>
            <a:ext cx="39624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09600" indent="-609600">
              <a:defRPr sz="2400">
                <a:solidFill>
                  <a:schemeClr val="tx1"/>
                </a:solidFill>
                <a:latin typeface="Times New Roman" charset="0"/>
                <a:ea typeface="ＭＳ Ｐゴシック" charset="0"/>
              </a:defRPr>
            </a:lvl1pPr>
            <a:lvl2pPr marL="1066800" indent="-609600">
              <a:defRPr sz="2400">
                <a:solidFill>
                  <a:schemeClr val="tx1"/>
                </a:solidFill>
                <a:latin typeface="Times New Roman" charset="0"/>
                <a:ea typeface="ＭＳ Ｐゴシック" charset="0"/>
              </a:defRPr>
            </a:lvl2pPr>
            <a:lvl3pPr marL="1524000" indent="-609600">
              <a:defRPr sz="2400">
                <a:solidFill>
                  <a:schemeClr val="tx1"/>
                </a:solidFill>
                <a:latin typeface="Times New Roman" charset="0"/>
                <a:ea typeface="ＭＳ Ｐゴシック" charset="0"/>
              </a:defRPr>
            </a:lvl3pPr>
            <a:lvl4pPr marL="1981200" indent="-609600">
              <a:defRPr sz="2400">
                <a:solidFill>
                  <a:schemeClr val="tx1"/>
                </a:solidFill>
                <a:latin typeface="Times New Roman" charset="0"/>
                <a:ea typeface="ＭＳ Ｐゴシック" charset="0"/>
              </a:defRPr>
            </a:lvl4pPr>
            <a:lvl5pPr marL="2438400" indent="-609600">
              <a:defRPr sz="2400">
                <a:solidFill>
                  <a:schemeClr val="tx1"/>
                </a:solidFill>
                <a:latin typeface="Times New Roman" charset="0"/>
                <a:ea typeface="ＭＳ Ｐゴシック" charset="0"/>
              </a:defRPr>
            </a:lvl5pPr>
            <a:lvl6pPr marL="2895600" indent="-609600" fontAlgn="base">
              <a:spcBef>
                <a:spcPct val="0"/>
              </a:spcBef>
              <a:spcAft>
                <a:spcPct val="0"/>
              </a:spcAft>
              <a:defRPr sz="2400">
                <a:solidFill>
                  <a:schemeClr val="tx1"/>
                </a:solidFill>
                <a:latin typeface="Times New Roman" charset="0"/>
                <a:ea typeface="ＭＳ Ｐゴシック" charset="0"/>
              </a:defRPr>
            </a:lvl6pPr>
            <a:lvl7pPr marL="3352800" indent="-609600" fontAlgn="base">
              <a:spcBef>
                <a:spcPct val="0"/>
              </a:spcBef>
              <a:spcAft>
                <a:spcPct val="0"/>
              </a:spcAft>
              <a:defRPr sz="2400">
                <a:solidFill>
                  <a:schemeClr val="tx1"/>
                </a:solidFill>
                <a:latin typeface="Times New Roman" charset="0"/>
                <a:ea typeface="ＭＳ Ｐゴシック" charset="0"/>
              </a:defRPr>
            </a:lvl7pPr>
            <a:lvl8pPr marL="3810000" indent="-609600" fontAlgn="base">
              <a:spcBef>
                <a:spcPct val="0"/>
              </a:spcBef>
              <a:spcAft>
                <a:spcPct val="0"/>
              </a:spcAft>
              <a:defRPr sz="2400">
                <a:solidFill>
                  <a:schemeClr val="tx1"/>
                </a:solidFill>
                <a:latin typeface="Times New Roman" charset="0"/>
                <a:ea typeface="ＭＳ Ｐゴシック" charset="0"/>
              </a:defRPr>
            </a:lvl8pPr>
            <a:lvl9pPr marL="4267200" indent="-609600" fontAlgn="base">
              <a:spcBef>
                <a:spcPct val="0"/>
              </a:spcBef>
              <a:spcAft>
                <a:spcPct val="0"/>
              </a:spcAft>
              <a:defRPr sz="2400">
                <a:solidFill>
                  <a:schemeClr val="tx1"/>
                </a:solidFill>
                <a:latin typeface="Times New Roman" charset="0"/>
                <a:ea typeface="ＭＳ Ｐゴシック" charset="0"/>
              </a:defRPr>
            </a:lvl9pPr>
          </a:lstStyle>
          <a:p>
            <a:pPr>
              <a:buFont typeface="Monotype Sorts" charset="0"/>
              <a:buAutoNum type="arabicPeriod"/>
            </a:pPr>
            <a:r>
              <a:rPr lang="en-US" sz="2800" b="1" dirty="0" err="1"/>
              <a:t>Inventario</a:t>
            </a:r>
            <a:r>
              <a:rPr lang="en-US" sz="2800" b="1" dirty="0"/>
              <a:t> de </a:t>
            </a:r>
            <a:r>
              <a:rPr lang="en-US" sz="2800" b="1" dirty="0" err="1"/>
              <a:t>materiales</a:t>
            </a:r>
            <a:r>
              <a:rPr lang="en-US" sz="2800" b="1" dirty="0"/>
              <a:t> y </a:t>
            </a:r>
            <a:r>
              <a:rPr lang="en-US" sz="2800" b="1" dirty="0" err="1"/>
              <a:t>suministros</a:t>
            </a:r>
            <a:endParaRPr lang="en-US" sz="2800" b="1" dirty="0"/>
          </a:p>
          <a:p>
            <a:endParaRPr lang="en-US" sz="2800" b="1" dirty="0"/>
          </a:p>
          <a:p>
            <a:endParaRPr lang="en-US" sz="2800" b="1" dirty="0" smtClean="0"/>
          </a:p>
          <a:p>
            <a:r>
              <a:rPr lang="en-US" sz="2800" b="1" dirty="0" smtClean="0"/>
              <a:t>2. </a:t>
            </a:r>
            <a:r>
              <a:rPr lang="en-US" sz="2800" b="1" dirty="0" err="1" smtClean="0"/>
              <a:t>Inventario</a:t>
            </a:r>
            <a:r>
              <a:rPr lang="en-US" sz="2800" b="1" dirty="0" smtClean="0"/>
              <a:t> </a:t>
            </a:r>
            <a:r>
              <a:rPr lang="en-US" sz="2800" b="1" dirty="0"/>
              <a:t>de </a:t>
            </a:r>
            <a:r>
              <a:rPr lang="en-US" sz="2800" b="1" dirty="0" err="1"/>
              <a:t>productos</a:t>
            </a:r>
            <a:r>
              <a:rPr lang="en-US" sz="2800" b="1" dirty="0"/>
              <a:t> en </a:t>
            </a:r>
            <a:r>
              <a:rPr lang="en-US" sz="2800" b="1" dirty="0" err="1"/>
              <a:t>proceso</a:t>
            </a:r>
            <a:endParaRPr lang="en-US" sz="2800" b="1" dirty="0"/>
          </a:p>
          <a:p>
            <a:pPr>
              <a:buFont typeface="Monotype Sorts" charset="0"/>
              <a:buAutoNum type="arabicPeriod"/>
            </a:pPr>
            <a:endParaRPr lang="en-US" sz="2800" b="1" dirty="0"/>
          </a:p>
          <a:p>
            <a:pPr>
              <a:buFont typeface="Monotype Sorts" charset="0"/>
              <a:buAutoNum type="arabicPeriod"/>
            </a:pPr>
            <a:r>
              <a:rPr lang="en-US" sz="2800" b="1" dirty="0" err="1"/>
              <a:t>Inventario</a:t>
            </a:r>
            <a:r>
              <a:rPr lang="en-US" sz="2800" b="1" dirty="0"/>
              <a:t> de </a:t>
            </a:r>
            <a:r>
              <a:rPr lang="en-US" sz="2800" b="1" dirty="0" err="1"/>
              <a:t>productos</a:t>
            </a:r>
            <a:r>
              <a:rPr lang="en-US" sz="2800" b="1" dirty="0"/>
              <a:t> </a:t>
            </a:r>
            <a:r>
              <a:rPr lang="en-US" sz="2800" b="1" dirty="0" err="1"/>
              <a:t>terminados</a:t>
            </a:r>
            <a:r>
              <a:rPr lang="en-US" sz="2800" b="1" dirty="0"/>
              <a:t> </a:t>
            </a:r>
            <a:endParaRPr lang="es-ES" sz="2800" b="1" dirty="0"/>
          </a:p>
        </p:txBody>
      </p:sp>
      <p:sp>
        <p:nvSpPr>
          <p:cNvPr id="11270" name="Text Box 6"/>
          <p:cNvSpPr txBox="1">
            <a:spLocks noChangeArrowheads="1"/>
          </p:cNvSpPr>
          <p:nvPr/>
        </p:nvSpPr>
        <p:spPr bwMode="auto">
          <a:xfrm>
            <a:off x="3886200" y="1354138"/>
            <a:ext cx="4876800" cy="2227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09600" indent="-609600">
              <a:defRPr sz="2400">
                <a:solidFill>
                  <a:schemeClr val="tx1"/>
                </a:solidFill>
                <a:latin typeface="Times New Roman" charset="0"/>
                <a:ea typeface="ＭＳ Ｐゴシック" charset="0"/>
              </a:defRPr>
            </a:lvl1pPr>
            <a:lvl2pPr marL="1066800" indent="-609600">
              <a:defRPr sz="2400">
                <a:solidFill>
                  <a:schemeClr val="tx1"/>
                </a:solidFill>
                <a:latin typeface="Times New Roman" charset="0"/>
                <a:ea typeface="ＭＳ Ｐゴシック" charset="0"/>
              </a:defRPr>
            </a:lvl2pPr>
            <a:lvl3pPr marL="1524000" indent="-609600">
              <a:defRPr sz="2400">
                <a:solidFill>
                  <a:schemeClr val="tx1"/>
                </a:solidFill>
                <a:latin typeface="Times New Roman" charset="0"/>
                <a:ea typeface="ＭＳ Ｐゴシック" charset="0"/>
              </a:defRPr>
            </a:lvl3pPr>
            <a:lvl4pPr marL="1981200" indent="-609600">
              <a:defRPr sz="2400">
                <a:solidFill>
                  <a:schemeClr val="tx1"/>
                </a:solidFill>
                <a:latin typeface="Times New Roman" charset="0"/>
                <a:ea typeface="ＭＳ Ｐゴシック" charset="0"/>
              </a:defRPr>
            </a:lvl4pPr>
            <a:lvl5pPr marL="2438400" indent="-609600">
              <a:defRPr sz="2400">
                <a:solidFill>
                  <a:schemeClr val="tx1"/>
                </a:solidFill>
                <a:latin typeface="Times New Roman" charset="0"/>
                <a:ea typeface="ＭＳ Ｐゴシック" charset="0"/>
              </a:defRPr>
            </a:lvl5pPr>
            <a:lvl6pPr marL="2895600" indent="-609600" fontAlgn="base">
              <a:spcBef>
                <a:spcPct val="0"/>
              </a:spcBef>
              <a:spcAft>
                <a:spcPct val="0"/>
              </a:spcAft>
              <a:defRPr sz="2400">
                <a:solidFill>
                  <a:schemeClr val="tx1"/>
                </a:solidFill>
                <a:latin typeface="Times New Roman" charset="0"/>
                <a:ea typeface="ＭＳ Ｐゴシック" charset="0"/>
              </a:defRPr>
            </a:lvl6pPr>
            <a:lvl7pPr marL="3352800" indent="-609600" fontAlgn="base">
              <a:spcBef>
                <a:spcPct val="0"/>
              </a:spcBef>
              <a:spcAft>
                <a:spcPct val="0"/>
              </a:spcAft>
              <a:defRPr sz="2400">
                <a:solidFill>
                  <a:schemeClr val="tx1"/>
                </a:solidFill>
                <a:latin typeface="Times New Roman" charset="0"/>
                <a:ea typeface="ＭＳ Ｐゴシック" charset="0"/>
              </a:defRPr>
            </a:lvl7pPr>
            <a:lvl8pPr marL="3810000" indent="-609600" fontAlgn="base">
              <a:spcBef>
                <a:spcPct val="0"/>
              </a:spcBef>
              <a:spcAft>
                <a:spcPct val="0"/>
              </a:spcAft>
              <a:defRPr sz="2400">
                <a:solidFill>
                  <a:schemeClr val="tx1"/>
                </a:solidFill>
                <a:latin typeface="Times New Roman" charset="0"/>
                <a:ea typeface="ＭＳ Ｐゴシック" charset="0"/>
              </a:defRPr>
            </a:lvl8pPr>
            <a:lvl9pPr marL="4267200" indent="-609600" fontAlgn="base">
              <a:spcBef>
                <a:spcPct val="0"/>
              </a:spcBef>
              <a:spcAft>
                <a:spcPct val="0"/>
              </a:spcAft>
              <a:defRPr sz="2400">
                <a:solidFill>
                  <a:schemeClr val="tx1"/>
                </a:solidFill>
                <a:latin typeface="Times New Roman" charset="0"/>
                <a:ea typeface="ＭＳ Ｐゴシック" charset="0"/>
              </a:defRPr>
            </a:lvl9pPr>
          </a:lstStyle>
          <a:p>
            <a:pPr>
              <a:buFont typeface="Monotype Sorts" charset="0"/>
              <a:buAutoNum type="arabicPeriod"/>
            </a:pPr>
            <a:r>
              <a:rPr lang="en-US" sz="2800" b="1" dirty="0" err="1">
                <a:solidFill>
                  <a:srgbClr val="000000"/>
                </a:solidFill>
              </a:rPr>
              <a:t>Inventario</a:t>
            </a:r>
            <a:r>
              <a:rPr lang="en-US" sz="2800" b="1" dirty="0">
                <a:solidFill>
                  <a:srgbClr val="000000"/>
                </a:solidFill>
              </a:rPr>
              <a:t> de </a:t>
            </a:r>
            <a:r>
              <a:rPr lang="en-US" sz="2800" b="1" dirty="0" err="1">
                <a:solidFill>
                  <a:srgbClr val="000000"/>
                </a:solidFill>
              </a:rPr>
              <a:t>materias</a:t>
            </a:r>
            <a:r>
              <a:rPr lang="en-US" sz="2800" b="1" dirty="0">
                <a:solidFill>
                  <a:srgbClr val="000000"/>
                </a:solidFill>
              </a:rPr>
              <a:t> </a:t>
            </a:r>
            <a:r>
              <a:rPr lang="en-US" sz="2800" b="1" dirty="0" err="1">
                <a:solidFill>
                  <a:srgbClr val="000000"/>
                </a:solidFill>
              </a:rPr>
              <a:t>primas</a:t>
            </a:r>
            <a:endParaRPr lang="en-US" sz="2800" b="1" dirty="0">
              <a:solidFill>
                <a:srgbClr val="000000"/>
              </a:solidFill>
            </a:endParaRPr>
          </a:p>
          <a:p>
            <a:pPr>
              <a:buFont typeface="Monotype Sorts" charset="0"/>
              <a:buAutoNum type="arabicPeriod"/>
            </a:pPr>
            <a:r>
              <a:rPr lang="en-US" sz="2800" b="1" dirty="0" err="1">
                <a:solidFill>
                  <a:srgbClr val="000000"/>
                </a:solidFill>
              </a:rPr>
              <a:t>Inventario</a:t>
            </a:r>
            <a:r>
              <a:rPr lang="en-US" sz="2800" b="1" dirty="0">
                <a:solidFill>
                  <a:srgbClr val="000000"/>
                </a:solidFill>
              </a:rPr>
              <a:t> de </a:t>
            </a:r>
            <a:r>
              <a:rPr lang="en-US" sz="2800" b="1" dirty="0" err="1">
                <a:solidFill>
                  <a:srgbClr val="000000"/>
                </a:solidFill>
              </a:rPr>
              <a:t>suministros</a:t>
            </a:r>
            <a:endParaRPr lang="en-US" sz="2800" b="1" dirty="0">
              <a:solidFill>
                <a:srgbClr val="000000"/>
              </a:solidFill>
            </a:endParaRPr>
          </a:p>
          <a:p>
            <a:pPr>
              <a:buFont typeface="Monotype Sorts" charset="0"/>
              <a:buAutoNum type="arabicPeriod"/>
            </a:pPr>
            <a:r>
              <a:rPr lang="en-US" sz="2800" b="1" dirty="0" err="1">
                <a:solidFill>
                  <a:srgbClr val="000000"/>
                </a:solidFill>
              </a:rPr>
              <a:t>Inventario</a:t>
            </a:r>
            <a:r>
              <a:rPr lang="en-US" sz="2800" b="1" dirty="0">
                <a:solidFill>
                  <a:srgbClr val="000000"/>
                </a:solidFill>
              </a:rPr>
              <a:t> de </a:t>
            </a:r>
            <a:r>
              <a:rPr lang="en-US" sz="2800" b="1" dirty="0" err="1">
                <a:solidFill>
                  <a:srgbClr val="000000"/>
                </a:solidFill>
              </a:rPr>
              <a:t>repuestos</a:t>
            </a:r>
            <a:endParaRPr lang="en-US" sz="2800" b="1" dirty="0">
              <a:solidFill>
                <a:srgbClr val="000000"/>
              </a:solidFill>
            </a:endParaRPr>
          </a:p>
          <a:p>
            <a:pPr>
              <a:buFont typeface="Monotype Sorts" charset="0"/>
              <a:buAutoNum type="arabicPeriod"/>
            </a:pPr>
            <a:r>
              <a:rPr lang="en-US" sz="2800" b="1" dirty="0" err="1">
                <a:solidFill>
                  <a:srgbClr val="000000"/>
                </a:solidFill>
              </a:rPr>
              <a:t>Inventario</a:t>
            </a:r>
            <a:r>
              <a:rPr lang="en-US" sz="2800" b="1" dirty="0">
                <a:solidFill>
                  <a:srgbClr val="000000"/>
                </a:solidFill>
              </a:rPr>
              <a:t> de </a:t>
            </a:r>
            <a:r>
              <a:rPr lang="en-US" sz="2800" b="1" dirty="0" err="1">
                <a:solidFill>
                  <a:srgbClr val="000000"/>
                </a:solidFill>
              </a:rPr>
              <a:t>empaques</a:t>
            </a:r>
            <a:r>
              <a:rPr lang="en-US" sz="2800" b="1" dirty="0">
                <a:solidFill>
                  <a:srgbClr val="000000"/>
                </a:solidFill>
              </a:rPr>
              <a:t> </a:t>
            </a:r>
            <a:endParaRPr lang="es-ES" sz="2800" b="1" dirty="0">
              <a:solidFill>
                <a:srgbClr val="000000"/>
              </a:solidFill>
            </a:endParaRPr>
          </a:p>
        </p:txBody>
      </p:sp>
      <p:sp>
        <p:nvSpPr>
          <p:cNvPr id="11271" name="AutoShape 7"/>
          <p:cNvSpPr>
            <a:spLocks/>
          </p:cNvSpPr>
          <p:nvPr/>
        </p:nvSpPr>
        <p:spPr bwMode="auto">
          <a:xfrm>
            <a:off x="3505200" y="1354138"/>
            <a:ext cx="304800" cy="2133600"/>
          </a:xfrm>
          <a:prstGeom prst="leftBrace">
            <a:avLst>
              <a:gd name="adj1" fmla="val 58333"/>
              <a:gd name="adj2" fmla="val 50000"/>
            </a:avLst>
          </a:prstGeom>
          <a:noFill/>
          <a:ln w="571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pic>
        <p:nvPicPr>
          <p:cNvPr id="11272" name="Picture 8" descr="C:\Archivos de programa\Archivos comunes\Microsoft Shared\Clipart\cagcat50\PE01561_.wm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91000" y="4267200"/>
            <a:ext cx="4191000" cy="2590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33998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MX" dirty="0" smtClean="0"/>
              <a:t>TIPOS DE INVENTARIOS</a:t>
            </a:r>
            <a:br>
              <a:rPr lang="es-MX" dirty="0" smtClean="0"/>
            </a:br>
            <a:r>
              <a:rPr lang="es-MX" sz="2200" dirty="0" smtClean="0"/>
              <a:t>Se sugiere una buena táctica de inventario</a:t>
            </a:r>
            <a:endParaRPr lang="es-ES" sz="2200" dirty="0"/>
          </a:p>
        </p:txBody>
      </p:sp>
      <p:sp>
        <p:nvSpPr>
          <p:cNvPr id="2" name="1 Marcador de contenido"/>
          <p:cNvSpPr>
            <a:spLocks noGrp="1"/>
          </p:cNvSpPr>
          <p:nvPr>
            <p:ph idx="1"/>
          </p:nvPr>
        </p:nvSpPr>
        <p:spPr>
          <a:xfrm>
            <a:off x="872067" y="1591056"/>
            <a:ext cx="7814733" cy="4535107"/>
          </a:xfrm>
        </p:spPr>
        <p:txBody>
          <a:bodyPr>
            <a:normAutofit fontScale="70000" lnSpcReduction="20000"/>
          </a:bodyPr>
          <a:lstStyle/>
          <a:p>
            <a:pPr algn="just"/>
            <a:r>
              <a:rPr lang="es-MX" dirty="0" smtClean="0"/>
              <a:t>El inventario Justo a Tiempo:  </a:t>
            </a:r>
          </a:p>
          <a:p>
            <a:pPr algn="just">
              <a:buNone/>
            </a:pPr>
            <a:r>
              <a:rPr lang="es-MX" dirty="0" smtClean="0"/>
              <a:t>	Es el inventario mínimo necesario para mantener un sistema trabajando, con este inventario, llega la cantidad exacta de bienes en el momento que estos se necesitan.</a:t>
            </a:r>
          </a:p>
          <a:p>
            <a:pPr algn="just"/>
            <a:r>
              <a:rPr lang="es-MX" dirty="0" smtClean="0"/>
              <a:t>La variabilidad puede requerir que una empresa mantenga varios tipos de inventarios:</a:t>
            </a:r>
          </a:p>
          <a:p>
            <a:pPr lvl="1" algn="just">
              <a:buFont typeface="Wingdings" pitchFamily="2" charset="2"/>
              <a:buChar char="§"/>
            </a:pPr>
            <a:r>
              <a:rPr lang="es-MX" dirty="0" smtClean="0"/>
              <a:t>Los inventarios de materia prima.- Se  utiliza para separar a 			los proveedores del proceso de producción.</a:t>
            </a:r>
          </a:p>
          <a:p>
            <a:pPr lvl="1" algn="just">
              <a:buFont typeface="Wingdings" pitchFamily="2" charset="2"/>
              <a:buChar char="§"/>
            </a:pPr>
            <a:endParaRPr lang="es-MX" dirty="0" smtClean="0"/>
          </a:p>
          <a:p>
            <a:pPr lvl="1" algn="just">
              <a:buFont typeface="Wingdings" pitchFamily="2" charset="2"/>
              <a:buChar char="§"/>
            </a:pPr>
            <a:r>
              <a:rPr lang="es-MX" dirty="0" smtClean="0"/>
              <a:t>Los inventarios de producción en proceso.- Se determina el  			tiempo que toma fabricar un producto 				(llamado tiempo de ciclo). La reducción 				del tiempo de ciclo reduce el inventario. </a:t>
            </a:r>
          </a:p>
          <a:p>
            <a:pPr lvl="1" algn="just">
              <a:buFont typeface="Wingdings" pitchFamily="2" charset="2"/>
              <a:buChar char="§"/>
            </a:pPr>
            <a:endParaRPr lang="es-MX" dirty="0" smtClean="0"/>
          </a:p>
          <a:p>
            <a:pPr lvl="1" algn="just">
              <a:buFont typeface="Wingdings" pitchFamily="2" charset="2"/>
              <a:buChar char="§"/>
            </a:pPr>
            <a:r>
              <a:rPr lang="es-MX" dirty="0" smtClean="0"/>
              <a:t>Los inventarios de productos terminados.-. Se deben 				inventariar debido a que se pueden 				desconocer las demandas del cliente para 			un 	cierto periodo.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1447800"/>
            <a:ext cx="3048000" cy="48013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09600" indent="-609600">
              <a:defRPr sz="2400">
                <a:solidFill>
                  <a:schemeClr val="tx1"/>
                </a:solidFill>
                <a:latin typeface="Times New Roman" charset="0"/>
                <a:ea typeface="ＭＳ Ｐゴシック" charset="0"/>
              </a:defRPr>
            </a:lvl1pPr>
            <a:lvl2pPr marL="1066800" indent="-609600">
              <a:defRPr sz="2400">
                <a:solidFill>
                  <a:schemeClr val="tx1"/>
                </a:solidFill>
                <a:latin typeface="Times New Roman" charset="0"/>
                <a:ea typeface="ＭＳ Ｐゴシック" charset="0"/>
              </a:defRPr>
            </a:lvl2pPr>
            <a:lvl3pPr marL="1524000" indent="-609600">
              <a:defRPr sz="2400">
                <a:solidFill>
                  <a:schemeClr val="tx1"/>
                </a:solidFill>
                <a:latin typeface="Times New Roman" charset="0"/>
                <a:ea typeface="ＭＳ Ｐゴシック" charset="0"/>
              </a:defRPr>
            </a:lvl3pPr>
            <a:lvl4pPr marL="1981200" indent="-609600">
              <a:defRPr sz="2400">
                <a:solidFill>
                  <a:schemeClr val="tx1"/>
                </a:solidFill>
                <a:latin typeface="Times New Roman" charset="0"/>
                <a:ea typeface="ＭＳ Ｐゴシック" charset="0"/>
              </a:defRPr>
            </a:lvl4pPr>
            <a:lvl5pPr marL="2438400" indent="-609600">
              <a:defRPr sz="2400">
                <a:solidFill>
                  <a:schemeClr val="tx1"/>
                </a:solidFill>
                <a:latin typeface="Times New Roman" charset="0"/>
                <a:ea typeface="ＭＳ Ｐゴシック" charset="0"/>
              </a:defRPr>
            </a:lvl5pPr>
            <a:lvl6pPr marL="2895600" indent="-609600" fontAlgn="base">
              <a:spcBef>
                <a:spcPct val="0"/>
              </a:spcBef>
              <a:spcAft>
                <a:spcPct val="0"/>
              </a:spcAft>
              <a:defRPr sz="2400">
                <a:solidFill>
                  <a:schemeClr val="tx1"/>
                </a:solidFill>
                <a:latin typeface="Times New Roman" charset="0"/>
                <a:ea typeface="ＭＳ Ｐゴシック" charset="0"/>
              </a:defRPr>
            </a:lvl6pPr>
            <a:lvl7pPr marL="3352800" indent="-609600" fontAlgn="base">
              <a:spcBef>
                <a:spcPct val="0"/>
              </a:spcBef>
              <a:spcAft>
                <a:spcPct val="0"/>
              </a:spcAft>
              <a:defRPr sz="2400">
                <a:solidFill>
                  <a:schemeClr val="tx1"/>
                </a:solidFill>
                <a:latin typeface="Times New Roman" charset="0"/>
                <a:ea typeface="ＭＳ Ｐゴシック" charset="0"/>
              </a:defRPr>
            </a:lvl7pPr>
            <a:lvl8pPr marL="3810000" indent="-609600" fontAlgn="base">
              <a:spcBef>
                <a:spcPct val="0"/>
              </a:spcBef>
              <a:spcAft>
                <a:spcPct val="0"/>
              </a:spcAft>
              <a:defRPr sz="2400">
                <a:solidFill>
                  <a:schemeClr val="tx1"/>
                </a:solidFill>
                <a:latin typeface="Times New Roman" charset="0"/>
                <a:ea typeface="ＭＳ Ｐゴシック" charset="0"/>
              </a:defRPr>
            </a:lvl8pPr>
            <a:lvl9pPr marL="4267200" indent="-609600" fontAlgn="base">
              <a:spcBef>
                <a:spcPct val="0"/>
              </a:spcBef>
              <a:spcAft>
                <a:spcPct val="0"/>
              </a:spcAft>
              <a:defRPr sz="2400">
                <a:solidFill>
                  <a:schemeClr val="tx1"/>
                </a:solidFill>
                <a:latin typeface="Times New Roman" charset="0"/>
                <a:ea typeface="ＭＳ Ｐゴシック" charset="0"/>
              </a:defRPr>
            </a:lvl9pPr>
          </a:lstStyle>
          <a:p>
            <a:pPr>
              <a:buFont typeface="Monotype Sorts" charset="0"/>
              <a:buAutoNum type="arabicPeriod"/>
            </a:pPr>
            <a:r>
              <a:rPr lang="en-US" sz="2800" b="1" dirty="0" err="1"/>
              <a:t>Costos</a:t>
            </a:r>
            <a:r>
              <a:rPr lang="en-US" sz="2800" b="1" dirty="0"/>
              <a:t> de </a:t>
            </a:r>
            <a:r>
              <a:rPr lang="en-US" sz="2800" b="1" dirty="0" err="1"/>
              <a:t>Ordenar</a:t>
            </a:r>
            <a:r>
              <a:rPr lang="en-US" sz="2800" b="1" dirty="0"/>
              <a:t> </a:t>
            </a:r>
          </a:p>
          <a:p>
            <a:pPr>
              <a:buFont typeface="Monotype Sorts" charset="0"/>
              <a:buAutoNum type="arabicPeriod"/>
            </a:pPr>
            <a:endParaRPr lang="en-US" sz="2800" b="1" dirty="0"/>
          </a:p>
          <a:p>
            <a:pPr>
              <a:buFont typeface="Monotype Sorts" charset="0"/>
              <a:buAutoNum type="arabicPeriod"/>
            </a:pPr>
            <a:endParaRPr lang="en-US" sz="2800" b="1" dirty="0"/>
          </a:p>
          <a:p>
            <a:pPr>
              <a:buFont typeface="Monotype Sorts" charset="0"/>
              <a:buAutoNum type="arabicPeriod"/>
            </a:pPr>
            <a:endParaRPr lang="en-US" sz="1400" b="1" dirty="0"/>
          </a:p>
          <a:p>
            <a:pPr>
              <a:buFont typeface="Monotype Sorts" charset="0"/>
              <a:buAutoNum type="arabicPeriod"/>
            </a:pPr>
            <a:endParaRPr lang="en-US" sz="1400" b="1" dirty="0"/>
          </a:p>
          <a:p>
            <a:pPr>
              <a:buFont typeface="Monotype Sorts" charset="0"/>
              <a:buAutoNum type="arabicPeriod"/>
            </a:pPr>
            <a:endParaRPr lang="en-US" sz="1400" b="1" dirty="0"/>
          </a:p>
          <a:p>
            <a:pPr>
              <a:buFont typeface="Monotype Sorts" charset="0"/>
              <a:buAutoNum type="arabicPeriod"/>
            </a:pPr>
            <a:r>
              <a:rPr lang="en-US" sz="2800" b="1" dirty="0" err="1"/>
              <a:t>Costos</a:t>
            </a:r>
            <a:r>
              <a:rPr lang="en-US" sz="2800" b="1" dirty="0"/>
              <a:t> de </a:t>
            </a:r>
            <a:r>
              <a:rPr lang="en-US" sz="2800" b="1" dirty="0" err="1"/>
              <a:t>Manutención</a:t>
            </a:r>
            <a:r>
              <a:rPr lang="en-US" sz="2800" b="1" dirty="0"/>
              <a:t> </a:t>
            </a:r>
          </a:p>
          <a:p>
            <a:pPr>
              <a:buFont typeface="Monotype Sorts" charset="0"/>
              <a:buAutoNum type="arabicPeriod"/>
            </a:pPr>
            <a:endParaRPr lang="en-US" sz="2000" b="1" dirty="0"/>
          </a:p>
          <a:p>
            <a:pPr>
              <a:buFont typeface="Monotype Sorts" charset="0"/>
              <a:buAutoNum type="arabicPeriod"/>
            </a:pPr>
            <a:endParaRPr lang="en-US" sz="2000" b="1" dirty="0"/>
          </a:p>
          <a:p>
            <a:pPr>
              <a:buFont typeface="Monotype Sorts" charset="0"/>
              <a:buAutoNum type="arabicPeriod"/>
            </a:pPr>
            <a:r>
              <a:rPr lang="en-US" sz="2800" b="1" dirty="0" err="1"/>
              <a:t>Costos</a:t>
            </a:r>
            <a:r>
              <a:rPr lang="en-US" sz="2800" b="1" dirty="0"/>
              <a:t> </a:t>
            </a:r>
            <a:r>
              <a:rPr lang="en-US" sz="2800" b="1" dirty="0" err="1" smtClean="0"/>
              <a:t>por</a:t>
            </a:r>
            <a:r>
              <a:rPr lang="en-US" sz="2800" b="1" dirty="0" smtClean="0"/>
              <a:t> </a:t>
            </a:r>
            <a:r>
              <a:rPr lang="en-US" sz="2800" b="1" dirty="0" err="1" smtClean="0"/>
              <a:t>escasez</a:t>
            </a:r>
            <a:r>
              <a:rPr lang="en-US" sz="2800" b="1" dirty="0" smtClean="0"/>
              <a:t>  </a:t>
            </a:r>
            <a:endParaRPr lang="es-ES" sz="2800" b="1" dirty="0"/>
          </a:p>
        </p:txBody>
      </p:sp>
      <p:sp>
        <p:nvSpPr>
          <p:cNvPr id="12291" name="Text Box 3"/>
          <p:cNvSpPr txBox="1">
            <a:spLocks noChangeArrowheads="1"/>
          </p:cNvSpPr>
          <p:nvPr/>
        </p:nvSpPr>
        <p:spPr bwMode="auto">
          <a:xfrm>
            <a:off x="3048000" y="1143000"/>
            <a:ext cx="5715000" cy="1909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09600" indent="-609600">
              <a:defRPr sz="2400">
                <a:solidFill>
                  <a:schemeClr val="tx1"/>
                </a:solidFill>
                <a:latin typeface="Times New Roman" charset="0"/>
                <a:ea typeface="ＭＳ Ｐゴシック" charset="0"/>
              </a:defRPr>
            </a:lvl1pPr>
            <a:lvl2pPr marL="1066800" indent="-609600">
              <a:defRPr sz="2400">
                <a:solidFill>
                  <a:schemeClr val="tx1"/>
                </a:solidFill>
                <a:latin typeface="Times New Roman" charset="0"/>
                <a:ea typeface="ＭＳ Ｐゴシック" charset="0"/>
              </a:defRPr>
            </a:lvl2pPr>
            <a:lvl3pPr marL="1524000" indent="-609600">
              <a:defRPr sz="2400">
                <a:solidFill>
                  <a:schemeClr val="tx1"/>
                </a:solidFill>
                <a:latin typeface="Times New Roman" charset="0"/>
                <a:ea typeface="ＭＳ Ｐゴシック" charset="0"/>
              </a:defRPr>
            </a:lvl3pPr>
            <a:lvl4pPr marL="1981200" indent="-609600">
              <a:defRPr sz="2400">
                <a:solidFill>
                  <a:schemeClr val="tx1"/>
                </a:solidFill>
                <a:latin typeface="Times New Roman" charset="0"/>
                <a:ea typeface="ＭＳ Ｐゴシック" charset="0"/>
              </a:defRPr>
            </a:lvl4pPr>
            <a:lvl5pPr marL="2438400" indent="-609600">
              <a:defRPr sz="2400">
                <a:solidFill>
                  <a:schemeClr val="tx1"/>
                </a:solidFill>
                <a:latin typeface="Times New Roman" charset="0"/>
                <a:ea typeface="ＭＳ Ｐゴシック" charset="0"/>
              </a:defRPr>
            </a:lvl5pPr>
            <a:lvl6pPr marL="2895600" indent="-609600" fontAlgn="base">
              <a:spcBef>
                <a:spcPct val="0"/>
              </a:spcBef>
              <a:spcAft>
                <a:spcPct val="0"/>
              </a:spcAft>
              <a:defRPr sz="2400">
                <a:solidFill>
                  <a:schemeClr val="tx1"/>
                </a:solidFill>
                <a:latin typeface="Times New Roman" charset="0"/>
                <a:ea typeface="ＭＳ Ｐゴシック" charset="0"/>
              </a:defRPr>
            </a:lvl6pPr>
            <a:lvl7pPr marL="3352800" indent="-609600" fontAlgn="base">
              <a:spcBef>
                <a:spcPct val="0"/>
              </a:spcBef>
              <a:spcAft>
                <a:spcPct val="0"/>
              </a:spcAft>
              <a:defRPr sz="2400">
                <a:solidFill>
                  <a:schemeClr val="tx1"/>
                </a:solidFill>
                <a:latin typeface="Times New Roman" charset="0"/>
                <a:ea typeface="ＭＳ Ｐゴシック" charset="0"/>
              </a:defRPr>
            </a:lvl7pPr>
            <a:lvl8pPr marL="3810000" indent="-609600" fontAlgn="base">
              <a:spcBef>
                <a:spcPct val="0"/>
              </a:spcBef>
              <a:spcAft>
                <a:spcPct val="0"/>
              </a:spcAft>
              <a:defRPr sz="2400">
                <a:solidFill>
                  <a:schemeClr val="tx1"/>
                </a:solidFill>
                <a:latin typeface="Times New Roman" charset="0"/>
                <a:ea typeface="ＭＳ Ｐゴシック" charset="0"/>
              </a:defRPr>
            </a:lvl8pPr>
            <a:lvl9pPr marL="4267200" indent="-609600" fontAlgn="base">
              <a:spcBef>
                <a:spcPct val="0"/>
              </a:spcBef>
              <a:spcAft>
                <a:spcPct val="0"/>
              </a:spcAft>
              <a:defRPr sz="2400">
                <a:solidFill>
                  <a:schemeClr val="tx1"/>
                </a:solidFill>
                <a:latin typeface="Times New Roman" charset="0"/>
                <a:ea typeface="ＭＳ Ｐゴシック" charset="0"/>
              </a:defRPr>
            </a:lvl9pPr>
          </a:lstStyle>
          <a:p>
            <a:pPr>
              <a:lnSpc>
                <a:spcPct val="85000"/>
              </a:lnSpc>
              <a:buFont typeface="Monotype Sorts" charset="0"/>
              <a:buAutoNum type="arabicPeriod"/>
            </a:pPr>
            <a:r>
              <a:rPr lang="en-US" sz="2800" b="1"/>
              <a:t>Facturas e interes de capital </a:t>
            </a:r>
          </a:p>
          <a:p>
            <a:pPr>
              <a:lnSpc>
                <a:spcPct val="85000"/>
              </a:lnSpc>
              <a:buFont typeface="Monotype Sorts" charset="0"/>
              <a:buAutoNum type="arabicPeriod"/>
            </a:pPr>
            <a:r>
              <a:rPr lang="en-US" sz="2800" b="1"/>
              <a:t>Documentos planillas</a:t>
            </a:r>
          </a:p>
          <a:p>
            <a:pPr>
              <a:lnSpc>
                <a:spcPct val="85000"/>
              </a:lnSpc>
              <a:buFont typeface="Monotype Sorts" charset="0"/>
              <a:buAutoNum type="arabicPeriod"/>
            </a:pPr>
            <a:r>
              <a:rPr lang="en-US" sz="2800" b="1"/>
              <a:t>Transporte y seguros de traslados.</a:t>
            </a:r>
          </a:p>
          <a:p>
            <a:pPr>
              <a:lnSpc>
                <a:spcPct val="85000"/>
              </a:lnSpc>
              <a:buFont typeface="Monotype Sorts" charset="0"/>
              <a:buAutoNum type="arabicPeriod"/>
            </a:pPr>
            <a:r>
              <a:rPr lang="en-US" sz="2800" b="1"/>
              <a:t>Embarques y desembarques.</a:t>
            </a:r>
            <a:endParaRPr lang="es-ES" sz="2800" b="1"/>
          </a:p>
        </p:txBody>
      </p:sp>
      <p:sp>
        <p:nvSpPr>
          <p:cNvPr id="12292" name="AutoShape 4"/>
          <p:cNvSpPr>
            <a:spLocks/>
          </p:cNvSpPr>
          <p:nvPr/>
        </p:nvSpPr>
        <p:spPr bwMode="auto">
          <a:xfrm>
            <a:off x="2743200" y="1143000"/>
            <a:ext cx="304800" cy="1905000"/>
          </a:xfrm>
          <a:prstGeom prst="leftBrace">
            <a:avLst>
              <a:gd name="adj1" fmla="val 52083"/>
              <a:gd name="adj2" fmla="val 50000"/>
            </a:avLst>
          </a:prstGeom>
          <a:noFill/>
          <a:ln w="571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2294" name="Text Box 6"/>
          <p:cNvSpPr txBox="1">
            <a:spLocks noChangeArrowheads="1"/>
          </p:cNvSpPr>
          <p:nvPr/>
        </p:nvSpPr>
        <p:spPr bwMode="auto">
          <a:xfrm>
            <a:off x="647700" y="609600"/>
            <a:ext cx="7848600"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800" b="1" dirty="0" smtClean="0">
                <a:solidFill>
                  <a:srgbClr val="000000"/>
                </a:solidFill>
              </a:rPr>
              <a:t>COSTOS </a:t>
            </a:r>
            <a:r>
              <a:rPr lang="en-US" sz="2800" b="1" dirty="0">
                <a:solidFill>
                  <a:srgbClr val="000000"/>
                </a:solidFill>
              </a:rPr>
              <a:t>ASOCIADOS A LOS  INVENTARIOS </a:t>
            </a:r>
            <a:endParaRPr lang="es-ES" sz="2800" b="1" dirty="0">
              <a:solidFill>
                <a:srgbClr val="000000"/>
              </a:solidFill>
            </a:endParaRPr>
          </a:p>
        </p:txBody>
      </p:sp>
      <p:sp>
        <p:nvSpPr>
          <p:cNvPr id="12295" name="Text Box 7"/>
          <p:cNvSpPr txBox="1">
            <a:spLocks noChangeArrowheads="1"/>
          </p:cNvSpPr>
          <p:nvPr/>
        </p:nvSpPr>
        <p:spPr bwMode="auto">
          <a:xfrm>
            <a:off x="3810000" y="3352800"/>
            <a:ext cx="5334000" cy="1546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09600" indent="-609600">
              <a:defRPr sz="2400">
                <a:solidFill>
                  <a:schemeClr val="tx1"/>
                </a:solidFill>
                <a:latin typeface="Times New Roman" charset="0"/>
                <a:ea typeface="ＭＳ Ｐゴシック" charset="0"/>
              </a:defRPr>
            </a:lvl1pPr>
            <a:lvl2pPr marL="1066800" indent="-609600">
              <a:defRPr sz="2400">
                <a:solidFill>
                  <a:schemeClr val="tx1"/>
                </a:solidFill>
                <a:latin typeface="Times New Roman" charset="0"/>
                <a:ea typeface="ＭＳ Ｐゴシック" charset="0"/>
              </a:defRPr>
            </a:lvl2pPr>
            <a:lvl3pPr marL="1524000" indent="-609600">
              <a:defRPr sz="2400">
                <a:solidFill>
                  <a:schemeClr val="tx1"/>
                </a:solidFill>
                <a:latin typeface="Times New Roman" charset="0"/>
                <a:ea typeface="ＭＳ Ｐゴシック" charset="0"/>
              </a:defRPr>
            </a:lvl3pPr>
            <a:lvl4pPr marL="1981200" indent="-609600">
              <a:defRPr sz="2400">
                <a:solidFill>
                  <a:schemeClr val="tx1"/>
                </a:solidFill>
                <a:latin typeface="Times New Roman" charset="0"/>
                <a:ea typeface="ＭＳ Ｐゴシック" charset="0"/>
              </a:defRPr>
            </a:lvl4pPr>
            <a:lvl5pPr marL="2438400" indent="-609600">
              <a:defRPr sz="2400">
                <a:solidFill>
                  <a:schemeClr val="tx1"/>
                </a:solidFill>
                <a:latin typeface="Times New Roman" charset="0"/>
                <a:ea typeface="ＭＳ Ｐゴシック" charset="0"/>
              </a:defRPr>
            </a:lvl5pPr>
            <a:lvl6pPr marL="2895600" indent="-609600" fontAlgn="base">
              <a:spcBef>
                <a:spcPct val="0"/>
              </a:spcBef>
              <a:spcAft>
                <a:spcPct val="0"/>
              </a:spcAft>
              <a:defRPr sz="2400">
                <a:solidFill>
                  <a:schemeClr val="tx1"/>
                </a:solidFill>
                <a:latin typeface="Times New Roman" charset="0"/>
                <a:ea typeface="ＭＳ Ｐゴシック" charset="0"/>
              </a:defRPr>
            </a:lvl6pPr>
            <a:lvl7pPr marL="3352800" indent="-609600" fontAlgn="base">
              <a:spcBef>
                <a:spcPct val="0"/>
              </a:spcBef>
              <a:spcAft>
                <a:spcPct val="0"/>
              </a:spcAft>
              <a:defRPr sz="2400">
                <a:solidFill>
                  <a:schemeClr val="tx1"/>
                </a:solidFill>
                <a:latin typeface="Times New Roman" charset="0"/>
                <a:ea typeface="ＭＳ Ｐゴシック" charset="0"/>
              </a:defRPr>
            </a:lvl7pPr>
            <a:lvl8pPr marL="3810000" indent="-609600" fontAlgn="base">
              <a:spcBef>
                <a:spcPct val="0"/>
              </a:spcBef>
              <a:spcAft>
                <a:spcPct val="0"/>
              </a:spcAft>
              <a:defRPr sz="2400">
                <a:solidFill>
                  <a:schemeClr val="tx1"/>
                </a:solidFill>
                <a:latin typeface="Times New Roman" charset="0"/>
                <a:ea typeface="ＭＳ Ｐゴシック" charset="0"/>
              </a:defRPr>
            </a:lvl8pPr>
            <a:lvl9pPr marL="4267200" indent="-609600" fontAlgn="base">
              <a:spcBef>
                <a:spcPct val="0"/>
              </a:spcBef>
              <a:spcAft>
                <a:spcPct val="0"/>
              </a:spcAft>
              <a:defRPr sz="2400">
                <a:solidFill>
                  <a:schemeClr val="tx1"/>
                </a:solidFill>
                <a:latin typeface="Times New Roman" charset="0"/>
                <a:ea typeface="ＭＳ Ｐゴシック" charset="0"/>
              </a:defRPr>
            </a:lvl9pPr>
          </a:lstStyle>
          <a:p>
            <a:pPr>
              <a:lnSpc>
                <a:spcPct val="85000"/>
              </a:lnSpc>
              <a:buFont typeface="Monotype Sorts" charset="0"/>
              <a:buAutoNum type="arabicPeriod"/>
            </a:pPr>
            <a:r>
              <a:rPr lang="en-US" sz="2800" b="1"/>
              <a:t>Costos de almacenaje.</a:t>
            </a:r>
          </a:p>
          <a:p>
            <a:pPr>
              <a:lnSpc>
                <a:spcPct val="85000"/>
              </a:lnSpc>
              <a:buFont typeface="Monotype Sorts" charset="0"/>
              <a:buAutoNum type="arabicPeriod"/>
            </a:pPr>
            <a:r>
              <a:rPr lang="en-US" sz="2800" b="1"/>
              <a:t>Costos de obsolecencia</a:t>
            </a:r>
          </a:p>
          <a:p>
            <a:pPr>
              <a:lnSpc>
                <a:spcPct val="85000"/>
              </a:lnSpc>
              <a:buFont typeface="Monotype Sorts" charset="0"/>
              <a:buAutoNum type="arabicPeriod"/>
            </a:pPr>
            <a:r>
              <a:rPr lang="en-US" sz="2800" b="1"/>
              <a:t>Costos de seguro</a:t>
            </a:r>
          </a:p>
          <a:p>
            <a:pPr>
              <a:lnSpc>
                <a:spcPct val="85000"/>
              </a:lnSpc>
              <a:buFont typeface="Monotype Sorts" charset="0"/>
              <a:buAutoNum type="arabicPeriod"/>
            </a:pPr>
            <a:r>
              <a:rPr lang="en-US" sz="2800" b="1"/>
              <a:t>Costos de oportunidad</a:t>
            </a:r>
            <a:endParaRPr lang="es-ES" sz="2800" b="1"/>
          </a:p>
        </p:txBody>
      </p:sp>
      <p:sp>
        <p:nvSpPr>
          <p:cNvPr id="12298" name="Text Box 10"/>
          <p:cNvSpPr txBox="1">
            <a:spLocks noChangeArrowheads="1"/>
          </p:cNvSpPr>
          <p:nvPr/>
        </p:nvSpPr>
        <p:spPr bwMode="auto">
          <a:xfrm>
            <a:off x="3810000" y="5311775"/>
            <a:ext cx="5334000" cy="819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609600" indent="-609600">
              <a:defRPr sz="2400">
                <a:solidFill>
                  <a:schemeClr val="tx1"/>
                </a:solidFill>
                <a:latin typeface="Times New Roman" charset="0"/>
                <a:ea typeface="ＭＳ Ｐゴシック" charset="0"/>
              </a:defRPr>
            </a:lvl1pPr>
            <a:lvl2pPr marL="1066800" indent="-609600">
              <a:defRPr sz="2400">
                <a:solidFill>
                  <a:schemeClr val="tx1"/>
                </a:solidFill>
                <a:latin typeface="Times New Roman" charset="0"/>
                <a:ea typeface="ＭＳ Ｐゴシック" charset="0"/>
              </a:defRPr>
            </a:lvl2pPr>
            <a:lvl3pPr marL="1524000" indent="-609600">
              <a:defRPr sz="2400">
                <a:solidFill>
                  <a:schemeClr val="tx1"/>
                </a:solidFill>
                <a:latin typeface="Times New Roman" charset="0"/>
                <a:ea typeface="ＭＳ Ｐゴシック" charset="0"/>
              </a:defRPr>
            </a:lvl3pPr>
            <a:lvl4pPr marL="1981200" indent="-609600">
              <a:defRPr sz="2400">
                <a:solidFill>
                  <a:schemeClr val="tx1"/>
                </a:solidFill>
                <a:latin typeface="Times New Roman" charset="0"/>
                <a:ea typeface="ＭＳ Ｐゴシック" charset="0"/>
              </a:defRPr>
            </a:lvl4pPr>
            <a:lvl5pPr marL="2438400" indent="-609600">
              <a:defRPr sz="2400">
                <a:solidFill>
                  <a:schemeClr val="tx1"/>
                </a:solidFill>
                <a:latin typeface="Times New Roman" charset="0"/>
                <a:ea typeface="ＭＳ Ｐゴシック" charset="0"/>
              </a:defRPr>
            </a:lvl5pPr>
            <a:lvl6pPr marL="2895600" indent="-609600" fontAlgn="base">
              <a:spcBef>
                <a:spcPct val="0"/>
              </a:spcBef>
              <a:spcAft>
                <a:spcPct val="0"/>
              </a:spcAft>
              <a:defRPr sz="2400">
                <a:solidFill>
                  <a:schemeClr val="tx1"/>
                </a:solidFill>
                <a:latin typeface="Times New Roman" charset="0"/>
                <a:ea typeface="ＭＳ Ｐゴシック" charset="0"/>
              </a:defRPr>
            </a:lvl6pPr>
            <a:lvl7pPr marL="3352800" indent="-609600" fontAlgn="base">
              <a:spcBef>
                <a:spcPct val="0"/>
              </a:spcBef>
              <a:spcAft>
                <a:spcPct val="0"/>
              </a:spcAft>
              <a:defRPr sz="2400">
                <a:solidFill>
                  <a:schemeClr val="tx1"/>
                </a:solidFill>
                <a:latin typeface="Times New Roman" charset="0"/>
                <a:ea typeface="ＭＳ Ｐゴシック" charset="0"/>
              </a:defRPr>
            </a:lvl7pPr>
            <a:lvl8pPr marL="3810000" indent="-609600" fontAlgn="base">
              <a:spcBef>
                <a:spcPct val="0"/>
              </a:spcBef>
              <a:spcAft>
                <a:spcPct val="0"/>
              </a:spcAft>
              <a:defRPr sz="2400">
                <a:solidFill>
                  <a:schemeClr val="tx1"/>
                </a:solidFill>
                <a:latin typeface="Times New Roman" charset="0"/>
                <a:ea typeface="ＭＳ Ｐゴシック" charset="0"/>
              </a:defRPr>
            </a:lvl8pPr>
            <a:lvl9pPr marL="4267200" indent="-609600" fontAlgn="base">
              <a:spcBef>
                <a:spcPct val="0"/>
              </a:spcBef>
              <a:spcAft>
                <a:spcPct val="0"/>
              </a:spcAft>
              <a:defRPr sz="2400">
                <a:solidFill>
                  <a:schemeClr val="tx1"/>
                </a:solidFill>
                <a:latin typeface="Times New Roman" charset="0"/>
                <a:ea typeface="ＭＳ Ｐゴシック" charset="0"/>
              </a:defRPr>
            </a:lvl9pPr>
          </a:lstStyle>
          <a:p>
            <a:pPr>
              <a:lnSpc>
                <a:spcPct val="85000"/>
              </a:lnSpc>
              <a:buFont typeface="Monotype Sorts" charset="0"/>
              <a:buAutoNum type="arabicPeriod"/>
            </a:pPr>
            <a:r>
              <a:rPr lang="en-US" sz="2800" b="1"/>
              <a:t>Capacidad ociosa </a:t>
            </a:r>
          </a:p>
          <a:p>
            <a:pPr>
              <a:lnSpc>
                <a:spcPct val="85000"/>
              </a:lnSpc>
              <a:buFont typeface="Monotype Sorts" charset="0"/>
              <a:buAutoNum type="arabicPeriod"/>
            </a:pPr>
            <a:r>
              <a:rPr lang="en-US" sz="2800" b="1"/>
              <a:t>Ventas y clientes perdidos</a:t>
            </a:r>
            <a:endParaRPr lang="es-ES" sz="2800" b="1"/>
          </a:p>
        </p:txBody>
      </p:sp>
      <p:sp>
        <p:nvSpPr>
          <p:cNvPr id="12299" name="AutoShape 11"/>
          <p:cNvSpPr>
            <a:spLocks/>
          </p:cNvSpPr>
          <p:nvPr/>
        </p:nvSpPr>
        <p:spPr bwMode="auto">
          <a:xfrm>
            <a:off x="3352800" y="3352800"/>
            <a:ext cx="304800" cy="1524000"/>
          </a:xfrm>
          <a:prstGeom prst="leftBrace">
            <a:avLst>
              <a:gd name="adj1" fmla="val 41667"/>
              <a:gd name="adj2" fmla="val 50000"/>
            </a:avLst>
          </a:prstGeom>
          <a:noFill/>
          <a:ln w="571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solidFill>
                <a:srgbClr val="000000"/>
              </a:solidFill>
            </a:endParaRPr>
          </a:p>
        </p:txBody>
      </p:sp>
      <p:sp>
        <p:nvSpPr>
          <p:cNvPr id="12300" name="AutoShape 12"/>
          <p:cNvSpPr>
            <a:spLocks/>
          </p:cNvSpPr>
          <p:nvPr/>
        </p:nvSpPr>
        <p:spPr bwMode="auto">
          <a:xfrm>
            <a:off x="3429000" y="5105400"/>
            <a:ext cx="228600" cy="1295400"/>
          </a:xfrm>
          <a:prstGeom prst="leftBrace">
            <a:avLst>
              <a:gd name="adj1" fmla="val 47222"/>
              <a:gd name="adj2" fmla="val 50000"/>
            </a:avLst>
          </a:prstGeom>
          <a:noFill/>
          <a:ln w="571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pic>
        <p:nvPicPr>
          <p:cNvPr id="12301" name="Picture 13" descr="C:\Archivos de programa\Archivos comunes\Microsoft Shared\Clipart\cagcat50\PE01931_.wm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38200" y="2667000"/>
            <a:ext cx="1219200" cy="1066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32595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33400" y="762000"/>
            <a:ext cx="678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400" b="1" dirty="0" smtClean="0">
                <a:solidFill>
                  <a:srgbClr val="000000"/>
                </a:solidFill>
              </a:rPr>
              <a:t>ANÁLISIS   </a:t>
            </a:r>
            <a:r>
              <a:rPr lang="en-US" sz="2400" b="1" dirty="0">
                <a:solidFill>
                  <a:srgbClr val="000000"/>
                </a:solidFill>
              </a:rPr>
              <a:t>ABC  DE  INVENTARIOS </a:t>
            </a:r>
            <a:endParaRPr lang="es-ES" sz="2400" b="1" dirty="0">
              <a:solidFill>
                <a:srgbClr val="000000"/>
              </a:solidFill>
            </a:endParaRPr>
          </a:p>
        </p:txBody>
      </p:sp>
      <p:sp>
        <p:nvSpPr>
          <p:cNvPr id="19459" name="Text Box 3"/>
          <p:cNvSpPr txBox="1">
            <a:spLocks noChangeArrowheads="1"/>
          </p:cNvSpPr>
          <p:nvPr/>
        </p:nvSpPr>
        <p:spPr bwMode="auto">
          <a:xfrm>
            <a:off x="571500" y="1371600"/>
            <a:ext cx="8001000" cy="369332"/>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dirty="0" err="1">
                <a:solidFill>
                  <a:srgbClr val="000000"/>
                </a:solidFill>
              </a:rPr>
              <a:t>Tipos</a:t>
            </a:r>
            <a:r>
              <a:rPr lang="en-US" b="1" dirty="0">
                <a:solidFill>
                  <a:srgbClr val="000000"/>
                </a:solidFill>
              </a:rPr>
              <a:t> de </a:t>
            </a:r>
            <a:r>
              <a:rPr lang="en-US" b="1" dirty="0" err="1">
                <a:solidFill>
                  <a:srgbClr val="000000"/>
                </a:solidFill>
              </a:rPr>
              <a:t>Procedimientos</a:t>
            </a:r>
            <a:r>
              <a:rPr lang="en-US" b="1" dirty="0">
                <a:solidFill>
                  <a:srgbClr val="000000"/>
                </a:solidFill>
              </a:rPr>
              <a:t> de Control de </a:t>
            </a:r>
            <a:r>
              <a:rPr lang="en-US" b="1" dirty="0" err="1">
                <a:solidFill>
                  <a:srgbClr val="000000"/>
                </a:solidFill>
              </a:rPr>
              <a:t>Inventarios</a:t>
            </a:r>
            <a:r>
              <a:rPr lang="en-US" b="1" dirty="0">
                <a:solidFill>
                  <a:srgbClr val="000000"/>
                </a:solidFill>
              </a:rPr>
              <a:t>    </a:t>
            </a:r>
            <a:endParaRPr lang="es-ES" b="1" dirty="0">
              <a:solidFill>
                <a:srgbClr val="000000"/>
              </a:solidFill>
            </a:endParaRPr>
          </a:p>
        </p:txBody>
      </p:sp>
      <p:sp>
        <p:nvSpPr>
          <p:cNvPr id="19460" name="Text Box 4"/>
          <p:cNvSpPr txBox="1">
            <a:spLocks noChangeArrowheads="1"/>
          </p:cNvSpPr>
          <p:nvPr/>
        </p:nvSpPr>
        <p:spPr bwMode="auto">
          <a:xfrm>
            <a:off x="533400" y="1905000"/>
            <a:ext cx="8077200"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t>Procedimientos encaminados a mantener un costo mínimo de inventarios y asegurar una producción constante e indetenible (Polimeni, 1998).</a:t>
            </a:r>
            <a:endParaRPr lang="es-ES" b="1"/>
          </a:p>
        </p:txBody>
      </p:sp>
      <p:sp>
        <p:nvSpPr>
          <p:cNvPr id="19461" name="Text Box 5"/>
          <p:cNvSpPr txBox="1">
            <a:spLocks noChangeArrowheads="1"/>
          </p:cNvSpPr>
          <p:nvPr/>
        </p:nvSpPr>
        <p:spPr bwMode="auto">
          <a:xfrm>
            <a:off x="571500" y="3016250"/>
            <a:ext cx="5410200" cy="2654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74650" indent="-374650">
              <a:defRPr sz="2400">
                <a:solidFill>
                  <a:schemeClr val="tx1"/>
                </a:solidFill>
                <a:latin typeface="Times New Roman" charset="0"/>
                <a:ea typeface="ＭＳ Ｐゴシック" charset="0"/>
              </a:defRPr>
            </a:lvl1pPr>
            <a:lvl2pPr marL="681038">
              <a:defRPr sz="2400">
                <a:solidFill>
                  <a:schemeClr val="tx1"/>
                </a:solidFill>
                <a:latin typeface="Times New Roman" charset="0"/>
                <a:ea typeface="ＭＳ Ｐゴシック" charset="0"/>
              </a:defRPr>
            </a:lvl2pPr>
            <a:lvl3pPr>
              <a:defRPr sz="2400">
                <a:solidFill>
                  <a:schemeClr val="tx1"/>
                </a:solidFill>
                <a:latin typeface="Times New Roman" charset="0"/>
                <a:ea typeface="ＭＳ Ｐゴシック" charset="0"/>
              </a:defRPr>
            </a:lvl3pPr>
            <a:lvl4pPr>
              <a:defRPr sz="2400">
                <a:solidFill>
                  <a:schemeClr val="tx1"/>
                </a:solidFill>
                <a:latin typeface="Times New Roman" charset="0"/>
                <a:ea typeface="ＭＳ Ｐゴシック" charset="0"/>
              </a:defRPr>
            </a:lvl4pPr>
            <a:lvl5pPr>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buFont typeface="Wingdings" charset="0"/>
              <a:buChar char="v"/>
            </a:pPr>
            <a:r>
              <a:rPr lang="en-US" sz="2800" b="1" dirty="0" err="1"/>
              <a:t>Pedido</a:t>
            </a:r>
            <a:r>
              <a:rPr lang="en-US" sz="2800" b="1" dirty="0"/>
              <a:t> </a:t>
            </a:r>
            <a:r>
              <a:rPr lang="en-US" sz="2800" b="1" dirty="0" err="1"/>
              <a:t>cíclico</a:t>
            </a:r>
            <a:endParaRPr lang="en-US" sz="2800" b="1" dirty="0"/>
          </a:p>
          <a:p>
            <a:pPr>
              <a:buFont typeface="Wingdings" charset="0"/>
              <a:buChar char="v"/>
            </a:pPr>
            <a:r>
              <a:rPr lang="en-US" sz="2800" b="1" dirty="0"/>
              <a:t>Método de </a:t>
            </a:r>
            <a:r>
              <a:rPr lang="en-US" sz="2800" b="1" dirty="0" err="1"/>
              <a:t>mínimos</a:t>
            </a:r>
            <a:r>
              <a:rPr lang="en-US" sz="2800" b="1" dirty="0"/>
              <a:t> y </a:t>
            </a:r>
            <a:r>
              <a:rPr lang="en-US" sz="2800" b="1" dirty="0" err="1"/>
              <a:t>máximos</a:t>
            </a:r>
            <a:endParaRPr lang="en-US" sz="2800" b="1" dirty="0"/>
          </a:p>
          <a:p>
            <a:pPr>
              <a:buFont typeface="Wingdings" charset="0"/>
              <a:buChar char="v"/>
            </a:pPr>
            <a:r>
              <a:rPr lang="en-US" sz="2800" b="1" dirty="0"/>
              <a:t>Plan ABC</a:t>
            </a:r>
          </a:p>
          <a:p>
            <a:pPr>
              <a:buFont typeface="Wingdings" charset="0"/>
              <a:buChar char="v"/>
            </a:pPr>
            <a:r>
              <a:rPr lang="en-US" sz="2800" b="1" dirty="0" err="1"/>
              <a:t>Lote</a:t>
            </a:r>
            <a:r>
              <a:rPr lang="en-US" sz="2800" b="1" dirty="0"/>
              <a:t> </a:t>
            </a:r>
            <a:r>
              <a:rPr lang="en-US" sz="2800" b="1" dirty="0" err="1"/>
              <a:t>óptimo</a:t>
            </a:r>
            <a:r>
              <a:rPr lang="en-US" sz="2800" b="1" dirty="0"/>
              <a:t> de </a:t>
            </a:r>
            <a:r>
              <a:rPr lang="en-US" sz="2800" b="1" dirty="0" err="1"/>
              <a:t>compra</a:t>
            </a:r>
            <a:endParaRPr lang="en-US" sz="2800" b="1" dirty="0"/>
          </a:p>
          <a:p>
            <a:pPr>
              <a:buFont typeface="Wingdings" charset="0"/>
              <a:buChar char="v"/>
            </a:pPr>
            <a:r>
              <a:rPr lang="en-US" sz="2800" b="1" dirty="0"/>
              <a:t>Método del </a:t>
            </a:r>
            <a:r>
              <a:rPr lang="en-US" sz="2800" b="1" dirty="0" err="1"/>
              <a:t>doble</a:t>
            </a:r>
            <a:r>
              <a:rPr lang="en-US" sz="2800" b="1" dirty="0"/>
              <a:t> </a:t>
            </a:r>
            <a:r>
              <a:rPr lang="en-US" sz="2800" b="1" dirty="0" err="1"/>
              <a:t>compartimiento</a:t>
            </a:r>
            <a:endParaRPr lang="es-ES" sz="2800" b="1" dirty="0"/>
          </a:p>
        </p:txBody>
      </p:sp>
      <p:pic>
        <p:nvPicPr>
          <p:cNvPr id="19463" name="Picture 7" descr="C:\Archivos de programa\Archivos comunes\Microsoft Shared\Clipart\cagcat50\BS00975_.wm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105400" y="4343400"/>
            <a:ext cx="3594100" cy="21431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11731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81100" y="914400"/>
            <a:ext cx="6781800"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800" b="1" dirty="0">
                <a:solidFill>
                  <a:srgbClr val="000000"/>
                </a:solidFill>
              </a:rPr>
              <a:t> ANÁLISIS   ABC  DE  INVENTARIOS </a:t>
            </a:r>
            <a:endParaRPr lang="es-ES" sz="2800" b="1" dirty="0">
              <a:solidFill>
                <a:srgbClr val="000000"/>
              </a:solidFill>
            </a:endParaRPr>
          </a:p>
        </p:txBody>
      </p:sp>
      <p:sp>
        <p:nvSpPr>
          <p:cNvPr id="20483" name="Text Box 3"/>
          <p:cNvSpPr txBox="1">
            <a:spLocks noChangeArrowheads="1"/>
          </p:cNvSpPr>
          <p:nvPr/>
        </p:nvSpPr>
        <p:spPr bwMode="auto">
          <a:xfrm>
            <a:off x="533400" y="1447800"/>
            <a:ext cx="8077200"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dirty="0"/>
              <a:t>Método </a:t>
            </a:r>
            <a:r>
              <a:rPr lang="en-US" b="1" dirty="0" err="1"/>
              <a:t>sistemático</a:t>
            </a:r>
            <a:r>
              <a:rPr lang="en-US" b="1" dirty="0"/>
              <a:t> </a:t>
            </a:r>
            <a:r>
              <a:rPr lang="en-US" b="1" dirty="0" err="1"/>
              <a:t>que</a:t>
            </a:r>
            <a:r>
              <a:rPr lang="en-US" b="1" dirty="0"/>
              <a:t> </a:t>
            </a:r>
            <a:r>
              <a:rPr lang="en-US" b="1" dirty="0" err="1" smtClean="0"/>
              <a:t>agrupa</a:t>
            </a:r>
            <a:r>
              <a:rPr lang="en-US" b="1" dirty="0" smtClean="0"/>
              <a:t> </a:t>
            </a:r>
            <a:r>
              <a:rPr lang="en-US" b="1" dirty="0"/>
              <a:t>a los </a:t>
            </a:r>
            <a:r>
              <a:rPr lang="en-US" b="1" dirty="0" err="1"/>
              <a:t>materiales</a:t>
            </a:r>
            <a:r>
              <a:rPr lang="en-US" b="1" dirty="0"/>
              <a:t> en </a:t>
            </a:r>
            <a:r>
              <a:rPr lang="en-US" b="1" dirty="0" err="1"/>
              <a:t>estratos</a:t>
            </a:r>
            <a:r>
              <a:rPr lang="en-US" b="1" dirty="0"/>
              <a:t> o </a:t>
            </a:r>
            <a:r>
              <a:rPr lang="en-US" b="1" dirty="0" err="1"/>
              <a:t>categorías</a:t>
            </a:r>
            <a:r>
              <a:rPr lang="en-US" b="1" dirty="0"/>
              <a:t>, </a:t>
            </a:r>
            <a:r>
              <a:rPr lang="en-US" b="1" dirty="0" err="1"/>
              <a:t>según</a:t>
            </a:r>
            <a:r>
              <a:rPr lang="en-US" b="1" dirty="0"/>
              <a:t> </a:t>
            </a:r>
            <a:r>
              <a:rPr lang="en-US" b="1" dirty="0" err="1"/>
              <a:t>su</a:t>
            </a:r>
            <a:r>
              <a:rPr lang="en-US" b="1" dirty="0"/>
              <a:t> valor o </a:t>
            </a:r>
            <a:r>
              <a:rPr lang="en-US" b="1" dirty="0" err="1"/>
              <a:t>caracteristica</a:t>
            </a:r>
            <a:r>
              <a:rPr lang="en-US" b="1" dirty="0"/>
              <a:t>, </a:t>
            </a:r>
            <a:r>
              <a:rPr lang="en-US" b="1" dirty="0" err="1"/>
              <a:t>para</a:t>
            </a:r>
            <a:r>
              <a:rPr lang="en-US" b="1" dirty="0"/>
              <a:t> </a:t>
            </a:r>
            <a:r>
              <a:rPr lang="en-US" b="1" dirty="0" err="1"/>
              <a:t>aplicarles</a:t>
            </a:r>
            <a:r>
              <a:rPr lang="en-US" b="1" dirty="0"/>
              <a:t> un </a:t>
            </a:r>
            <a:r>
              <a:rPr lang="en-US" b="1" dirty="0" err="1"/>
              <a:t>merecido</a:t>
            </a:r>
            <a:r>
              <a:rPr lang="en-US" b="1" dirty="0"/>
              <a:t> </a:t>
            </a:r>
            <a:r>
              <a:rPr lang="en-US" b="1" dirty="0" err="1"/>
              <a:t>grado</a:t>
            </a:r>
            <a:r>
              <a:rPr lang="en-US" b="1" dirty="0"/>
              <a:t> de control  (</a:t>
            </a:r>
            <a:r>
              <a:rPr lang="en-US" b="1" dirty="0" err="1"/>
              <a:t>Polimeni</a:t>
            </a:r>
            <a:r>
              <a:rPr lang="en-US" b="1" dirty="0"/>
              <a:t>, 1998)</a:t>
            </a:r>
            <a:endParaRPr lang="es-ES" b="1" dirty="0"/>
          </a:p>
        </p:txBody>
      </p:sp>
      <p:sp>
        <p:nvSpPr>
          <p:cNvPr id="20484" name="Text Box 4"/>
          <p:cNvSpPr txBox="1">
            <a:spLocks noChangeArrowheads="1"/>
          </p:cNvSpPr>
          <p:nvPr/>
        </p:nvSpPr>
        <p:spPr bwMode="auto">
          <a:xfrm>
            <a:off x="457200" y="3962400"/>
            <a:ext cx="1739900" cy="2528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3200" b="1"/>
              <a:t>Clase A</a:t>
            </a:r>
          </a:p>
          <a:p>
            <a:endParaRPr lang="en-US" sz="3200" b="1"/>
          </a:p>
          <a:p>
            <a:r>
              <a:rPr lang="en-US" sz="3200" b="1"/>
              <a:t>Clase B</a:t>
            </a:r>
          </a:p>
          <a:p>
            <a:endParaRPr lang="en-US" sz="3200" b="1"/>
          </a:p>
          <a:p>
            <a:r>
              <a:rPr lang="en-US" sz="3200" b="1"/>
              <a:t>Clase C</a:t>
            </a:r>
            <a:endParaRPr lang="es-ES" sz="3200" b="1"/>
          </a:p>
        </p:txBody>
      </p:sp>
      <p:sp>
        <p:nvSpPr>
          <p:cNvPr id="20485" name="Text Box 5"/>
          <p:cNvSpPr txBox="1">
            <a:spLocks noChangeArrowheads="1"/>
          </p:cNvSpPr>
          <p:nvPr/>
        </p:nvSpPr>
        <p:spPr bwMode="auto">
          <a:xfrm>
            <a:off x="1939925" y="3228975"/>
            <a:ext cx="2487613" cy="3321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200" b="1"/>
              <a:t>Cantidad:</a:t>
            </a:r>
          </a:p>
          <a:p>
            <a:pPr algn="ctr"/>
            <a:endParaRPr lang="en-US" sz="2000" b="1"/>
          </a:p>
          <a:p>
            <a:pPr algn="ctr"/>
            <a:r>
              <a:rPr lang="en-US" sz="3200" b="1"/>
              <a:t>10%</a:t>
            </a:r>
          </a:p>
          <a:p>
            <a:pPr algn="ctr"/>
            <a:endParaRPr lang="en-US" sz="3200" b="1"/>
          </a:p>
          <a:p>
            <a:pPr algn="ctr"/>
            <a:r>
              <a:rPr lang="en-US" sz="3200" b="1"/>
              <a:t>25%</a:t>
            </a:r>
          </a:p>
          <a:p>
            <a:pPr algn="ctr"/>
            <a:endParaRPr lang="en-US" sz="3200" b="1"/>
          </a:p>
          <a:p>
            <a:pPr algn="ctr"/>
            <a:r>
              <a:rPr lang="en-US" sz="3200" b="1"/>
              <a:t>65%</a:t>
            </a:r>
            <a:endParaRPr lang="es-ES" sz="3200" b="1"/>
          </a:p>
        </p:txBody>
      </p:sp>
      <p:sp>
        <p:nvSpPr>
          <p:cNvPr id="20486" name="Text Box 6"/>
          <p:cNvSpPr txBox="1">
            <a:spLocks noChangeArrowheads="1"/>
          </p:cNvSpPr>
          <p:nvPr/>
        </p:nvSpPr>
        <p:spPr bwMode="auto">
          <a:xfrm>
            <a:off x="4286250" y="3228975"/>
            <a:ext cx="1681163" cy="326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200" b="1"/>
              <a:t>Valor:</a:t>
            </a:r>
          </a:p>
          <a:p>
            <a:pPr algn="ctr"/>
            <a:endParaRPr lang="en-US" sz="1600" b="1"/>
          </a:p>
          <a:p>
            <a:pPr algn="ctr"/>
            <a:r>
              <a:rPr lang="en-US" sz="3200" b="1"/>
              <a:t>75%</a:t>
            </a:r>
          </a:p>
          <a:p>
            <a:pPr algn="ctr"/>
            <a:endParaRPr lang="en-US" sz="3200" b="1"/>
          </a:p>
          <a:p>
            <a:pPr algn="ctr"/>
            <a:r>
              <a:rPr lang="en-US" sz="3200" b="1"/>
              <a:t>20%</a:t>
            </a:r>
          </a:p>
          <a:p>
            <a:pPr algn="ctr"/>
            <a:endParaRPr lang="en-US" sz="3200" b="1"/>
          </a:p>
          <a:p>
            <a:pPr algn="ctr"/>
            <a:r>
              <a:rPr lang="en-US" sz="3200" b="1"/>
              <a:t>5%</a:t>
            </a:r>
            <a:endParaRPr lang="es-ES" sz="3200" b="1"/>
          </a:p>
        </p:txBody>
      </p:sp>
      <p:pic>
        <p:nvPicPr>
          <p:cNvPr id="20488" name="Picture 8" descr="C:\Archivos de programa\Archivos comunes\Microsoft Shared\Clipart\cagcat50\BS00580_.wm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19800" y="3429000"/>
            <a:ext cx="3124200" cy="30114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74330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s-ES_tradnl"/>
              <a:t>Clasificación ABC</a:t>
            </a:r>
          </a:p>
        </p:txBody>
      </p:sp>
      <p:sp>
        <p:nvSpPr>
          <p:cNvPr id="58371" name="Rectangle 3"/>
          <p:cNvSpPr>
            <a:spLocks noGrp="1" noChangeArrowheads="1"/>
          </p:cNvSpPr>
          <p:nvPr>
            <p:ph type="body" idx="1"/>
          </p:nvPr>
        </p:nvSpPr>
        <p:spPr/>
        <p:txBody>
          <a:bodyPr/>
          <a:lstStyle/>
          <a:p>
            <a:endParaRPr lang="es-ES_tradnl"/>
          </a:p>
          <a:p>
            <a:r>
              <a:rPr lang="es-ES_tradnl"/>
              <a:t>A               Alto Volumen Monetario</a:t>
            </a:r>
          </a:p>
          <a:p>
            <a:endParaRPr lang="es-ES_tradnl"/>
          </a:p>
          <a:p>
            <a:r>
              <a:rPr lang="es-ES_tradnl"/>
              <a:t>B               Volumen Monetario Medio</a:t>
            </a:r>
          </a:p>
          <a:p>
            <a:endParaRPr lang="es-ES_tradnl"/>
          </a:p>
          <a:p>
            <a:r>
              <a:rPr lang="es-ES_tradnl"/>
              <a:t>C               Bajo Volumen Monetario</a:t>
            </a:r>
          </a:p>
        </p:txBody>
      </p:sp>
      <p:sp>
        <p:nvSpPr>
          <p:cNvPr id="58372" name="Line 4"/>
          <p:cNvSpPr>
            <a:spLocks noChangeShapeType="1"/>
          </p:cNvSpPr>
          <p:nvPr/>
        </p:nvSpPr>
        <p:spPr bwMode="auto">
          <a:xfrm>
            <a:off x="1733550" y="2590800"/>
            <a:ext cx="1219200" cy="0"/>
          </a:xfrm>
          <a:prstGeom prst="line">
            <a:avLst/>
          </a:prstGeom>
          <a:noFill/>
          <a:ln w="38100" cmpd="dbl">
            <a:solidFill>
              <a:srgbClr val="008080"/>
            </a:solidFill>
            <a:prstDash val="dash"/>
            <a:round/>
            <a:headEnd type="none" w="sm" len="sm"/>
            <a:tailEnd type="triangle" w="lg" len="lg"/>
          </a:ln>
          <a:effectLst/>
        </p:spPr>
        <p:txBody>
          <a:bodyPr wrap="none" anchor="ctr"/>
          <a:lstStyle/>
          <a:p>
            <a:endParaRPr lang="es-MX"/>
          </a:p>
        </p:txBody>
      </p:sp>
      <p:sp>
        <p:nvSpPr>
          <p:cNvPr id="58373" name="Line 5"/>
          <p:cNvSpPr>
            <a:spLocks noChangeShapeType="1"/>
          </p:cNvSpPr>
          <p:nvPr/>
        </p:nvSpPr>
        <p:spPr bwMode="auto">
          <a:xfrm>
            <a:off x="1714500" y="3790950"/>
            <a:ext cx="1219200" cy="0"/>
          </a:xfrm>
          <a:prstGeom prst="line">
            <a:avLst/>
          </a:prstGeom>
          <a:noFill/>
          <a:ln w="38100" cmpd="dbl">
            <a:solidFill>
              <a:srgbClr val="008080"/>
            </a:solidFill>
            <a:prstDash val="dash"/>
            <a:round/>
            <a:headEnd type="none" w="sm" len="sm"/>
            <a:tailEnd type="triangle" w="lg" len="lg"/>
          </a:ln>
          <a:effectLst/>
        </p:spPr>
        <p:txBody>
          <a:bodyPr wrap="none" anchor="ctr"/>
          <a:lstStyle/>
          <a:p>
            <a:endParaRPr lang="es-MX"/>
          </a:p>
        </p:txBody>
      </p:sp>
      <p:sp>
        <p:nvSpPr>
          <p:cNvPr id="58374" name="Line 6"/>
          <p:cNvSpPr>
            <a:spLocks noChangeShapeType="1"/>
          </p:cNvSpPr>
          <p:nvPr/>
        </p:nvSpPr>
        <p:spPr bwMode="auto">
          <a:xfrm>
            <a:off x="1714500" y="4895850"/>
            <a:ext cx="1219200" cy="0"/>
          </a:xfrm>
          <a:prstGeom prst="line">
            <a:avLst/>
          </a:prstGeom>
          <a:noFill/>
          <a:ln w="38100" cmpd="dbl">
            <a:solidFill>
              <a:srgbClr val="008080"/>
            </a:solidFill>
            <a:prstDash val="dash"/>
            <a:round/>
            <a:headEnd type="none" w="sm" len="sm"/>
            <a:tailEnd type="triangle" w="lg" len="lg"/>
          </a:ln>
          <a:effectLst/>
        </p:spPr>
        <p:txBody>
          <a:bodyPr wrap="none" anchor="ctr"/>
          <a:lstStyle/>
          <a:p>
            <a:endParaRPr lang="es-MX"/>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7388" y="79375"/>
            <a:ext cx="8335962" cy="1104900"/>
          </a:xfrm>
          <a:noFill/>
          <a:ln/>
        </p:spPr>
        <p:txBody>
          <a:bodyPr/>
          <a:lstStyle/>
          <a:p>
            <a:pPr eaLnBrk="0" hangingPunct="0"/>
            <a:r>
              <a:rPr lang="es-ES_tradnl" b="0"/>
              <a:t>¿Cómo medir la importancia?</a:t>
            </a:r>
            <a:r>
              <a:rPr lang="es-ES_tradnl" sz="4200"/>
              <a:t> </a:t>
            </a:r>
          </a:p>
        </p:txBody>
      </p:sp>
      <p:sp>
        <p:nvSpPr>
          <p:cNvPr id="56323" name="Rectangle 3"/>
          <p:cNvSpPr>
            <a:spLocks noGrp="1" noChangeArrowheads="1"/>
          </p:cNvSpPr>
          <p:nvPr>
            <p:ph type="body" idx="1"/>
          </p:nvPr>
        </p:nvSpPr>
        <p:spPr>
          <a:xfrm>
            <a:off x="754063" y="1751013"/>
            <a:ext cx="7550150" cy="4667250"/>
          </a:xfrm>
          <a:noFill/>
          <a:ln/>
        </p:spPr>
        <p:txBody>
          <a:bodyPr/>
          <a:lstStyle/>
          <a:p>
            <a:pPr eaLnBrk="0" hangingPunct="0">
              <a:buSzPct val="90000"/>
            </a:pPr>
            <a:endParaRPr lang="es-ES_tradnl" sz="2800"/>
          </a:p>
          <a:p>
            <a:pPr eaLnBrk="0" hangingPunct="0">
              <a:buSzPct val="90000"/>
            </a:pPr>
            <a:r>
              <a:rPr lang="es-ES_tradnl" sz="2800"/>
              <a:t>Dos aspectos importantes:</a:t>
            </a:r>
          </a:p>
          <a:p>
            <a:pPr eaLnBrk="0" hangingPunct="0">
              <a:buSzPct val="90000"/>
            </a:pPr>
            <a:endParaRPr lang="es-ES_tradnl" sz="1600"/>
          </a:p>
          <a:p>
            <a:pPr lvl="1" eaLnBrk="0" hangingPunct="0">
              <a:buSzPct val="90000"/>
            </a:pPr>
            <a:r>
              <a:rPr lang="es-ES_tradnl"/>
              <a:t>Costo</a:t>
            </a:r>
          </a:p>
          <a:p>
            <a:pPr lvl="1" eaLnBrk="0" hangingPunct="0">
              <a:buSzPct val="90000"/>
            </a:pPr>
            <a:r>
              <a:rPr lang="es-ES_tradnl"/>
              <a:t>Volumen</a:t>
            </a:r>
          </a:p>
          <a:p>
            <a:pPr lvl="1" eaLnBrk="0" hangingPunct="0">
              <a:buSzPct val="90000"/>
            </a:pPr>
            <a:endParaRPr lang="es-ES_tradnl"/>
          </a:p>
          <a:p>
            <a:pPr lvl="1" eaLnBrk="0" hangingPunct="0">
              <a:buSzPct val="90000"/>
              <a:buFont typeface="Monotype Sorts" pitchFamily="2" charset="2"/>
              <a:buNone/>
            </a:pPr>
            <a:endParaRPr lang="es-ES_tradnl" sz="2400"/>
          </a:p>
        </p:txBody>
      </p:sp>
      <p:sp>
        <p:nvSpPr>
          <p:cNvPr id="56324" name="Line 4"/>
          <p:cNvSpPr>
            <a:spLocks noChangeShapeType="1"/>
          </p:cNvSpPr>
          <p:nvPr/>
        </p:nvSpPr>
        <p:spPr bwMode="auto">
          <a:xfrm>
            <a:off x="1257300" y="4781550"/>
            <a:ext cx="1219200" cy="0"/>
          </a:xfrm>
          <a:prstGeom prst="line">
            <a:avLst/>
          </a:prstGeom>
          <a:noFill/>
          <a:ln w="38100" cmpd="dbl">
            <a:solidFill>
              <a:srgbClr val="008080"/>
            </a:solidFill>
            <a:prstDash val="dash"/>
            <a:round/>
            <a:headEnd type="none" w="sm" len="sm"/>
            <a:tailEnd type="triangle" w="lg" len="lg"/>
          </a:ln>
          <a:effectLst/>
        </p:spPr>
        <p:txBody>
          <a:bodyPr wrap="none" anchor="ctr"/>
          <a:lstStyle/>
          <a:p>
            <a:endParaRPr lang="es-MX"/>
          </a:p>
        </p:txBody>
      </p:sp>
      <p:sp>
        <p:nvSpPr>
          <p:cNvPr id="56325" name="Text Box 5"/>
          <p:cNvSpPr txBox="1">
            <a:spLocks noChangeArrowheads="1"/>
          </p:cNvSpPr>
          <p:nvPr/>
        </p:nvSpPr>
        <p:spPr bwMode="auto">
          <a:xfrm>
            <a:off x="2517775" y="4541838"/>
            <a:ext cx="3275013" cy="519112"/>
          </a:xfrm>
          <a:prstGeom prst="rect">
            <a:avLst/>
          </a:prstGeom>
          <a:noFill/>
          <a:ln w="12699">
            <a:noFill/>
            <a:miter lim="800000"/>
            <a:headEnd type="none" w="sm" len="sm"/>
            <a:tailEnd type="none" w="sm" len="sm"/>
          </a:ln>
          <a:effectLst/>
        </p:spPr>
        <p:txBody>
          <a:bodyPr wrap="none">
            <a:spAutoFit/>
          </a:bodyPr>
          <a:lstStyle/>
          <a:p>
            <a:r>
              <a:rPr lang="es-ES_tradnl" sz="2800">
                <a:solidFill>
                  <a:srgbClr val="008080"/>
                </a:solidFill>
              </a:rPr>
              <a:t>Volumen Monetario</a:t>
            </a:r>
            <a:endParaRPr lang="es-ES_tradnl"/>
          </a:p>
        </p:txBody>
      </p:sp>
      <p:sp>
        <p:nvSpPr>
          <p:cNvPr id="56326" name="Line 6"/>
          <p:cNvSpPr>
            <a:spLocks noChangeShapeType="1"/>
          </p:cNvSpPr>
          <p:nvPr/>
        </p:nvSpPr>
        <p:spPr bwMode="auto">
          <a:xfrm>
            <a:off x="1257300" y="5219700"/>
            <a:ext cx="1219200" cy="0"/>
          </a:xfrm>
          <a:prstGeom prst="line">
            <a:avLst/>
          </a:prstGeom>
          <a:noFill/>
          <a:ln w="38100" cmpd="dbl">
            <a:solidFill>
              <a:srgbClr val="008080"/>
            </a:solidFill>
            <a:prstDash val="dash"/>
            <a:round/>
            <a:headEnd type="none" w="sm" len="sm"/>
            <a:tailEnd type="triangle" w="lg" len="lg"/>
          </a:ln>
          <a:effectLst/>
        </p:spPr>
        <p:txBody>
          <a:bodyPr wrap="none" anchor="ctr"/>
          <a:lstStyle/>
          <a:p>
            <a:endParaRPr lang="es-MX"/>
          </a:p>
        </p:txBody>
      </p:sp>
      <p:sp>
        <p:nvSpPr>
          <p:cNvPr id="56327" name="Text Box 7"/>
          <p:cNvSpPr txBox="1">
            <a:spLocks noChangeArrowheads="1"/>
          </p:cNvSpPr>
          <p:nvPr/>
        </p:nvSpPr>
        <p:spPr bwMode="auto">
          <a:xfrm>
            <a:off x="2479675" y="4960938"/>
            <a:ext cx="6207125" cy="946150"/>
          </a:xfrm>
          <a:prstGeom prst="rect">
            <a:avLst/>
          </a:prstGeom>
          <a:noFill/>
          <a:ln w="12699">
            <a:noFill/>
            <a:miter lim="800000"/>
            <a:headEnd type="none" w="sm" len="sm"/>
            <a:tailEnd type="none" w="sm" len="sm"/>
          </a:ln>
          <a:effectLst/>
        </p:spPr>
        <p:txBody>
          <a:bodyPr wrap="none">
            <a:spAutoFit/>
          </a:bodyPr>
          <a:lstStyle/>
          <a:p>
            <a:r>
              <a:rPr lang="es-ES_tradnl" sz="2800">
                <a:solidFill>
                  <a:srgbClr val="008080"/>
                </a:solidFill>
              </a:rPr>
              <a:t>Expresarlo como porcentaje del </a:t>
            </a:r>
          </a:p>
          <a:p>
            <a:r>
              <a:rPr lang="es-ES_tradnl" sz="2800">
                <a:solidFill>
                  <a:srgbClr val="008080"/>
                </a:solidFill>
              </a:rPr>
              <a:t>volumen monetario del inventario total</a:t>
            </a:r>
            <a:endParaRPr lang="es-ES_tradnl" sz="2800"/>
          </a:p>
        </p:txBody>
      </p:sp>
    </p:spTree>
  </p:cSld>
  <p:clrMapOvr>
    <a:masterClrMapping/>
  </p:clrMapOvr>
  <p:transition spd="med" advTm="3000">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838200" y="71438"/>
            <a:ext cx="7772400" cy="1104900"/>
          </a:xfrm>
          <a:noFill/>
          <a:ln/>
        </p:spPr>
        <p:txBody>
          <a:bodyPr>
            <a:normAutofit fontScale="90000"/>
          </a:bodyPr>
          <a:lstStyle/>
          <a:p>
            <a:pPr eaLnBrk="0" hangingPunct="0"/>
            <a:r>
              <a:rPr lang="es-ES_tradnl" b="0"/>
              <a:t>Presentación Gráfica de una clasificación ABC</a:t>
            </a:r>
          </a:p>
        </p:txBody>
      </p:sp>
      <p:sp>
        <p:nvSpPr>
          <p:cNvPr id="59395" name="Line 3"/>
          <p:cNvSpPr>
            <a:spLocks noChangeShapeType="1"/>
          </p:cNvSpPr>
          <p:nvPr/>
        </p:nvSpPr>
        <p:spPr bwMode="auto">
          <a:xfrm>
            <a:off x="1250950" y="2382838"/>
            <a:ext cx="0" cy="2722562"/>
          </a:xfrm>
          <a:prstGeom prst="line">
            <a:avLst/>
          </a:prstGeom>
          <a:noFill/>
          <a:ln w="50799">
            <a:solidFill>
              <a:srgbClr val="000000"/>
            </a:solidFill>
            <a:round/>
            <a:headEnd type="stealth" w="med" len="lg"/>
            <a:tailEnd type="none" w="sm" len="sm"/>
          </a:ln>
          <a:effectLst/>
        </p:spPr>
        <p:txBody>
          <a:bodyPr wrap="none" anchor="ctr"/>
          <a:lstStyle/>
          <a:p>
            <a:endParaRPr lang="es-MX"/>
          </a:p>
        </p:txBody>
      </p:sp>
      <p:sp>
        <p:nvSpPr>
          <p:cNvPr id="59396" name="Line 4"/>
          <p:cNvSpPr>
            <a:spLocks noChangeShapeType="1"/>
          </p:cNvSpPr>
          <p:nvPr/>
        </p:nvSpPr>
        <p:spPr bwMode="auto">
          <a:xfrm>
            <a:off x="1239838" y="5114925"/>
            <a:ext cx="7504112" cy="0"/>
          </a:xfrm>
          <a:prstGeom prst="line">
            <a:avLst/>
          </a:prstGeom>
          <a:noFill/>
          <a:ln w="50799">
            <a:solidFill>
              <a:srgbClr val="000000"/>
            </a:solidFill>
            <a:round/>
            <a:headEnd type="none" w="sm" len="sm"/>
            <a:tailEnd type="stealth" w="med" len="lg"/>
          </a:ln>
          <a:effectLst/>
        </p:spPr>
        <p:txBody>
          <a:bodyPr wrap="none" anchor="ctr"/>
          <a:lstStyle/>
          <a:p>
            <a:endParaRPr lang="es-MX"/>
          </a:p>
        </p:txBody>
      </p:sp>
      <p:sp>
        <p:nvSpPr>
          <p:cNvPr id="59397" name="Line 5"/>
          <p:cNvSpPr>
            <a:spLocks noChangeShapeType="1"/>
          </p:cNvSpPr>
          <p:nvPr/>
        </p:nvSpPr>
        <p:spPr bwMode="auto">
          <a:xfrm>
            <a:off x="1279525" y="3086100"/>
            <a:ext cx="1333500" cy="22225"/>
          </a:xfrm>
          <a:prstGeom prst="line">
            <a:avLst/>
          </a:prstGeom>
          <a:noFill/>
          <a:ln w="50799">
            <a:solidFill>
              <a:srgbClr val="000000"/>
            </a:solidFill>
            <a:round/>
            <a:headEnd type="none" w="sm" len="sm"/>
            <a:tailEnd type="none" w="sm" len="sm"/>
          </a:ln>
          <a:effectLst/>
        </p:spPr>
        <p:txBody>
          <a:bodyPr wrap="none" anchor="ctr"/>
          <a:lstStyle/>
          <a:p>
            <a:endParaRPr lang="es-MX"/>
          </a:p>
        </p:txBody>
      </p:sp>
      <p:sp>
        <p:nvSpPr>
          <p:cNvPr id="59398" name="Line 6"/>
          <p:cNvSpPr>
            <a:spLocks noChangeShapeType="1"/>
          </p:cNvSpPr>
          <p:nvPr/>
        </p:nvSpPr>
        <p:spPr bwMode="auto">
          <a:xfrm flipV="1">
            <a:off x="2566988" y="4281488"/>
            <a:ext cx="2143125" cy="9525"/>
          </a:xfrm>
          <a:prstGeom prst="line">
            <a:avLst/>
          </a:prstGeom>
          <a:noFill/>
          <a:ln w="50799">
            <a:solidFill>
              <a:srgbClr val="0099FF"/>
            </a:solidFill>
            <a:round/>
            <a:headEnd type="none" w="sm" len="sm"/>
            <a:tailEnd type="none" w="sm" len="sm"/>
          </a:ln>
          <a:effectLst/>
        </p:spPr>
        <p:txBody>
          <a:bodyPr wrap="none" anchor="ctr"/>
          <a:lstStyle/>
          <a:p>
            <a:endParaRPr lang="es-MX"/>
          </a:p>
        </p:txBody>
      </p:sp>
      <p:sp>
        <p:nvSpPr>
          <p:cNvPr id="59399" name="Line 7"/>
          <p:cNvSpPr>
            <a:spLocks noChangeShapeType="1"/>
          </p:cNvSpPr>
          <p:nvPr/>
        </p:nvSpPr>
        <p:spPr bwMode="auto">
          <a:xfrm>
            <a:off x="2570163" y="3078163"/>
            <a:ext cx="0" cy="2066925"/>
          </a:xfrm>
          <a:prstGeom prst="line">
            <a:avLst/>
          </a:prstGeom>
          <a:noFill/>
          <a:ln w="50799">
            <a:solidFill>
              <a:srgbClr val="000000"/>
            </a:solidFill>
            <a:round/>
            <a:headEnd type="none" w="sm" len="sm"/>
            <a:tailEnd type="none" w="sm" len="sm"/>
          </a:ln>
          <a:effectLst/>
        </p:spPr>
        <p:txBody>
          <a:bodyPr wrap="none" anchor="ctr"/>
          <a:lstStyle/>
          <a:p>
            <a:endParaRPr lang="es-MX"/>
          </a:p>
        </p:txBody>
      </p:sp>
      <p:sp>
        <p:nvSpPr>
          <p:cNvPr id="59400" name="Line 8"/>
          <p:cNvSpPr>
            <a:spLocks noChangeShapeType="1"/>
          </p:cNvSpPr>
          <p:nvPr/>
        </p:nvSpPr>
        <p:spPr bwMode="auto">
          <a:xfrm>
            <a:off x="4659313" y="4273550"/>
            <a:ext cx="17462" cy="855663"/>
          </a:xfrm>
          <a:prstGeom prst="line">
            <a:avLst/>
          </a:prstGeom>
          <a:noFill/>
          <a:ln w="50799">
            <a:solidFill>
              <a:srgbClr val="0099FF"/>
            </a:solidFill>
            <a:round/>
            <a:headEnd type="none" w="sm" len="sm"/>
            <a:tailEnd type="none" w="sm" len="sm"/>
          </a:ln>
          <a:effectLst/>
        </p:spPr>
        <p:txBody>
          <a:bodyPr wrap="none" anchor="ctr"/>
          <a:lstStyle/>
          <a:p>
            <a:endParaRPr lang="es-MX"/>
          </a:p>
        </p:txBody>
      </p:sp>
      <p:sp>
        <p:nvSpPr>
          <p:cNvPr id="59401" name="Line 9"/>
          <p:cNvSpPr>
            <a:spLocks noChangeShapeType="1"/>
          </p:cNvSpPr>
          <p:nvPr/>
        </p:nvSpPr>
        <p:spPr bwMode="auto">
          <a:xfrm flipH="1">
            <a:off x="8140700" y="4729163"/>
            <a:ext cx="0" cy="393700"/>
          </a:xfrm>
          <a:prstGeom prst="line">
            <a:avLst/>
          </a:prstGeom>
          <a:noFill/>
          <a:ln w="50800">
            <a:solidFill>
              <a:srgbClr val="008000"/>
            </a:solidFill>
            <a:round/>
            <a:headEnd type="none" w="sm" len="sm"/>
            <a:tailEnd type="none" w="sm" len="sm"/>
          </a:ln>
          <a:effectLst/>
        </p:spPr>
        <p:txBody>
          <a:bodyPr wrap="none" anchor="ctr"/>
          <a:lstStyle/>
          <a:p>
            <a:endParaRPr lang="es-MX"/>
          </a:p>
        </p:txBody>
      </p:sp>
      <p:sp>
        <p:nvSpPr>
          <p:cNvPr id="59402" name="Line 10"/>
          <p:cNvSpPr>
            <a:spLocks noChangeShapeType="1"/>
          </p:cNvSpPr>
          <p:nvPr/>
        </p:nvSpPr>
        <p:spPr bwMode="auto">
          <a:xfrm>
            <a:off x="4689475" y="4725988"/>
            <a:ext cx="3446463" cy="17462"/>
          </a:xfrm>
          <a:prstGeom prst="line">
            <a:avLst/>
          </a:prstGeom>
          <a:noFill/>
          <a:ln w="50800">
            <a:solidFill>
              <a:srgbClr val="008000"/>
            </a:solidFill>
            <a:round/>
            <a:headEnd type="none" w="sm" len="sm"/>
            <a:tailEnd type="none" w="sm" len="sm"/>
          </a:ln>
          <a:effectLst/>
        </p:spPr>
        <p:txBody>
          <a:bodyPr wrap="none" anchor="ctr"/>
          <a:lstStyle/>
          <a:p>
            <a:endParaRPr lang="es-MX"/>
          </a:p>
        </p:txBody>
      </p:sp>
      <p:sp>
        <p:nvSpPr>
          <p:cNvPr id="59403" name="Text Box 11"/>
          <p:cNvSpPr txBox="1">
            <a:spLocks noChangeArrowheads="1"/>
          </p:cNvSpPr>
          <p:nvPr/>
        </p:nvSpPr>
        <p:spPr bwMode="auto">
          <a:xfrm>
            <a:off x="784225" y="1982788"/>
            <a:ext cx="4983163" cy="457200"/>
          </a:xfrm>
          <a:prstGeom prst="rect">
            <a:avLst/>
          </a:prstGeom>
          <a:noFill/>
          <a:ln w="12699">
            <a:noFill/>
            <a:miter lim="800000"/>
            <a:headEnd type="none" w="sm" len="sm"/>
            <a:tailEnd type="none" w="sm" len="sm"/>
          </a:ln>
          <a:effectLst/>
        </p:spPr>
        <p:txBody>
          <a:bodyPr wrap="none">
            <a:spAutoFit/>
          </a:bodyPr>
          <a:lstStyle/>
          <a:p>
            <a:r>
              <a:rPr lang="es-ES_tradnl"/>
              <a:t>Porcentaje del valor monetario total</a:t>
            </a:r>
          </a:p>
        </p:txBody>
      </p:sp>
      <p:sp>
        <p:nvSpPr>
          <p:cNvPr id="59404" name="Text Box 12"/>
          <p:cNvSpPr txBox="1">
            <a:spLocks noChangeArrowheads="1"/>
          </p:cNvSpPr>
          <p:nvPr/>
        </p:nvSpPr>
        <p:spPr bwMode="auto">
          <a:xfrm>
            <a:off x="5699125" y="5164138"/>
            <a:ext cx="3254375" cy="822325"/>
          </a:xfrm>
          <a:prstGeom prst="rect">
            <a:avLst/>
          </a:prstGeom>
          <a:noFill/>
          <a:ln w="12699">
            <a:noFill/>
            <a:miter lim="800000"/>
            <a:headEnd type="none" w="sm" len="sm"/>
            <a:tailEnd type="none" w="sm" len="sm"/>
          </a:ln>
          <a:effectLst/>
        </p:spPr>
        <p:txBody>
          <a:bodyPr wrap="none">
            <a:spAutoFit/>
          </a:bodyPr>
          <a:lstStyle/>
          <a:p>
            <a:r>
              <a:rPr lang="es-ES_tradnl"/>
              <a:t>Porcentaje del número</a:t>
            </a:r>
          </a:p>
          <a:p>
            <a:r>
              <a:rPr lang="es-ES_tradnl"/>
              <a:t>total de artículos</a:t>
            </a:r>
          </a:p>
        </p:txBody>
      </p:sp>
      <p:sp>
        <p:nvSpPr>
          <p:cNvPr id="59405" name="Text Box 13"/>
          <p:cNvSpPr txBox="1">
            <a:spLocks noChangeArrowheads="1"/>
          </p:cNvSpPr>
          <p:nvPr/>
        </p:nvSpPr>
        <p:spPr bwMode="auto">
          <a:xfrm>
            <a:off x="1431925" y="3697288"/>
            <a:ext cx="944563" cy="457200"/>
          </a:xfrm>
          <a:prstGeom prst="rect">
            <a:avLst/>
          </a:prstGeom>
          <a:noFill/>
          <a:ln w="12699">
            <a:noFill/>
            <a:miter lim="800000"/>
            <a:headEnd type="none" w="sm" len="sm"/>
            <a:tailEnd type="none" w="sm" len="sm"/>
          </a:ln>
          <a:effectLst/>
        </p:spPr>
        <p:txBody>
          <a:bodyPr wrap="none">
            <a:spAutoFit/>
          </a:bodyPr>
          <a:lstStyle/>
          <a:p>
            <a:r>
              <a:rPr lang="es-ES_tradnl"/>
              <a:t>Art. A</a:t>
            </a:r>
          </a:p>
        </p:txBody>
      </p:sp>
      <p:sp>
        <p:nvSpPr>
          <p:cNvPr id="59406" name="Text Box 14"/>
          <p:cNvSpPr txBox="1">
            <a:spLocks noChangeArrowheads="1"/>
          </p:cNvSpPr>
          <p:nvPr/>
        </p:nvSpPr>
        <p:spPr bwMode="auto">
          <a:xfrm>
            <a:off x="3108325" y="4440238"/>
            <a:ext cx="944563" cy="457200"/>
          </a:xfrm>
          <a:prstGeom prst="rect">
            <a:avLst/>
          </a:prstGeom>
          <a:noFill/>
          <a:ln w="12699">
            <a:noFill/>
            <a:miter lim="800000"/>
            <a:headEnd type="none" w="sm" len="sm"/>
            <a:tailEnd type="none" w="sm" len="sm"/>
          </a:ln>
          <a:effectLst/>
        </p:spPr>
        <p:txBody>
          <a:bodyPr wrap="none">
            <a:spAutoFit/>
          </a:bodyPr>
          <a:lstStyle/>
          <a:p>
            <a:r>
              <a:rPr lang="es-ES_tradnl"/>
              <a:t>Art, B</a:t>
            </a:r>
          </a:p>
        </p:txBody>
      </p:sp>
      <p:sp>
        <p:nvSpPr>
          <p:cNvPr id="59407" name="Text Box 15"/>
          <p:cNvSpPr txBox="1">
            <a:spLocks noChangeArrowheads="1"/>
          </p:cNvSpPr>
          <p:nvPr/>
        </p:nvSpPr>
        <p:spPr bwMode="auto">
          <a:xfrm>
            <a:off x="5813425" y="4706938"/>
            <a:ext cx="962025" cy="457200"/>
          </a:xfrm>
          <a:prstGeom prst="rect">
            <a:avLst/>
          </a:prstGeom>
          <a:noFill/>
          <a:ln w="12699">
            <a:noFill/>
            <a:miter lim="800000"/>
            <a:headEnd type="none" w="sm" len="sm"/>
            <a:tailEnd type="none" w="sm" len="sm"/>
          </a:ln>
          <a:effectLst/>
        </p:spPr>
        <p:txBody>
          <a:bodyPr wrap="none">
            <a:spAutoFit/>
          </a:bodyPr>
          <a:lstStyle/>
          <a:p>
            <a:r>
              <a:rPr lang="es-ES_tradnl"/>
              <a:t>Art. C</a:t>
            </a:r>
          </a:p>
        </p:txBody>
      </p:sp>
    </p:spTree>
  </p:cSld>
  <p:clrMapOvr>
    <a:masterClrMapping/>
  </p:clrMapOvr>
  <p:transition spd="med" advTm="3000">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MX" b="1" dirty="0" smtClean="0"/>
              <a:t>CONTROL DE INVENTARIOS</a:t>
            </a:r>
            <a:r>
              <a:rPr lang="es-ES" dirty="0" smtClean="0"/>
              <a:t/>
            </a:r>
            <a:br>
              <a:rPr lang="es-ES" dirty="0" smtClean="0"/>
            </a:br>
            <a:endParaRPr lang="es-ES" dirty="0"/>
          </a:p>
        </p:txBody>
      </p:sp>
      <p:sp>
        <p:nvSpPr>
          <p:cNvPr id="2" name="1 Marcador de contenido"/>
          <p:cNvSpPr>
            <a:spLocks noGrp="1"/>
          </p:cNvSpPr>
          <p:nvPr>
            <p:ph idx="1"/>
          </p:nvPr>
        </p:nvSpPr>
        <p:spPr>
          <a:xfrm>
            <a:off x="457201" y="1591056"/>
            <a:ext cx="8229599" cy="4830526"/>
          </a:xfrm>
        </p:spPr>
        <p:txBody>
          <a:bodyPr>
            <a:normAutofit fontScale="70000" lnSpcReduction="20000"/>
          </a:bodyPr>
          <a:lstStyle/>
          <a:p>
            <a:pPr algn="just"/>
            <a:r>
              <a:rPr lang="es-MX" sz="2900" dirty="0" smtClean="0"/>
              <a:t>Su planeación y ejecución implican la participación activa de varios segmentos de la organización, como ventas, finanzas, compras, producción y contabilidad. Su resultado final tiene gran trascendencia en la posición financiera y competitiva, puesto que afectan directamente al servicio, a la clientela, a los costos de fabricación, a las utilidades y a la liquidez del capital de trabajo.</a:t>
            </a:r>
          </a:p>
          <a:p>
            <a:pPr algn="just"/>
            <a:endParaRPr lang="es-ES" sz="2900" dirty="0" smtClean="0"/>
          </a:p>
          <a:p>
            <a:pPr algn="just"/>
            <a:r>
              <a:rPr lang="es-MX" sz="2900" dirty="0" smtClean="0"/>
              <a:t>El control de inventarios ciertamente merece la atención de la alta dirección de una empresa, encontramos que los niveles de inversión en los mismos absorben el porcentaje mayor del activo circulante. En algunos casos conocidos de empresas que presumen de una buena organización, algunas de ellas de gran tamaño, se sufre la falta de efectivo por tener excesos en existencias de materiales, de productos en proceso y de productos terminados. La situación se agrava cuando el exceso de inventarios debilita la disponibilidad de fondos para las operaciones normales de la empresa, y se tiene que requerir a pagar intereses por préstamos que reducen las utilidades.</a:t>
            </a:r>
            <a:endParaRPr lang="es-ES" sz="2900" dirty="0" smtClean="0"/>
          </a:p>
          <a:p>
            <a:pPr algn="just"/>
            <a:endParaRPr lang="es-ES" sz="2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 y="762000"/>
            <a:ext cx="838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400" b="1" dirty="0" smtClean="0">
                <a:solidFill>
                  <a:srgbClr val="000000"/>
                </a:solidFill>
              </a:rPr>
              <a:t>MÉTODOS </a:t>
            </a:r>
            <a:r>
              <a:rPr lang="en-US" sz="2400" b="1" dirty="0">
                <a:solidFill>
                  <a:srgbClr val="000000"/>
                </a:solidFill>
              </a:rPr>
              <a:t>DE VALUACIÓN DE INVENTARIOS </a:t>
            </a:r>
            <a:endParaRPr lang="es-ES" sz="2400" b="1" dirty="0">
              <a:solidFill>
                <a:srgbClr val="000000"/>
              </a:solidFill>
            </a:endParaRPr>
          </a:p>
        </p:txBody>
      </p:sp>
      <p:sp>
        <p:nvSpPr>
          <p:cNvPr id="8195" name="Text Box 3"/>
          <p:cNvSpPr txBox="1">
            <a:spLocks noChangeArrowheads="1"/>
          </p:cNvSpPr>
          <p:nvPr/>
        </p:nvSpPr>
        <p:spPr bwMode="auto">
          <a:xfrm>
            <a:off x="457200" y="1447800"/>
            <a:ext cx="4419600" cy="2387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74650" indent="-374650">
              <a:defRPr sz="2400">
                <a:solidFill>
                  <a:schemeClr val="tx1"/>
                </a:solidFill>
                <a:latin typeface="Times New Roman" charset="0"/>
                <a:ea typeface="ＭＳ Ｐゴシック" charset="0"/>
              </a:defRPr>
            </a:lvl1pPr>
            <a:lvl2pPr marL="565150">
              <a:defRPr sz="2400">
                <a:solidFill>
                  <a:schemeClr val="tx1"/>
                </a:solidFill>
                <a:latin typeface="Times New Roman" charset="0"/>
                <a:ea typeface="ＭＳ Ｐゴシック" charset="0"/>
              </a:defRPr>
            </a:lvl2pPr>
            <a:lvl3pPr>
              <a:defRPr sz="2400">
                <a:solidFill>
                  <a:schemeClr val="tx1"/>
                </a:solidFill>
                <a:latin typeface="Times New Roman" charset="0"/>
                <a:ea typeface="ＭＳ Ｐゴシック" charset="0"/>
              </a:defRPr>
            </a:lvl3pPr>
            <a:lvl4pPr>
              <a:defRPr sz="2400">
                <a:solidFill>
                  <a:schemeClr val="tx1"/>
                </a:solidFill>
                <a:latin typeface="Times New Roman" charset="0"/>
                <a:ea typeface="ＭＳ Ｐゴシック" charset="0"/>
              </a:defRPr>
            </a:lvl4pPr>
            <a:lvl5pPr>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buFont typeface="Wingdings" charset="0"/>
              <a:buChar char="v"/>
            </a:pPr>
            <a:r>
              <a:rPr lang="en-US" sz="3000" b="1"/>
              <a:t>PEPS  </a:t>
            </a:r>
          </a:p>
          <a:p>
            <a:pPr>
              <a:buFont typeface="Wingdings" charset="0"/>
              <a:buChar char="v"/>
            </a:pPr>
            <a:r>
              <a:rPr lang="en-US" sz="3000" b="1"/>
              <a:t>UEPS          </a:t>
            </a:r>
          </a:p>
          <a:p>
            <a:pPr>
              <a:buFont typeface="Wingdings" charset="0"/>
              <a:buChar char="v"/>
            </a:pPr>
            <a:r>
              <a:rPr lang="en-US" sz="3000" b="1"/>
              <a:t>Costo Promedio Simple</a:t>
            </a:r>
          </a:p>
          <a:p>
            <a:pPr>
              <a:buFont typeface="Wingdings" charset="0"/>
              <a:buChar char="v"/>
            </a:pPr>
            <a:r>
              <a:rPr lang="en-US" sz="3000" b="1"/>
              <a:t>Costo Promedio Ponderado    </a:t>
            </a:r>
          </a:p>
        </p:txBody>
      </p:sp>
      <p:sp>
        <p:nvSpPr>
          <p:cNvPr id="8196" name="Text Box 4"/>
          <p:cNvSpPr txBox="1">
            <a:spLocks noChangeArrowheads="1"/>
          </p:cNvSpPr>
          <p:nvPr/>
        </p:nvSpPr>
        <p:spPr bwMode="auto">
          <a:xfrm>
            <a:off x="5029200" y="1528763"/>
            <a:ext cx="3810000" cy="20526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74650" indent="-374650">
              <a:defRPr sz="2400">
                <a:solidFill>
                  <a:schemeClr val="tx1"/>
                </a:solidFill>
                <a:latin typeface="Times New Roman" charset="0"/>
                <a:ea typeface="ＭＳ Ｐゴシック" charset="0"/>
              </a:defRPr>
            </a:lvl1pPr>
            <a:lvl2pPr marL="565150">
              <a:defRPr sz="2400">
                <a:solidFill>
                  <a:schemeClr val="tx1"/>
                </a:solidFill>
                <a:latin typeface="Times New Roman" charset="0"/>
                <a:ea typeface="ＭＳ Ｐゴシック" charset="0"/>
              </a:defRPr>
            </a:lvl2pPr>
            <a:lvl3pPr>
              <a:defRPr sz="2400">
                <a:solidFill>
                  <a:schemeClr val="tx1"/>
                </a:solidFill>
                <a:latin typeface="Times New Roman" charset="0"/>
                <a:ea typeface="ＭＳ Ｐゴシック" charset="0"/>
              </a:defRPr>
            </a:lvl3pPr>
            <a:lvl4pPr>
              <a:defRPr sz="2400">
                <a:solidFill>
                  <a:schemeClr val="tx1"/>
                </a:solidFill>
                <a:latin typeface="Times New Roman" charset="0"/>
                <a:ea typeface="ＭＳ Ｐゴシック" charset="0"/>
              </a:defRPr>
            </a:lvl4pPr>
            <a:lvl5pPr>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buFont typeface="Wingdings" charset="0"/>
              <a:buChar char="v"/>
            </a:pPr>
            <a:r>
              <a:rPr lang="en-US" sz="3000" b="1" dirty="0" err="1"/>
              <a:t>Costo</a:t>
            </a:r>
            <a:r>
              <a:rPr lang="en-US" sz="3000" b="1" dirty="0"/>
              <a:t> del </a:t>
            </a:r>
            <a:r>
              <a:rPr lang="en-US" sz="3000" b="1" dirty="0" err="1"/>
              <a:t>mercado</a:t>
            </a:r>
            <a:r>
              <a:rPr lang="en-US" sz="3000" b="1" dirty="0"/>
              <a:t> en el </a:t>
            </a:r>
            <a:r>
              <a:rPr lang="en-US" sz="3000" b="1" dirty="0" err="1"/>
              <a:t>momento</a:t>
            </a:r>
            <a:r>
              <a:rPr lang="en-US" sz="3000" b="1" dirty="0"/>
              <a:t> actual.</a:t>
            </a:r>
          </a:p>
          <a:p>
            <a:pPr>
              <a:buFont typeface="Wingdings" charset="0"/>
              <a:buChar char="v"/>
            </a:pPr>
            <a:r>
              <a:rPr lang="en-US" sz="3000" b="1" dirty="0" err="1"/>
              <a:t>Costo</a:t>
            </a:r>
            <a:r>
              <a:rPr lang="en-US" sz="3000" b="1" dirty="0"/>
              <a:t> de </a:t>
            </a:r>
            <a:r>
              <a:rPr lang="en-US" sz="3000" b="1" dirty="0" err="1"/>
              <a:t>reposición</a:t>
            </a:r>
            <a:r>
              <a:rPr lang="en-US" sz="3000" b="1" dirty="0"/>
              <a:t> </a:t>
            </a:r>
          </a:p>
          <a:p>
            <a:pPr>
              <a:buFont typeface="Wingdings" charset="0"/>
              <a:buChar char="v"/>
            </a:pPr>
            <a:endParaRPr lang="es-ES" sz="800" dirty="0"/>
          </a:p>
        </p:txBody>
      </p:sp>
      <p:sp>
        <p:nvSpPr>
          <p:cNvPr id="8197" name="Rectangle 5"/>
          <p:cNvSpPr>
            <a:spLocks noChangeArrowheads="1"/>
          </p:cNvSpPr>
          <p:nvPr/>
        </p:nvSpPr>
        <p:spPr bwMode="auto">
          <a:xfrm>
            <a:off x="0" y="3962400"/>
            <a:ext cx="9144000" cy="464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80000"/>
              </a:lnSpc>
            </a:pPr>
            <a:r>
              <a:rPr lang="en-US" sz="2900" b="1" dirty="0" err="1">
                <a:solidFill>
                  <a:srgbClr val="000000"/>
                </a:solidFill>
              </a:rPr>
              <a:t>Factores</a:t>
            </a:r>
            <a:r>
              <a:rPr lang="en-US" sz="2900" b="1" dirty="0">
                <a:solidFill>
                  <a:srgbClr val="000000"/>
                </a:solidFill>
              </a:rPr>
              <a:t> </a:t>
            </a:r>
            <a:r>
              <a:rPr lang="en-US" sz="2900" b="1" dirty="0" err="1">
                <a:solidFill>
                  <a:srgbClr val="000000"/>
                </a:solidFill>
              </a:rPr>
              <a:t>para</a:t>
            </a:r>
            <a:r>
              <a:rPr lang="en-US" sz="2900" b="1" dirty="0">
                <a:solidFill>
                  <a:srgbClr val="000000"/>
                </a:solidFill>
              </a:rPr>
              <a:t> </a:t>
            </a:r>
            <a:r>
              <a:rPr lang="en-US" sz="2900" b="1" dirty="0" err="1">
                <a:solidFill>
                  <a:srgbClr val="000000"/>
                </a:solidFill>
              </a:rPr>
              <a:t>seleccionar</a:t>
            </a:r>
            <a:r>
              <a:rPr lang="en-US" sz="2900" b="1" dirty="0">
                <a:solidFill>
                  <a:srgbClr val="000000"/>
                </a:solidFill>
              </a:rPr>
              <a:t> el </a:t>
            </a:r>
            <a:r>
              <a:rPr lang="en-US" sz="2900" b="1" dirty="0" err="1">
                <a:solidFill>
                  <a:srgbClr val="000000"/>
                </a:solidFill>
              </a:rPr>
              <a:t>método</a:t>
            </a:r>
            <a:r>
              <a:rPr lang="en-US" sz="2900" b="1" dirty="0">
                <a:solidFill>
                  <a:srgbClr val="000000"/>
                </a:solidFill>
              </a:rPr>
              <a:t> de </a:t>
            </a:r>
            <a:r>
              <a:rPr lang="en-US" sz="2900" b="1" dirty="0" err="1">
                <a:solidFill>
                  <a:srgbClr val="000000"/>
                </a:solidFill>
              </a:rPr>
              <a:t>valoración</a:t>
            </a:r>
            <a:endParaRPr lang="en-US" sz="2900" b="1" dirty="0">
              <a:solidFill>
                <a:srgbClr val="000000"/>
              </a:solidFill>
            </a:endParaRPr>
          </a:p>
        </p:txBody>
      </p:sp>
      <p:sp>
        <p:nvSpPr>
          <p:cNvPr id="8198" name="Rectangle 6"/>
          <p:cNvSpPr>
            <a:spLocks noChangeArrowheads="1"/>
          </p:cNvSpPr>
          <p:nvPr/>
        </p:nvSpPr>
        <p:spPr bwMode="auto">
          <a:xfrm>
            <a:off x="381000" y="4648200"/>
            <a:ext cx="9220200"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dirty="0"/>
              <a:t>Método </a:t>
            </a:r>
            <a:r>
              <a:rPr lang="en-US" b="1" dirty="0" err="1"/>
              <a:t>utilizado</a:t>
            </a:r>
            <a:r>
              <a:rPr lang="en-US" b="1" dirty="0"/>
              <a:t> en el </a:t>
            </a:r>
            <a:r>
              <a:rPr lang="en-US" b="1" dirty="0" err="1"/>
              <a:t>ramo</a:t>
            </a:r>
            <a:r>
              <a:rPr lang="en-US" b="1" dirty="0"/>
              <a:t> de </a:t>
            </a:r>
            <a:r>
              <a:rPr lang="en-US" b="1" dirty="0" err="1"/>
              <a:t>actividad</a:t>
            </a:r>
            <a:r>
              <a:rPr lang="en-US" b="1" dirty="0"/>
              <a:t> industrial.</a:t>
            </a:r>
          </a:p>
          <a:p>
            <a:r>
              <a:rPr lang="en-US" b="1" dirty="0" err="1"/>
              <a:t>Frecuencia</a:t>
            </a:r>
            <a:r>
              <a:rPr lang="en-US" b="1" dirty="0"/>
              <a:t> de </a:t>
            </a:r>
            <a:r>
              <a:rPr lang="en-US" b="1" dirty="0" err="1"/>
              <a:t>compras</a:t>
            </a:r>
            <a:r>
              <a:rPr lang="en-US" b="1" dirty="0"/>
              <a:t>. </a:t>
            </a:r>
          </a:p>
          <a:p>
            <a:r>
              <a:rPr lang="en-US" b="1" dirty="0" err="1"/>
              <a:t>Frecuencia</a:t>
            </a:r>
            <a:r>
              <a:rPr lang="en-US" b="1" dirty="0"/>
              <a:t> en </a:t>
            </a:r>
            <a:r>
              <a:rPr lang="en-US" b="1" dirty="0" err="1"/>
              <a:t>las</a:t>
            </a:r>
            <a:r>
              <a:rPr lang="en-US" b="1" dirty="0"/>
              <a:t>  </a:t>
            </a:r>
            <a:r>
              <a:rPr lang="en-US" b="1" dirty="0" err="1"/>
              <a:t>fluctuaciones</a:t>
            </a:r>
            <a:r>
              <a:rPr lang="en-US" b="1" dirty="0"/>
              <a:t> de </a:t>
            </a:r>
            <a:r>
              <a:rPr lang="en-US" b="1" dirty="0" err="1"/>
              <a:t>precio</a:t>
            </a:r>
            <a:r>
              <a:rPr lang="en-US" b="1" dirty="0"/>
              <a:t>.</a:t>
            </a:r>
          </a:p>
          <a:p>
            <a:r>
              <a:rPr lang="en-US" b="1" dirty="0" err="1"/>
              <a:t>Relación</a:t>
            </a:r>
            <a:r>
              <a:rPr lang="en-US" b="1" dirty="0"/>
              <a:t> entre los </a:t>
            </a:r>
            <a:r>
              <a:rPr lang="en-US" b="1" dirty="0" err="1"/>
              <a:t>precios</a:t>
            </a:r>
            <a:r>
              <a:rPr lang="en-US" b="1" dirty="0"/>
              <a:t> de </a:t>
            </a:r>
            <a:r>
              <a:rPr lang="en-US" b="1" dirty="0" err="1"/>
              <a:t>venta</a:t>
            </a:r>
            <a:r>
              <a:rPr lang="en-US" b="1" dirty="0"/>
              <a:t> y  </a:t>
            </a:r>
            <a:r>
              <a:rPr lang="en-US" b="1" dirty="0" err="1"/>
              <a:t>costos</a:t>
            </a:r>
            <a:r>
              <a:rPr lang="en-US" b="1" dirty="0"/>
              <a:t> de </a:t>
            </a:r>
            <a:r>
              <a:rPr lang="en-US" b="1" dirty="0" err="1"/>
              <a:t>producción</a:t>
            </a:r>
            <a:r>
              <a:rPr lang="en-US" b="1" dirty="0"/>
              <a:t>.</a:t>
            </a:r>
          </a:p>
        </p:txBody>
      </p:sp>
    </p:spTree>
    <p:extLst>
      <p:ext uri="{BB962C8B-B14F-4D97-AF65-F5344CB8AC3E}">
        <p14:creationId xmlns="" xmlns:p14="http://schemas.microsoft.com/office/powerpoint/2010/main" val="1058417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81000" y="685800"/>
            <a:ext cx="838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400" b="1" dirty="0" smtClean="0">
                <a:solidFill>
                  <a:srgbClr val="000000"/>
                </a:solidFill>
              </a:rPr>
              <a:t>  </a:t>
            </a:r>
            <a:r>
              <a:rPr lang="en-US" sz="2400" b="1" dirty="0">
                <a:solidFill>
                  <a:srgbClr val="000000"/>
                </a:solidFill>
              </a:rPr>
              <a:t>AJUSTE  A  LA CUENTA  DE  INVENTARIOS</a:t>
            </a:r>
            <a:endParaRPr lang="es-ES" sz="2400" b="1" dirty="0">
              <a:solidFill>
                <a:srgbClr val="000000"/>
              </a:solidFill>
            </a:endParaRPr>
          </a:p>
        </p:txBody>
      </p:sp>
      <p:sp>
        <p:nvSpPr>
          <p:cNvPr id="41988" name="Text Box 4"/>
          <p:cNvSpPr txBox="1">
            <a:spLocks noChangeArrowheads="1"/>
          </p:cNvSpPr>
          <p:nvPr/>
        </p:nvSpPr>
        <p:spPr bwMode="auto">
          <a:xfrm>
            <a:off x="533400" y="1905000"/>
            <a:ext cx="1972615" cy="5847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3200" b="1" dirty="0">
                <a:solidFill>
                  <a:srgbClr val="000000"/>
                </a:solidFill>
              </a:rPr>
              <a:t>Sobrantes</a:t>
            </a:r>
          </a:p>
        </p:txBody>
      </p:sp>
      <p:sp>
        <p:nvSpPr>
          <p:cNvPr id="41989" name="Text Box 5"/>
          <p:cNvSpPr txBox="1">
            <a:spLocks noChangeArrowheads="1"/>
          </p:cNvSpPr>
          <p:nvPr/>
        </p:nvSpPr>
        <p:spPr bwMode="auto">
          <a:xfrm>
            <a:off x="2819400" y="1219200"/>
            <a:ext cx="5867400" cy="191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74650" indent="-374650">
              <a:defRPr sz="2400">
                <a:solidFill>
                  <a:schemeClr val="tx1"/>
                </a:solidFill>
                <a:latin typeface="Times New Roman" charset="0"/>
                <a:ea typeface="ＭＳ Ｐゴシック" charset="0"/>
              </a:defRPr>
            </a:lvl1pPr>
            <a:lvl2pPr marL="768350">
              <a:defRPr sz="2400">
                <a:solidFill>
                  <a:schemeClr val="tx1"/>
                </a:solidFill>
                <a:latin typeface="Times New Roman" charset="0"/>
                <a:ea typeface="ＭＳ Ｐゴシック" charset="0"/>
              </a:defRPr>
            </a:lvl2pPr>
            <a:lvl3pPr marL="958850">
              <a:defRPr sz="2400">
                <a:solidFill>
                  <a:schemeClr val="tx1"/>
                </a:solidFill>
                <a:latin typeface="Times New Roman" charset="0"/>
                <a:ea typeface="ＭＳ Ｐゴシック" charset="0"/>
              </a:defRPr>
            </a:lvl3pPr>
            <a:lvl4pPr>
              <a:defRPr sz="2400">
                <a:solidFill>
                  <a:schemeClr val="tx1"/>
                </a:solidFill>
                <a:latin typeface="Times New Roman" charset="0"/>
                <a:ea typeface="ＭＳ Ｐゴシック" charset="0"/>
              </a:defRPr>
            </a:lvl4pPr>
            <a:lvl5pPr>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buFontTx/>
              <a:buChar char="•"/>
            </a:pPr>
            <a:r>
              <a:rPr lang="es-ES" b="1" dirty="0"/>
              <a:t>Compras no registradas.</a:t>
            </a:r>
          </a:p>
          <a:p>
            <a:pPr>
              <a:buFontTx/>
              <a:buChar char="•"/>
            </a:pPr>
            <a:r>
              <a:rPr lang="es-ES" b="1" dirty="0"/>
              <a:t>Devoluciones de materiales de producción no registradas.</a:t>
            </a:r>
          </a:p>
          <a:p>
            <a:pPr>
              <a:buFontTx/>
              <a:buChar char="•"/>
            </a:pPr>
            <a:r>
              <a:rPr lang="es-ES" b="1" dirty="0"/>
              <a:t>Devoluciones de materiales al proveedor registradas por cantidades superiores.</a:t>
            </a:r>
          </a:p>
        </p:txBody>
      </p:sp>
      <p:sp>
        <p:nvSpPr>
          <p:cNvPr id="41990" name="Text Box 6"/>
          <p:cNvSpPr txBox="1">
            <a:spLocks noChangeArrowheads="1"/>
          </p:cNvSpPr>
          <p:nvPr/>
        </p:nvSpPr>
        <p:spPr bwMode="auto">
          <a:xfrm>
            <a:off x="2819400" y="3200400"/>
            <a:ext cx="5867400" cy="337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74650" indent="-374650">
              <a:defRPr sz="2400">
                <a:solidFill>
                  <a:schemeClr val="tx1"/>
                </a:solidFill>
                <a:latin typeface="Times New Roman" charset="0"/>
                <a:ea typeface="ＭＳ Ｐゴシック" charset="0"/>
              </a:defRPr>
            </a:lvl1pPr>
            <a:lvl2pPr marL="768350">
              <a:defRPr sz="2400">
                <a:solidFill>
                  <a:schemeClr val="tx1"/>
                </a:solidFill>
                <a:latin typeface="Times New Roman" charset="0"/>
                <a:ea typeface="ＭＳ Ｐゴシック" charset="0"/>
              </a:defRPr>
            </a:lvl2pPr>
            <a:lvl3pPr marL="958850">
              <a:defRPr sz="2400">
                <a:solidFill>
                  <a:schemeClr val="tx1"/>
                </a:solidFill>
                <a:latin typeface="Times New Roman" charset="0"/>
                <a:ea typeface="ＭＳ Ｐゴシック" charset="0"/>
              </a:defRPr>
            </a:lvl3pPr>
            <a:lvl4pPr>
              <a:defRPr sz="2400">
                <a:solidFill>
                  <a:schemeClr val="tx1"/>
                </a:solidFill>
                <a:latin typeface="Times New Roman" charset="0"/>
                <a:ea typeface="ＭＳ Ｐゴシック" charset="0"/>
              </a:defRPr>
            </a:lvl4pPr>
            <a:lvl5pPr>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buFontTx/>
              <a:buChar char="•"/>
            </a:pPr>
            <a:r>
              <a:rPr lang="es-ES" b="1"/>
              <a:t>Uso de materiales no registrados.</a:t>
            </a:r>
          </a:p>
          <a:p>
            <a:pPr>
              <a:buFontTx/>
              <a:buChar char="•"/>
            </a:pPr>
            <a:r>
              <a:rPr lang="es-ES" b="1"/>
              <a:t>Devoluciones de materiales de producción registradas por cantidades superiores.</a:t>
            </a:r>
          </a:p>
          <a:p>
            <a:pPr>
              <a:buFontTx/>
              <a:buChar char="•"/>
            </a:pPr>
            <a:r>
              <a:rPr lang="es-ES" b="1"/>
              <a:t>Devoluciones de materiales al proveedor  no registradas.</a:t>
            </a:r>
          </a:p>
          <a:p>
            <a:pPr>
              <a:buFontTx/>
              <a:buChar char="•"/>
            </a:pPr>
            <a:r>
              <a:rPr lang="es-ES" b="1"/>
              <a:t>Uso indebido de materiales.</a:t>
            </a:r>
          </a:p>
          <a:p>
            <a:pPr>
              <a:buFontTx/>
              <a:buChar char="•"/>
            </a:pPr>
            <a:r>
              <a:rPr lang="es-ES" b="1"/>
              <a:t>Retiros de material dañado o perdido no registrados aún. </a:t>
            </a:r>
          </a:p>
        </p:txBody>
      </p:sp>
      <p:sp>
        <p:nvSpPr>
          <p:cNvPr id="41991" name="AutoShape 7"/>
          <p:cNvSpPr>
            <a:spLocks/>
          </p:cNvSpPr>
          <p:nvPr/>
        </p:nvSpPr>
        <p:spPr bwMode="auto">
          <a:xfrm>
            <a:off x="2514600" y="1295400"/>
            <a:ext cx="533400" cy="1905000"/>
          </a:xfrm>
          <a:prstGeom prst="leftBrace">
            <a:avLst>
              <a:gd name="adj1" fmla="val 29762"/>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41992" name="AutoShape 8"/>
          <p:cNvSpPr>
            <a:spLocks/>
          </p:cNvSpPr>
          <p:nvPr/>
        </p:nvSpPr>
        <p:spPr bwMode="auto">
          <a:xfrm>
            <a:off x="2209800" y="3200400"/>
            <a:ext cx="914400" cy="3276600"/>
          </a:xfrm>
          <a:prstGeom prst="leftBrace">
            <a:avLst>
              <a:gd name="adj1" fmla="val 29861"/>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41993" name="Text Box 9"/>
          <p:cNvSpPr txBox="1">
            <a:spLocks noChangeArrowheads="1"/>
          </p:cNvSpPr>
          <p:nvPr/>
        </p:nvSpPr>
        <p:spPr bwMode="auto">
          <a:xfrm>
            <a:off x="533400" y="4114800"/>
            <a:ext cx="178593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s-ES" sz="3200" b="1" dirty="0">
                <a:solidFill>
                  <a:srgbClr val="000000"/>
                </a:solidFill>
              </a:rPr>
              <a:t>Faltantes</a:t>
            </a:r>
          </a:p>
        </p:txBody>
      </p:sp>
    </p:spTree>
    <p:extLst>
      <p:ext uri="{BB962C8B-B14F-4D97-AF65-F5344CB8AC3E}">
        <p14:creationId xmlns="" xmlns:p14="http://schemas.microsoft.com/office/powerpoint/2010/main" val="1637078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49196" y="1918955"/>
            <a:ext cx="6400800" cy="1473200"/>
          </a:xfrm>
        </p:spPr>
        <p:txBody>
          <a:bodyPr>
            <a:normAutofit/>
          </a:bodyPr>
          <a:lstStyle/>
          <a:p>
            <a:r>
              <a:rPr lang="es-ES_tradnl" sz="4400" b="1" i="1" dirty="0">
                <a:solidFill>
                  <a:srgbClr val="000000"/>
                </a:solidFill>
              </a:rPr>
              <a:t>Modelos de inventario </a:t>
            </a:r>
            <a:endParaRPr lang="es-ES_tradnl" sz="4400" dirty="0">
              <a:solidFill>
                <a:srgbClr val="000000"/>
              </a:solidFill>
            </a:endParaRPr>
          </a:p>
        </p:txBody>
      </p:sp>
      <p:sp>
        <p:nvSpPr>
          <p:cNvPr id="3" name="Rectangle 3"/>
          <p:cNvSpPr txBox="1">
            <a:spLocks noChangeArrowheads="1"/>
          </p:cNvSpPr>
          <p:nvPr/>
        </p:nvSpPr>
        <p:spPr>
          <a:xfrm>
            <a:off x="872067" y="2992582"/>
            <a:ext cx="7408333" cy="3133581"/>
          </a:xfrm>
          <a:prstGeom prst="rect">
            <a:avLst/>
          </a:prstGeom>
        </p:spPr>
        <p:txBody>
          <a:bodyPr vert="horz" lIns="91440" tIns="45720" rIns="91440" bIns="45720" rtlCol="0">
            <a:normAutofit/>
          </a:bodyPr>
          <a:lstStyle/>
          <a:p>
            <a:pPr marL="457200" marR="0" lvl="0" indent="-457200" algn="just" defTabSz="914400" rtl="0" eaLnBrk="1" fontAlgn="auto" latinLnBrk="0" hangingPunct="1">
              <a:lnSpc>
                <a:spcPct val="100000"/>
              </a:lnSpc>
              <a:spcBef>
                <a:spcPct val="20000"/>
              </a:spcBef>
              <a:spcAft>
                <a:spcPts val="0"/>
              </a:spcAft>
              <a:buClr>
                <a:srgbClr val="FF3300"/>
              </a:buClr>
              <a:buSzPct val="100000"/>
              <a:tabLst/>
              <a:defRPr/>
            </a:pPr>
            <a:r>
              <a:rPr kumimoji="0" lang="es-ES_tradnl" sz="2800" b="0" i="0" u="none" strike="noStrike" kern="1200" cap="none" spc="0" normalizeH="0" baseline="0" noProof="0" dirty="0" smtClean="0">
                <a:ln>
                  <a:noFill/>
                </a:ln>
                <a:effectLst/>
                <a:uLnTx/>
                <a:uFillTx/>
                <a:latin typeface="+mn-lt"/>
                <a:ea typeface="+mn-ea"/>
                <a:cs typeface="+mn-cs"/>
              </a:rPr>
              <a:t>     Los modelos de control de inventarios</a:t>
            </a:r>
            <a:r>
              <a:rPr kumimoji="0" lang="es-ES_tradnl" sz="2800" b="0" i="0" u="none" strike="noStrike" kern="1200" cap="none" spc="0" normalizeH="0" noProof="0" dirty="0" smtClean="0">
                <a:ln>
                  <a:noFill/>
                </a:ln>
                <a:effectLst/>
                <a:uLnTx/>
                <a:uFillTx/>
                <a:latin typeface="+mn-lt"/>
                <a:ea typeface="+mn-ea"/>
                <a:cs typeface="+mn-cs"/>
              </a:rPr>
              <a:t> asumen que la demanda para un producto puede ser dependiente o independiente de la demanda de otros productos</a:t>
            </a:r>
            <a:endParaRPr kumimoji="0" lang="es-ES_tradnl" sz="28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 xmlns:p14="http://schemas.microsoft.com/office/powerpoint/2010/main" val="1489172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subTnLst>
                                    <p:audio>
                                      <p:cMediaNode>
                                        <p:cTn display="0" masterRel="sameClick">
                                          <p:stCondLst>
                                            <p:cond evt="begin" delay="0">
                                              <p:tn val="5"/>
                                            </p:cond>
                                          </p:stCondLst>
                                          <p:endCondLst>
                                            <p:cond evt="onStopAudio" delay="0">
                                              <p:tgtEl>
                                                <p:sldTgt/>
                                              </p:tgtEl>
                                            </p:cond>
                                          </p:endCondLst>
                                        </p:cTn>
                                        <p:tgtEl>
                                          <p:sndTgt r:embed="rId2" name="ARPEGI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s-ES_tradnl" sz="3600" dirty="0" smtClean="0">
                <a:solidFill>
                  <a:srgbClr val="000000"/>
                </a:solidFill>
              </a:rPr>
              <a:t>Utilidad </a:t>
            </a:r>
            <a:r>
              <a:rPr lang="es-ES_tradnl" sz="3600" dirty="0">
                <a:solidFill>
                  <a:srgbClr val="000000"/>
                </a:solidFill>
              </a:rPr>
              <a:t>de la construcción de inventarios</a:t>
            </a:r>
            <a:endParaRPr lang="es-ES_tradnl" dirty="0">
              <a:solidFill>
                <a:srgbClr val="000000"/>
              </a:solidFill>
            </a:endParaRPr>
          </a:p>
        </p:txBody>
      </p:sp>
      <p:sp>
        <p:nvSpPr>
          <p:cNvPr id="5123" name="Rectangle 3"/>
          <p:cNvSpPr>
            <a:spLocks noGrp="1" noChangeArrowheads="1"/>
          </p:cNvSpPr>
          <p:nvPr>
            <p:ph idx="1"/>
          </p:nvPr>
        </p:nvSpPr>
        <p:spPr>
          <a:xfrm>
            <a:off x="872067" y="2286000"/>
            <a:ext cx="7814733" cy="3840163"/>
          </a:xfrm>
        </p:spPr>
        <p:txBody>
          <a:bodyPr>
            <a:normAutofit fontScale="92500"/>
          </a:bodyPr>
          <a:lstStyle/>
          <a:p>
            <a:pPr marL="457200" indent="-457200">
              <a:buClr>
                <a:srgbClr val="FF3300"/>
              </a:buClr>
              <a:buFont typeface="+mj-lt"/>
              <a:buAutoNum type="arabicPeriod"/>
            </a:pPr>
            <a:r>
              <a:rPr lang="es-ES_tradnl" sz="2400" dirty="0">
                <a:solidFill>
                  <a:schemeClr val="tx1"/>
                </a:solidFill>
              </a:rPr>
              <a:t>Mantener un control de inventario es crucial para el éxito de una empresa.</a:t>
            </a:r>
          </a:p>
          <a:p>
            <a:pPr>
              <a:buClr>
                <a:srgbClr val="FF3300"/>
              </a:buClr>
              <a:buNone/>
            </a:pPr>
            <a:endParaRPr lang="es-ES_tradnl" sz="2400" dirty="0">
              <a:solidFill>
                <a:schemeClr val="tx1"/>
              </a:solidFill>
            </a:endParaRPr>
          </a:p>
          <a:p>
            <a:pPr marL="457200" indent="-457200">
              <a:buClr>
                <a:srgbClr val="FF3300"/>
              </a:buClr>
              <a:buNone/>
            </a:pPr>
            <a:r>
              <a:rPr lang="es-ES_tradnl" sz="2400" dirty="0" smtClean="0">
                <a:solidFill>
                  <a:srgbClr val="FF0000"/>
                </a:solidFill>
              </a:rPr>
              <a:t>2.  </a:t>
            </a:r>
            <a:r>
              <a:rPr lang="es-ES_tradnl" sz="2400" dirty="0" smtClean="0">
                <a:solidFill>
                  <a:schemeClr val="tx1"/>
                </a:solidFill>
              </a:rPr>
              <a:t>Muchos </a:t>
            </a:r>
            <a:r>
              <a:rPr lang="es-ES_tradnl" sz="2400" dirty="0">
                <a:solidFill>
                  <a:schemeClr val="tx1"/>
                </a:solidFill>
              </a:rPr>
              <a:t>beneficios pueden ser obtenidos de construir un inventario  no importando el tamaño de este.</a:t>
            </a:r>
          </a:p>
          <a:p>
            <a:pPr>
              <a:buClr>
                <a:srgbClr val="FF3300"/>
              </a:buClr>
              <a:buFont typeface="Monotype Sorts" charset="0"/>
              <a:buChar char="4"/>
            </a:pPr>
            <a:endParaRPr lang="es-ES_tradnl" sz="2400" dirty="0">
              <a:solidFill>
                <a:schemeClr val="tx1"/>
              </a:solidFill>
            </a:endParaRPr>
          </a:p>
          <a:p>
            <a:pPr>
              <a:buClr>
                <a:srgbClr val="FF3300"/>
              </a:buClr>
              <a:buNone/>
            </a:pPr>
            <a:r>
              <a:rPr lang="es-ES_tradnl" sz="2400" dirty="0" smtClean="0">
                <a:solidFill>
                  <a:srgbClr val="FF0000"/>
                </a:solidFill>
              </a:rPr>
              <a:t>3. </a:t>
            </a:r>
            <a:r>
              <a:rPr lang="es-ES_tradnl" sz="2400" dirty="0" smtClean="0">
                <a:solidFill>
                  <a:schemeClr val="tx1"/>
                </a:solidFill>
              </a:rPr>
              <a:t>Los </a:t>
            </a:r>
            <a:r>
              <a:rPr lang="es-ES_tradnl" sz="2400" dirty="0">
                <a:solidFill>
                  <a:schemeClr val="tx1"/>
                </a:solidFill>
              </a:rPr>
              <a:t>modelos de inventario son usados frecuentemente para desarrollar políticas de inventarios, consistentes en:</a:t>
            </a:r>
          </a:p>
          <a:p>
            <a:pPr lvl="1">
              <a:buClr>
                <a:srgbClr val="FF3300"/>
              </a:buClr>
              <a:buFont typeface="Monotype Sorts" charset="0"/>
              <a:buNone/>
            </a:pPr>
            <a:r>
              <a:rPr lang="es-ES_tradnl" sz="2000" dirty="0">
                <a:solidFill>
                  <a:schemeClr val="tx1"/>
                </a:solidFill>
                <a:effectLst>
                  <a:outerShdw blurRad="38100" dist="38100" dir="2700000" algn="tl">
                    <a:srgbClr val="FFFFFF"/>
                  </a:outerShdw>
                </a:effectLst>
              </a:rPr>
              <a:t>* Cantidad a ordenar, denotada por Q</a:t>
            </a:r>
          </a:p>
          <a:p>
            <a:pPr lvl="1">
              <a:buClr>
                <a:srgbClr val="FF3300"/>
              </a:buClr>
              <a:buFont typeface="Monotype Sorts" charset="0"/>
              <a:buNone/>
            </a:pPr>
            <a:r>
              <a:rPr lang="es-ES_tradnl" sz="2000" dirty="0">
                <a:solidFill>
                  <a:schemeClr val="tx1"/>
                </a:solidFill>
                <a:effectLst>
                  <a:outerShdw blurRad="38100" dist="38100" dir="2700000" algn="tl">
                    <a:srgbClr val="FFFFFF"/>
                  </a:outerShdw>
                </a:effectLst>
              </a:rPr>
              <a:t>* Punto de </a:t>
            </a:r>
            <a:r>
              <a:rPr lang="es-ES_tradnl" sz="2000" dirty="0" err="1">
                <a:solidFill>
                  <a:schemeClr val="tx1"/>
                </a:solidFill>
                <a:effectLst>
                  <a:outerShdw blurRad="38100" dist="38100" dir="2700000" algn="tl">
                    <a:srgbClr val="FFFFFF"/>
                  </a:outerShdw>
                </a:effectLst>
              </a:rPr>
              <a:t>reorden</a:t>
            </a:r>
            <a:r>
              <a:rPr lang="es-ES_tradnl" sz="2000" dirty="0">
                <a:solidFill>
                  <a:schemeClr val="tx1"/>
                </a:solidFill>
                <a:effectLst>
                  <a:outerShdw blurRad="38100" dist="38100" dir="2700000" algn="tl">
                    <a:srgbClr val="FFFFFF"/>
                  </a:outerShdw>
                </a:effectLst>
              </a:rPr>
              <a:t>, denotado por R</a:t>
            </a:r>
            <a:endParaRPr lang="es-ES_tradnl" sz="2000" dirty="0">
              <a:solidFill>
                <a:schemeClr val="tx1"/>
              </a:solidFill>
            </a:endParaRPr>
          </a:p>
        </p:txBody>
      </p:sp>
    </p:spTree>
    <p:extLst>
      <p:ext uri="{BB962C8B-B14F-4D97-AF65-F5344CB8AC3E}">
        <p14:creationId xmlns="" xmlns:p14="http://schemas.microsoft.com/office/powerpoint/2010/main" val="3361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685800" y="381000"/>
            <a:ext cx="7772400" cy="6019800"/>
          </a:xfrm>
        </p:spPr>
        <p:txBody>
          <a:bodyPr>
            <a:normAutofit fontScale="92500" lnSpcReduction="10000"/>
          </a:bodyPr>
          <a:lstStyle/>
          <a:p>
            <a:pPr>
              <a:buClr>
                <a:srgbClr val="FF3300"/>
              </a:buClr>
              <a:buNone/>
            </a:pPr>
            <a:r>
              <a:rPr lang="es-ES_tradnl" sz="2400" b="1" dirty="0">
                <a:solidFill>
                  <a:srgbClr val="000000"/>
                </a:solidFill>
              </a:rPr>
              <a:t>Tipos de costo en modelos de inventario</a:t>
            </a:r>
          </a:p>
          <a:p>
            <a:pPr>
              <a:buClr>
                <a:srgbClr val="FF3300"/>
              </a:buClr>
              <a:buFont typeface="Monotype Sorts" charset="0"/>
              <a:buChar char="4"/>
            </a:pPr>
            <a:endParaRPr lang="es-ES_tradnl" sz="2400" dirty="0">
              <a:solidFill>
                <a:schemeClr val="folHlink"/>
              </a:solidFill>
            </a:endParaRPr>
          </a:p>
          <a:p>
            <a:pPr>
              <a:buClr>
                <a:srgbClr val="FF3300"/>
              </a:buClr>
              <a:buFont typeface="Monotype Sorts" charset="0"/>
              <a:buNone/>
            </a:pPr>
            <a:r>
              <a:rPr lang="es-ES_tradnl" sz="2400" dirty="0"/>
              <a:t>	</a:t>
            </a:r>
            <a:r>
              <a:rPr lang="es-ES_tradnl" sz="2000" dirty="0">
                <a:solidFill>
                  <a:srgbClr val="000000"/>
                </a:solidFill>
                <a:effectLst>
                  <a:outerShdw blurRad="38100" dist="38100" dir="2700000" algn="tl">
                    <a:srgbClr val="FFFFFF"/>
                  </a:outerShdw>
                </a:effectLst>
              </a:rPr>
              <a:t>* Generalmente las empresas desean </a:t>
            </a:r>
            <a:r>
              <a:rPr lang="es-ES_tradnl" sz="2000" dirty="0" smtClean="0">
                <a:solidFill>
                  <a:srgbClr val="000000"/>
                </a:solidFill>
                <a:effectLst>
                  <a:outerShdw blurRad="38100" dist="38100" dir="2700000" algn="tl">
                    <a:srgbClr val="FFFFFF"/>
                  </a:outerShdw>
                </a:effectLst>
              </a:rPr>
              <a:t>encontrar </a:t>
            </a:r>
            <a:r>
              <a:rPr lang="es-ES_tradnl" sz="2000" dirty="0">
                <a:solidFill>
                  <a:srgbClr val="000000"/>
                </a:solidFill>
                <a:effectLst>
                  <a:outerShdw blurRad="38100" dist="38100" dir="2700000" algn="tl">
                    <a:srgbClr val="FFFFFF"/>
                  </a:outerShdw>
                </a:effectLst>
              </a:rPr>
              <a:t>una política de inventario que </a:t>
            </a:r>
            <a:r>
              <a:rPr lang="es-ES_tradnl" sz="2000" dirty="0" err="1" smtClean="0">
                <a:solidFill>
                  <a:srgbClr val="000000"/>
                </a:solidFill>
                <a:effectLst>
                  <a:outerShdw blurRad="38100" dist="38100" dir="2700000" algn="tl">
                    <a:srgbClr val="FFFFFF"/>
                  </a:outerShdw>
                </a:effectLst>
              </a:rPr>
              <a:t>minimize</a:t>
            </a:r>
            <a:r>
              <a:rPr lang="es-ES_tradnl" sz="2000" dirty="0" smtClean="0">
                <a:solidFill>
                  <a:srgbClr val="000000"/>
                </a:solidFill>
                <a:effectLst>
                  <a:outerShdw blurRad="38100" dist="38100" dir="2700000" algn="tl">
                    <a:srgbClr val="FFFFFF"/>
                  </a:outerShdw>
                </a:effectLst>
              </a:rPr>
              <a:t> </a:t>
            </a:r>
            <a:r>
              <a:rPr lang="es-ES_tradnl" sz="2000" dirty="0">
                <a:solidFill>
                  <a:srgbClr val="000000"/>
                </a:solidFill>
                <a:effectLst>
                  <a:outerShdw blurRad="38100" dist="38100" dir="2700000" algn="tl">
                    <a:srgbClr val="FFFFFF"/>
                  </a:outerShdw>
                </a:effectLst>
              </a:rPr>
              <a:t>el costo total de cada </a:t>
            </a:r>
            <a:r>
              <a:rPr lang="es-ES_tradnl" sz="2000" dirty="0" smtClean="0">
                <a:solidFill>
                  <a:srgbClr val="000000"/>
                </a:solidFill>
                <a:effectLst>
                  <a:outerShdw blurRad="38100" dist="38100" dir="2700000" algn="tl">
                    <a:srgbClr val="FFFFFF"/>
                  </a:outerShdw>
                </a:effectLst>
              </a:rPr>
              <a:t>SKU (stock </a:t>
            </a:r>
            <a:r>
              <a:rPr lang="es-ES_tradnl" sz="2000" dirty="0" err="1" smtClean="0">
                <a:solidFill>
                  <a:srgbClr val="000000"/>
                </a:solidFill>
                <a:effectLst>
                  <a:outerShdw blurRad="38100" dist="38100" dir="2700000" algn="tl">
                    <a:srgbClr val="FFFFFF"/>
                  </a:outerShdw>
                </a:effectLst>
              </a:rPr>
              <a:t>keeping</a:t>
            </a:r>
            <a:r>
              <a:rPr lang="es-ES_tradnl" sz="2000" dirty="0" smtClean="0">
                <a:solidFill>
                  <a:srgbClr val="000000"/>
                </a:solidFill>
                <a:effectLst>
                  <a:outerShdw blurRad="38100" dist="38100" dir="2700000" algn="tl">
                    <a:srgbClr val="FFFFFF"/>
                  </a:outerShdw>
                </a:effectLst>
              </a:rPr>
              <a:t> </a:t>
            </a:r>
            <a:r>
              <a:rPr lang="es-ES_tradnl" sz="2000" dirty="0" err="1" smtClean="0">
                <a:solidFill>
                  <a:srgbClr val="000000"/>
                </a:solidFill>
                <a:effectLst>
                  <a:outerShdw blurRad="38100" dist="38100" dir="2700000" algn="tl">
                    <a:srgbClr val="FFFFFF"/>
                  </a:outerShdw>
                </a:effectLst>
              </a:rPr>
              <a:t>unit</a:t>
            </a:r>
            <a:r>
              <a:rPr lang="es-ES_tradnl" sz="2000" dirty="0" smtClean="0">
                <a:solidFill>
                  <a:srgbClr val="000000"/>
                </a:solidFill>
                <a:effectLst>
                  <a:outerShdw blurRad="38100" dist="38100" dir="2700000" algn="tl">
                    <a:srgbClr val="FFFFFF"/>
                  </a:outerShdw>
                </a:effectLst>
              </a:rPr>
              <a:t>) </a:t>
            </a: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Categorías de costos en modelos de inventario:</a:t>
            </a:r>
          </a:p>
          <a:p>
            <a:pPr>
              <a:buClr>
                <a:srgbClr val="FF3300"/>
              </a:buClr>
              <a:buFont typeface="Monotype Sorts" charset="0"/>
              <a:buNone/>
            </a:pP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Costos permanentes</a:t>
            </a:r>
            <a:endParaRPr lang="es-ES_tradnl" dirty="0">
              <a:latin typeface="Arial Narrow" charset="0"/>
            </a:endParaRP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Costos de capital</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Costos de almacenamiento</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Costo de utilidades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Trabajo</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Pólizas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Seguridad</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Robos y siniestros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Deterioros u obsolescencia </a:t>
            </a:r>
          </a:p>
        </p:txBody>
      </p:sp>
      <p:sp>
        <p:nvSpPr>
          <p:cNvPr id="6148" name="Rectangle 4" descr="Papel carta"/>
          <p:cNvSpPr>
            <a:spLocks noChangeArrowheads="1"/>
          </p:cNvSpPr>
          <p:nvPr/>
        </p:nvSpPr>
        <p:spPr bwMode="auto">
          <a:xfrm>
            <a:off x="4818063" y="2992582"/>
            <a:ext cx="4095750" cy="3013075"/>
          </a:xfrm>
          <a:prstGeom prst="rect">
            <a:avLst/>
          </a:prstGeom>
          <a:blipFill dpi="0" rotWithShape="0">
            <a:blip r:embed="rId2"/>
            <a:srcRect/>
            <a:tile tx="0" ty="0" sx="100000" sy="100000" flip="none" algn="tl"/>
          </a:bli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endParaRPr lang="es-ES_tradnl">
              <a:latin typeface="Arial Narrow" charset="0"/>
            </a:endParaRPr>
          </a:p>
          <a:p>
            <a:endParaRPr lang="es-ES_tradnl">
              <a:latin typeface="Arial Narrow" charset="0"/>
            </a:endParaRPr>
          </a:p>
          <a:p>
            <a:endParaRPr lang="es-ES_tradnl">
              <a:latin typeface="Arial Narrow" charset="0"/>
            </a:endParaRPr>
          </a:p>
          <a:p>
            <a:r>
              <a:rPr lang="es-ES_tradnl">
                <a:solidFill>
                  <a:srgbClr val="000000"/>
                </a:solidFill>
                <a:latin typeface="Arial Narrow" charset="0"/>
              </a:rPr>
              <a:t>C</a:t>
            </a:r>
            <a:r>
              <a:rPr lang="es-ES_tradnl" baseline="-25000">
                <a:solidFill>
                  <a:srgbClr val="000000"/>
                </a:solidFill>
                <a:latin typeface="Arial Narrow" charset="0"/>
              </a:rPr>
              <a:t>h </a:t>
            </a:r>
            <a:r>
              <a:rPr lang="es-ES_tradnl">
                <a:solidFill>
                  <a:srgbClr val="000000"/>
                </a:solidFill>
                <a:latin typeface="Arial Narrow" charset="0"/>
              </a:rPr>
              <a:t>= Costo anual de mantener una </a:t>
            </a:r>
          </a:p>
          <a:p>
            <a:r>
              <a:rPr lang="es-ES_tradnl">
                <a:solidFill>
                  <a:srgbClr val="000000"/>
                </a:solidFill>
                <a:latin typeface="Arial Narrow" charset="0"/>
              </a:rPr>
              <a:t>        unidad en inventario</a:t>
            </a:r>
          </a:p>
          <a:p>
            <a:r>
              <a:rPr lang="es-ES_tradnl">
                <a:solidFill>
                  <a:srgbClr val="000000"/>
                </a:solidFill>
                <a:latin typeface="Arial Narrow" charset="0"/>
              </a:rPr>
              <a:t>H = Tasa de Costo de </a:t>
            </a:r>
          </a:p>
          <a:p>
            <a:r>
              <a:rPr lang="es-ES_tradnl">
                <a:solidFill>
                  <a:srgbClr val="000000"/>
                </a:solidFill>
                <a:latin typeface="Arial Narrow" charset="0"/>
              </a:rPr>
              <a:t>       almacenamiento anual</a:t>
            </a:r>
          </a:p>
          <a:p>
            <a:r>
              <a:rPr lang="es-ES_tradnl">
                <a:solidFill>
                  <a:srgbClr val="000000"/>
                </a:solidFill>
                <a:latin typeface="Arial Narrow" charset="0"/>
              </a:rPr>
              <a:t>C = Costo unitario por item</a:t>
            </a:r>
          </a:p>
        </p:txBody>
      </p:sp>
      <p:sp>
        <p:nvSpPr>
          <p:cNvPr id="6149" name="Rectangle 5" descr="Mármol verde"/>
          <p:cNvSpPr>
            <a:spLocks noChangeArrowheads="1"/>
          </p:cNvSpPr>
          <p:nvPr/>
        </p:nvSpPr>
        <p:spPr bwMode="auto">
          <a:xfrm>
            <a:off x="6223000" y="3260725"/>
            <a:ext cx="1735138" cy="579438"/>
          </a:xfrm>
          <a:prstGeom prst="rect">
            <a:avLst/>
          </a:prstGeom>
          <a:blipFill dpi="0" rotWithShape="0">
            <a:blip r:embed="rId3"/>
            <a:srcRect/>
            <a:tile tx="0" ty="0" sx="100000" sy="100000" flip="none" algn="tl"/>
          </a:bli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sz="3200" b="1">
                <a:solidFill>
                  <a:srgbClr val="FFFF66"/>
                </a:solidFill>
                <a:latin typeface="Arial Narrow" charset="0"/>
              </a:rPr>
              <a:t>C</a:t>
            </a:r>
            <a:r>
              <a:rPr lang="es-ES_tradnl" sz="3200" b="1" baseline="-25000">
                <a:solidFill>
                  <a:srgbClr val="FFFF66"/>
                </a:solidFill>
                <a:latin typeface="Arial Narrow" charset="0"/>
              </a:rPr>
              <a:t>h</a:t>
            </a:r>
            <a:r>
              <a:rPr lang="es-ES_tradnl" sz="3200" b="1">
                <a:solidFill>
                  <a:srgbClr val="FFFF66"/>
                </a:solidFill>
                <a:latin typeface="Arial Narrow" charset="0"/>
              </a:rPr>
              <a:t> = H * C</a:t>
            </a:r>
            <a:endParaRPr lang="es-ES_tradnl" sz="3200" b="1">
              <a:latin typeface="Arial Narrow" charset="0"/>
            </a:endParaRPr>
          </a:p>
        </p:txBody>
      </p:sp>
    </p:spTree>
    <p:extLst>
      <p:ext uri="{BB962C8B-B14F-4D97-AF65-F5344CB8AC3E}">
        <p14:creationId xmlns="" xmlns:p14="http://schemas.microsoft.com/office/powerpoint/2010/main" val="1929136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dissolve">
                                      <p:cBhvr>
                                        <p:cTn id="7" dur="500"/>
                                        <p:tgtEl>
                                          <p:spTgt spid="614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149"/>
                                        </p:tgtEl>
                                        <p:attrNameLst>
                                          <p:attrName>style.visibility</p:attrName>
                                        </p:attrNameLst>
                                      </p:cBhvr>
                                      <p:to>
                                        <p:strVal val="visible"/>
                                      </p:to>
                                    </p:set>
                                    <p:animEffect transition="in" filter="dissolve">
                                      <p:cBhvr>
                                        <p:cTn id="11"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P spid="6149"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533400"/>
            <a:ext cx="7772400" cy="5562600"/>
          </a:xfrm>
        </p:spPr>
        <p:txBody>
          <a:bodyPr>
            <a:normAutofit fontScale="92500" lnSpcReduction="10000"/>
          </a:bodyPr>
          <a:lstStyle/>
          <a:p>
            <a:pPr>
              <a:buClr>
                <a:srgbClr val="FF3300"/>
              </a:buClr>
              <a:buFont typeface="Monotype Sorts" charset="0"/>
              <a:buNone/>
            </a:pPr>
            <a:r>
              <a:rPr lang="es-ES_tradnl" sz="2400" dirty="0">
                <a:solidFill>
                  <a:srgbClr val="000000"/>
                </a:solidFill>
                <a:effectLst>
                  <a:outerShdw blurRad="38100" dist="38100" dir="2700000" algn="tl">
                    <a:srgbClr val="FFFFFF"/>
                  </a:outerShdw>
                </a:effectLst>
              </a:rPr>
              <a:t>	</a:t>
            </a:r>
            <a:r>
              <a:rPr lang="es-ES_tradnl" sz="2000" dirty="0">
                <a:solidFill>
                  <a:srgbClr val="000000"/>
                </a:solidFill>
                <a:effectLst>
                  <a:outerShdw blurRad="38100" dist="38100" dir="2700000" algn="tl">
                    <a:srgbClr val="FFFFFF"/>
                  </a:outerShdw>
                </a:effectLst>
              </a:rPr>
              <a:t>* Costos de ordenar y de </a:t>
            </a:r>
            <a:r>
              <a:rPr lang="es-ES_tradnl" sz="2000" dirty="0" err="1" smtClean="0">
                <a:solidFill>
                  <a:srgbClr val="000000"/>
                </a:solidFill>
                <a:effectLst>
                  <a:outerShdw blurRad="38100" dist="38100" dir="2700000" algn="tl">
                    <a:srgbClr val="FFFFFF"/>
                  </a:outerShdw>
                </a:effectLst>
              </a:rPr>
              <a:t>setup</a:t>
            </a:r>
            <a:r>
              <a:rPr lang="es-ES_tradnl" sz="2000" dirty="0" smtClean="0">
                <a:solidFill>
                  <a:srgbClr val="000000"/>
                </a:solidFill>
                <a:effectLst>
                  <a:outerShdw blurRad="38100" dist="38100" dir="2700000" algn="tl">
                    <a:srgbClr val="FFFFFF"/>
                  </a:outerShdw>
                </a:effectLst>
              </a:rPr>
              <a:t> (disposición)</a:t>
            </a: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Estos costos son independientes del tamaño de la orden.</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Los costos de ordenar se producen cuando se compran 	grandes cantidades.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+Teléfono</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Revisión de la orden</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Trabajo</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Transporte</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Los costos de </a:t>
            </a:r>
            <a:r>
              <a:rPr lang="es-ES_tradnl" sz="2000" dirty="0" err="1">
                <a:solidFill>
                  <a:srgbClr val="000000"/>
                </a:solidFill>
                <a:effectLst>
                  <a:outerShdw blurRad="38100" dist="38100" dir="2700000" algn="tl">
                    <a:srgbClr val="FFFFFF"/>
                  </a:outerShdw>
                </a:effectLst>
              </a:rPr>
              <a:t>setup</a:t>
            </a:r>
            <a:r>
              <a:rPr lang="es-ES_tradnl" sz="2000" dirty="0">
                <a:solidFill>
                  <a:srgbClr val="000000"/>
                </a:solidFill>
                <a:effectLst>
                  <a:outerShdw blurRad="38100" dist="38100" dir="2700000" algn="tl">
                    <a:srgbClr val="FFFFFF"/>
                  </a:outerShdw>
                </a:effectLst>
              </a:rPr>
              <a:t>  se producen cuando se venden 		grandes cantidades a clientes.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+Limpieza de máquinas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Mantención equipos</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Capacitación del </a:t>
            </a:r>
            <a:r>
              <a:rPr lang="es-ES_tradnl" sz="2000" dirty="0" err="1">
                <a:solidFill>
                  <a:srgbClr val="000000"/>
                </a:solidFill>
                <a:effectLst>
                  <a:outerShdw blurRad="38100" dist="38100" dir="2700000" algn="tl">
                    <a:srgbClr val="FFFFFF"/>
                  </a:outerShdw>
                </a:effectLst>
              </a:rPr>
              <a:t>staff</a:t>
            </a: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Los costos de ordenar y de </a:t>
            </a:r>
            <a:r>
              <a:rPr lang="es-ES_tradnl" sz="2000" dirty="0" err="1">
                <a:solidFill>
                  <a:srgbClr val="000000"/>
                </a:solidFill>
                <a:effectLst>
                  <a:outerShdw blurRad="38100" dist="38100" dir="2700000" algn="tl">
                    <a:srgbClr val="FFFFFF"/>
                  </a:outerShdw>
                </a:effectLst>
              </a:rPr>
              <a:t>setup</a:t>
            </a:r>
            <a:r>
              <a:rPr lang="es-ES_tradnl" sz="2000" dirty="0">
                <a:solidFill>
                  <a:srgbClr val="000000"/>
                </a:solidFill>
                <a:effectLst>
                  <a:outerShdw blurRad="38100" dist="38100" dir="2700000" algn="tl">
                    <a:srgbClr val="FFFFFF"/>
                  </a:outerShdw>
                </a:effectLst>
              </a:rPr>
              <a:t> se denotan por C</a:t>
            </a:r>
            <a:r>
              <a:rPr lang="es-ES_tradnl" sz="2000" b="1" baseline="-25000" dirty="0">
                <a:solidFill>
                  <a:srgbClr val="000000"/>
                </a:solidFill>
                <a:effectLst>
                  <a:outerShdw blurRad="38100" dist="38100" dir="2700000" algn="tl">
                    <a:srgbClr val="FFFFFF"/>
                  </a:outerShdw>
                </a:effectLst>
              </a:rPr>
              <a:t>o</a:t>
            </a:r>
            <a:endParaRPr lang="es-ES_tradnl" sz="2000" dirty="0">
              <a:solidFill>
                <a:srgbClr val="000000"/>
              </a:solidFill>
              <a:effectLst>
                <a:outerShdw blurRad="38100" dist="38100" dir="2700000" algn="tl">
                  <a:srgbClr val="FFFFFF"/>
                </a:outerShdw>
              </a:effectLst>
            </a:endParaRPr>
          </a:p>
          <a:p>
            <a:pPr>
              <a:buClr>
                <a:srgbClr val="FF3300"/>
              </a:buClr>
              <a:buFont typeface="Monotype Sorts" charset="0"/>
              <a:buNone/>
            </a:pPr>
            <a:endParaRPr lang="es-ES_tradnl" sz="2400" dirty="0">
              <a:solidFill>
                <a:schemeClr val="folHlink"/>
              </a:solidFill>
            </a:endParaRPr>
          </a:p>
        </p:txBody>
      </p:sp>
    </p:spTree>
    <p:extLst>
      <p:ext uri="{BB962C8B-B14F-4D97-AF65-F5344CB8AC3E}">
        <p14:creationId xmlns="" xmlns:p14="http://schemas.microsoft.com/office/powerpoint/2010/main" val="3294739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85800" y="533400"/>
            <a:ext cx="7772400" cy="5562600"/>
          </a:xfrm>
        </p:spPr>
        <p:txBody>
          <a:bodyPr/>
          <a:lstStyle/>
          <a:p>
            <a:pPr>
              <a:buFont typeface="Monotype Sorts" charset="0"/>
              <a:buNone/>
            </a:pPr>
            <a:r>
              <a:rPr lang="es-ES_tradnl" sz="2000"/>
              <a:t>	</a:t>
            </a:r>
            <a:r>
              <a:rPr lang="es-ES_tradnl" sz="2000">
                <a:solidFill>
                  <a:srgbClr val="000000"/>
                </a:solidFill>
                <a:effectLst>
                  <a:outerShdw blurRad="38100" dist="38100" dir="2700000" algn="tl">
                    <a:srgbClr val="FFFFFF"/>
                  </a:outerShdw>
                </a:effectLst>
              </a:rPr>
              <a:t>* Costo de satisfacción de los clientes</a:t>
            </a:r>
          </a:p>
          <a:p>
            <a:pPr>
              <a:buFont typeface="Monotype Sorts" charset="0"/>
              <a:buNone/>
            </a:pPr>
            <a:endParaRPr lang="es-ES_tradnl" sz="2000">
              <a:solidFill>
                <a:srgbClr val="000000"/>
              </a:solidFill>
              <a:effectLst>
                <a:outerShdw blurRad="38100" dist="38100" dir="2700000" algn="tl">
                  <a:srgbClr val="FFFFFF"/>
                </a:outerShdw>
              </a:effectLst>
            </a:endParaRPr>
          </a:p>
          <a:p>
            <a:pPr>
              <a:buFont typeface="Monotype Sorts" charset="0"/>
              <a:buNone/>
            </a:pPr>
            <a:r>
              <a:rPr lang="es-ES_tradnl" sz="2000">
                <a:solidFill>
                  <a:srgbClr val="000000"/>
                </a:solidFill>
                <a:effectLst>
                  <a:outerShdw blurRad="38100" dist="38100" dir="2700000" algn="tl">
                    <a:srgbClr val="FFFFFF"/>
                  </a:outerShdw>
                </a:effectLst>
              </a:rPr>
              <a:t>		- Corresponde al grado de satisfacción que experimentan 	los clientes.</a:t>
            </a:r>
          </a:p>
          <a:p>
            <a:pPr>
              <a:buFont typeface="Monotype Sorts" charset="0"/>
              <a:buNone/>
            </a:pPr>
            <a:r>
              <a:rPr lang="es-ES_tradnl" sz="2000">
                <a:solidFill>
                  <a:srgbClr val="000000"/>
                </a:solidFill>
                <a:effectLst>
                  <a:outerShdw blurRad="38100" dist="38100" dir="2700000" algn="tl">
                    <a:srgbClr val="FFFFFF"/>
                  </a:outerShdw>
                </a:effectLst>
              </a:rPr>
              <a:t>		- Un cliente insatisfecho puede:</a:t>
            </a:r>
          </a:p>
          <a:p>
            <a:pPr>
              <a:buFont typeface="Monotype Sorts" charset="0"/>
              <a:buNone/>
            </a:pPr>
            <a:r>
              <a:rPr lang="es-ES_tradnl" sz="2000">
                <a:solidFill>
                  <a:srgbClr val="000000"/>
                </a:solidFill>
                <a:effectLst>
                  <a:outerShdw blurRad="38100" dist="38100" dir="2700000" algn="tl">
                    <a:srgbClr val="FFFFFF"/>
                  </a:outerShdw>
                </a:effectLst>
              </a:rPr>
              <a:t>			+ Cambiarse a la competencia</a:t>
            </a:r>
          </a:p>
          <a:p>
            <a:pPr>
              <a:buFont typeface="Monotype Sorts" charset="0"/>
              <a:buNone/>
            </a:pPr>
            <a:r>
              <a:rPr lang="es-ES_tradnl" sz="2000">
                <a:solidFill>
                  <a:srgbClr val="000000"/>
                </a:solidFill>
                <a:effectLst>
                  <a:outerShdw blurRad="38100" dist="38100" dir="2700000" algn="tl">
                    <a:srgbClr val="FFFFFF"/>
                  </a:outerShdw>
                </a:effectLst>
              </a:rPr>
              <a:t>			+ Esperar hasta que su orden sea satisfecha.</a:t>
            </a:r>
          </a:p>
          <a:p>
            <a:pPr>
              <a:buFont typeface="Monotype Sorts" charset="0"/>
              <a:buNone/>
            </a:pPr>
            <a:endParaRPr lang="es-ES_tradnl" sz="2000">
              <a:solidFill>
                <a:srgbClr val="000000"/>
              </a:solidFill>
              <a:effectLst>
                <a:outerShdw blurRad="38100" dist="38100" dir="2700000" algn="tl">
                  <a:srgbClr val="FFFFFF"/>
                </a:outerShdw>
              </a:effectLst>
            </a:endParaRPr>
          </a:p>
          <a:p>
            <a:pPr>
              <a:buFont typeface="Monotype Sorts" charset="0"/>
              <a:buNone/>
            </a:pPr>
            <a:r>
              <a:rPr lang="es-ES_tradnl" sz="2000">
                <a:solidFill>
                  <a:srgbClr val="000000"/>
                </a:solidFill>
                <a:effectLst>
                  <a:outerShdw blurRad="38100" dist="38100" dir="2700000" algn="tl">
                    <a:srgbClr val="FFFFFF"/>
                  </a:outerShdw>
                </a:effectLst>
              </a:rPr>
              <a:t>		- Para satisfacer a los clientes se espera incurrior en dos 		tipos de costos:</a:t>
            </a:r>
          </a:p>
          <a:p>
            <a:pPr>
              <a:buFont typeface="Monotype Sorts" charset="0"/>
              <a:buNone/>
            </a:pPr>
            <a:r>
              <a:rPr lang="es-ES_tradnl" sz="2000">
                <a:solidFill>
                  <a:srgbClr val="000000"/>
                </a:solidFill>
                <a:effectLst>
                  <a:outerShdw blurRad="38100" dist="38100" dir="2700000" algn="tl">
                    <a:srgbClr val="FFFFFF"/>
                  </a:outerShdw>
                </a:effectLst>
              </a:rPr>
              <a:t>		+ Costos administrativos de no contar con el stock 		   denotado por </a:t>
            </a:r>
            <a:r>
              <a:rPr lang="es-ES_tradnl" sz="2500" b="1">
                <a:solidFill>
                  <a:srgbClr val="000000"/>
                </a:solidFill>
                <a:effectLst>
                  <a:outerShdw blurRad="38100" dist="38100" dir="2700000" algn="tl">
                    <a:srgbClr val="FFFFFF"/>
                  </a:outerShdw>
                </a:effectLst>
                <a:latin typeface="Symbol" charset="0"/>
              </a:rPr>
              <a:t>p.</a:t>
            </a:r>
            <a:endParaRPr lang="es-ES_tradnl" sz="2000">
              <a:solidFill>
                <a:srgbClr val="000000"/>
              </a:solidFill>
              <a:effectLst>
                <a:outerShdw blurRad="38100" dist="38100" dir="2700000" algn="tl">
                  <a:srgbClr val="FFFFFF"/>
                </a:outerShdw>
              </a:effectLst>
            </a:endParaRPr>
          </a:p>
          <a:p>
            <a:pPr>
              <a:buFont typeface="Monotype Sorts" charset="0"/>
              <a:buNone/>
            </a:pPr>
            <a:r>
              <a:rPr lang="es-ES_tradnl" sz="2000">
                <a:solidFill>
                  <a:srgbClr val="000000"/>
                </a:solidFill>
                <a:effectLst>
                  <a:outerShdw blurRad="38100" dist="38100" dir="2700000" algn="tl">
                    <a:srgbClr val="FFFFFF"/>
                  </a:outerShdw>
                </a:effectLst>
              </a:rPr>
              <a:t>		+  Costo de tener una orden pendiente denotado por C</a:t>
            </a:r>
            <a:r>
              <a:rPr lang="es-ES_tradnl" sz="2000" b="1" baseline="-25000">
                <a:solidFill>
                  <a:srgbClr val="000000"/>
                </a:solidFill>
                <a:effectLst>
                  <a:outerShdw blurRad="38100" dist="38100" dir="2700000" algn="tl">
                    <a:srgbClr val="FFFFFF"/>
                  </a:outerShdw>
                </a:effectLst>
              </a:rPr>
              <a:t>s</a:t>
            </a:r>
            <a:endParaRPr lang="es-ES_tradnl" sz="2000">
              <a:solidFill>
                <a:srgbClr val="000000"/>
              </a:solidFill>
              <a:effectLst>
                <a:outerShdw blurRad="38100" dist="38100" dir="2700000" algn="tl">
                  <a:srgbClr val="FFFFFF"/>
                </a:outerShdw>
              </a:effectLst>
            </a:endParaRPr>
          </a:p>
          <a:p>
            <a:pPr>
              <a:buFont typeface="Monotype Sorts" charset="0"/>
              <a:buNone/>
            </a:pPr>
            <a:r>
              <a:rPr lang="es-ES_tradnl" sz="2000">
                <a:solidFill>
                  <a:srgbClr val="000000"/>
                </a:solidFill>
                <a:effectLst>
                  <a:outerShdw blurRad="38100" dist="38100" dir="2700000" algn="tl">
                    <a:srgbClr val="FFFFFF"/>
                  </a:outerShdw>
                </a:effectLst>
              </a:rPr>
              <a:t>		</a:t>
            </a:r>
          </a:p>
        </p:txBody>
      </p:sp>
    </p:spTree>
    <p:extLst>
      <p:ext uri="{BB962C8B-B14F-4D97-AF65-F5344CB8AC3E}">
        <p14:creationId xmlns="" xmlns:p14="http://schemas.microsoft.com/office/powerpoint/2010/main" val="3050685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s-ES_tradnl" sz="3600" b="1" dirty="0" smtClean="0">
                <a:solidFill>
                  <a:srgbClr val="000000"/>
                </a:solidFill>
              </a:rPr>
              <a:t>Tipos de Modelos de inventarios</a:t>
            </a:r>
            <a:br>
              <a:rPr lang="es-ES_tradnl" sz="3600" b="1" dirty="0" smtClean="0">
                <a:solidFill>
                  <a:srgbClr val="000000"/>
                </a:solidFill>
              </a:rPr>
            </a:br>
            <a:r>
              <a:rPr lang="es-ES_tradnl" sz="3600" dirty="0" smtClean="0">
                <a:solidFill>
                  <a:srgbClr val="000000"/>
                </a:solidFill>
              </a:rPr>
              <a:t>1. Modelo </a:t>
            </a:r>
            <a:r>
              <a:rPr lang="es-ES_tradnl" sz="3600" dirty="0">
                <a:solidFill>
                  <a:srgbClr val="000000"/>
                </a:solidFill>
              </a:rPr>
              <a:t>del lote económico</a:t>
            </a:r>
            <a:endParaRPr lang="es-ES_tradnl" dirty="0">
              <a:solidFill>
                <a:srgbClr val="000000"/>
              </a:solidFill>
            </a:endParaRPr>
          </a:p>
        </p:txBody>
      </p:sp>
      <p:sp>
        <p:nvSpPr>
          <p:cNvPr id="11267" name="Rectangle 3"/>
          <p:cNvSpPr>
            <a:spLocks noGrp="1" noChangeArrowheads="1"/>
          </p:cNvSpPr>
          <p:nvPr>
            <p:ph idx="1"/>
          </p:nvPr>
        </p:nvSpPr>
        <p:spPr/>
        <p:txBody>
          <a:bodyPr>
            <a:normAutofit/>
          </a:bodyPr>
          <a:lstStyle/>
          <a:p>
            <a:pPr>
              <a:buClr>
                <a:srgbClr val="FF3300"/>
              </a:buClr>
              <a:buNone/>
            </a:pPr>
            <a:r>
              <a:rPr lang="es-ES_tradnl" sz="2400" dirty="0" smtClean="0">
                <a:solidFill>
                  <a:srgbClr val="000000"/>
                </a:solidFill>
              </a:rPr>
              <a:t>1.Se </a:t>
            </a:r>
            <a:r>
              <a:rPr lang="es-ES_tradnl" sz="2400" dirty="0">
                <a:solidFill>
                  <a:srgbClr val="000000"/>
                </a:solidFill>
              </a:rPr>
              <a:t>trata de una de las más comunes técnicas usadas en materia de optimización de inventarios</a:t>
            </a:r>
          </a:p>
          <a:p>
            <a:pPr>
              <a:buClr>
                <a:srgbClr val="FF3300"/>
              </a:buClr>
              <a:buFont typeface="Monotype Sorts" charset="0"/>
              <a:buChar char="4"/>
            </a:pPr>
            <a:endParaRPr lang="es-ES_tradnl" sz="2400" dirty="0">
              <a:solidFill>
                <a:srgbClr val="000000"/>
              </a:solidFill>
            </a:endParaRPr>
          </a:p>
          <a:p>
            <a:pPr>
              <a:buClr>
                <a:srgbClr val="FF3300"/>
              </a:buClr>
              <a:buNone/>
            </a:pPr>
            <a:r>
              <a:rPr lang="es-ES_tradnl" sz="2400" dirty="0" smtClean="0">
                <a:solidFill>
                  <a:srgbClr val="000000"/>
                </a:solidFill>
              </a:rPr>
              <a:t>2. Supuestos </a:t>
            </a:r>
            <a:r>
              <a:rPr lang="es-ES_tradnl" sz="2400" dirty="0">
                <a:solidFill>
                  <a:srgbClr val="000000"/>
                </a:solidFill>
              </a:rPr>
              <a:t>del modelo EOQ:</a:t>
            </a:r>
          </a:p>
          <a:p>
            <a:pPr>
              <a:buClr>
                <a:srgbClr val="FF3300"/>
              </a:buClr>
              <a:buFont typeface="Monotype Sorts" charset="0"/>
              <a:buNone/>
            </a:pPr>
            <a:r>
              <a:rPr lang="es-ES_tradnl" sz="2000" dirty="0">
                <a:solidFill>
                  <a:srgbClr val="000000"/>
                </a:solidFill>
              </a:rPr>
              <a:t>	</a:t>
            </a:r>
            <a:r>
              <a:rPr lang="es-ES_tradnl" sz="2000" dirty="0">
                <a:solidFill>
                  <a:srgbClr val="000000"/>
                </a:solidFill>
                <a:effectLst>
                  <a:outerShdw blurRad="38100" dist="38100" dir="2700000" algn="tl">
                    <a:srgbClr val="FFFFFF"/>
                  </a:outerShdw>
                </a:effectLst>
              </a:rPr>
              <a:t>- La demanda es conocida y ocurre a una tasa constante.</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Los productos tienen duración suficiente.</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Se utiliza un sistema de monitoreo continuo</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Todos los costos permanecen constantes en el tiempo</a:t>
            </a:r>
          </a:p>
          <a:p>
            <a:pPr>
              <a:buClr>
                <a:srgbClr val="FF3300"/>
              </a:buClr>
              <a:buFont typeface="Monotype Sorts" charset="0"/>
              <a:buNone/>
            </a:pPr>
            <a:r>
              <a:rPr lang="es-ES_tradnl" sz="2000" dirty="0">
                <a:solidFill>
                  <a:srgbClr val="000000"/>
                </a:solidFill>
                <a:effectLst>
                  <a:outerShdw blurRad="38100" dist="38100" dir="2700000" algn="tl">
                    <a:srgbClr val="FFFFFF"/>
                  </a:outerShdw>
                </a:effectLst>
              </a:rPr>
              <a:t>	- </a:t>
            </a:r>
            <a:r>
              <a:rPr lang="es-ES_tradnl" sz="2400" dirty="0">
                <a:solidFill>
                  <a:srgbClr val="000000"/>
                </a:solidFill>
              </a:rPr>
              <a:t> </a:t>
            </a:r>
            <a:r>
              <a:rPr lang="es-ES_tradnl" sz="2000" dirty="0">
                <a:solidFill>
                  <a:srgbClr val="000000"/>
                </a:solidFill>
                <a:effectLst>
                  <a:outerShdw blurRad="38100" dist="38100" dir="2700000" algn="tl">
                    <a:srgbClr val="FFFFFF"/>
                  </a:outerShdw>
                </a:effectLst>
              </a:rPr>
              <a:t>El tiempo de espera entre la emisión de la orden y la llegada de esta (lead-time) es igual a 0</a:t>
            </a:r>
            <a:endParaRPr lang="es-ES_tradnl" sz="2400" dirty="0">
              <a:solidFill>
                <a:srgbClr val="000000"/>
              </a:solidFill>
            </a:endParaRPr>
          </a:p>
        </p:txBody>
      </p:sp>
    </p:spTree>
    <p:extLst>
      <p:ext uri="{BB962C8B-B14F-4D97-AF65-F5344CB8AC3E}">
        <p14:creationId xmlns="" xmlns:p14="http://schemas.microsoft.com/office/powerpoint/2010/main" val="3252902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685800" y="762000"/>
            <a:ext cx="7848600" cy="5334000"/>
          </a:xfrm>
        </p:spPr>
        <p:txBody>
          <a:bodyPr/>
          <a:lstStyle/>
          <a:p>
            <a:pPr>
              <a:buClr>
                <a:srgbClr val="FF3300"/>
              </a:buClr>
              <a:buNone/>
            </a:pPr>
            <a:r>
              <a:rPr lang="es-ES_tradnl" sz="2400" dirty="0">
                <a:solidFill>
                  <a:schemeClr val="bg1"/>
                </a:solidFill>
              </a:rPr>
              <a:t>La ecuación de costos del modelo EOQ</a:t>
            </a:r>
          </a:p>
          <a:p>
            <a:pPr>
              <a:buClr>
                <a:srgbClr val="FF3300"/>
              </a:buClr>
              <a:buFont typeface="Monotype Sorts" charset="0"/>
              <a:buChar char="4"/>
            </a:pPr>
            <a:endParaRPr lang="es-ES_tradnl" sz="2400" dirty="0">
              <a:solidFill>
                <a:schemeClr val="folHlink"/>
              </a:solidFill>
            </a:endParaRPr>
          </a:p>
          <a:p>
            <a:pPr lvl="1">
              <a:buClr>
                <a:srgbClr val="FF3300"/>
              </a:buClr>
              <a:buFont typeface="Monotype Sorts" charset="0"/>
              <a:buNone/>
            </a:pPr>
            <a:r>
              <a:rPr lang="es-ES_tradnl" sz="2000" dirty="0">
                <a:solidFill>
                  <a:srgbClr val="000000"/>
                </a:solidFill>
                <a:effectLst>
                  <a:outerShdw blurRad="38100" dist="38100" dir="2700000" algn="tl">
                    <a:srgbClr val="FFFFFF"/>
                  </a:outerShdw>
                </a:effectLst>
              </a:rPr>
              <a:t>- El entorno constante que describe el modelo EOQ supone las siguiente observación:</a:t>
            </a:r>
          </a:p>
          <a:p>
            <a:pPr lvl="1">
              <a:buClr>
                <a:srgbClr val="FF3300"/>
              </a:buClr>
              <a:buFont typeface="Monotype Sorts" charset="0"/>
              <a:buNone/>
            </a:pPr>
            <a:endParaRPr lang="es-ES_tradnl" sz="2000" dirty="0">
              <a:solidFill>
                <a:srgbClr val="000000"/>
              </a:solidFill>
              <a:effectLst>
                <a:outerShdw blurRad="38100" dist="38100" dir="2700000" algn="tl">
                  <a:srgbClr val="FFFFFF"/>
                </a:outerShdw>
              </a:effectLst>
            </a:endParaRPr>
          </a:p>
          <a:p>
            <a:pPr lvl="1">
              <a:buClr>
                <a:srgbClr val="FF3300"/>
              </a:buClr>
              <a:buFont typeface="Monotype Sorts" charset="0"/>
              <a:buNone/>
            </a:pPr>
            <a:endParaRPr lang="es-ES_tradnl" sz="2000" dirty="0"/>
          </a:p>
        </p:txBody>
      </p:sp>
      <p:grpSp>
        <p:nvGrpSpPr>
          <p:cNvPr id="12292" name="Group 4"/>
          <p:cNvGrpSpPr>
            <a:grpSpLocks/>
          </p:cNvGrpSpPr>
          <p:nvPr/>
        </p:nvGrpSpPr>
        <p:grpSpPr bwMode="auto">
          <a:xfrm>
            <a:off x="1530350" y="2514600"/>
            <a:ext cx="5632450" cy="1146175"/>
            <a:chOff x="964" y="1588"/>
            <a:chExt cx="3496" cy="673"/>
          </a:xfrm>
        </p:grpSpPr>
        <p:sp>
          <p:nvSpPr>
            <p:cNvPr id="12293" name="AutoShape 5" descr="Papel carta"/>
            <p:cNvSpPr>
              <a:spLocks noChangeArrowheads="1"/>
            </p:cNvSpPr>
            <p:nvPr/>
          </p:nvSpPr>
          <p:spPr bwMode="auto">
            <a:xfrm>
              <a:off x="964" y="1588"/>
              <a:ext cx="3496" cy="664"/>
            </a:xfrm>
            <a:prstGeom prst="parallelogram">
              <a:avLst>
                <a:gd name="adj" fmla="val 0"/>
              </a:avLst>
            </a:prstGeom>
            <a:blipFill dpi="0" rotWithShape="0">
              <a:blip r:embed="rId2"/>
              <a:srcRect/>
              <a:tile tx="0" ty="0" sx="100000" sy="100000" flip="none" algn="tl"/>
            </a:blipFill>
            <a:ln w="12700">
              <a:solidFill>
                <a:schemeClr val="tx1"/>
              </a:solidFill>
              <a:miter lim="800000"/>
              <a:headEnd/>
              <a:tailEnd/>
            </a:ln>
            <a:effectLst>
              <a:outerShdw blurRad="63500" dist="107763" dir="2700000" algn="ctr" rotWithShape="0">
                <a:srgbClr val="7201F8">
                  <a:alpha val="74998"/>
                </a:srgbClr>
              </a:outerShdw>
            </a:effectLst>
          </p:spPr>
          <p:txBody>
            <a:bodyPr wrap="none" anchor="ctr"/>
            <a:lstStyle/>
            <a:p>
              <a:endParaRPr lang="es-ES"/>
            </a:p>
          </p:txBody>
        </p:sp>
        <p:sp>
          <p:nvSpPr>
            <p:cNvPr id="12294" name="Rectangle 6" descr="Papel carta"/>
            <p:cNvSpPr>
              <a:spLocks noChangeArrowheads="1"/>
            </p:cNvSpPr>
            <p:nvPr/>
          </p:nvSpPr>
          <p:spPr bwMode="auto">
            <a:xfrm>
              <a:off x="1286" y="1670"/>
              <a:ext cx="2643" cy="591"/>
            </a:xfrm>
            <a:prstGeom prst="rect">
              <a:avLst/>
            </a:prstGeom>
            <a:blipFill dpi="0" rotWithShape="0">
              <a:blip r:embed="rId2"/>
              <a:srcRect/>
              <a:tile tx="0" ty="0" sx="100000" sy="100000" flip="none" algn="tl"/>
            </a:bli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sz="2000" b="1">
                  <a:solidFill>
                    <a:srgbClr val="000000"/>
                  </a:solidFill>
                  <a:latin typeface="Arial Narrow" charset="0"/>
                </a:rPr>
                <a:t>LA POLÍTICA OPTIMA PARA ORDENAR </a:t>
              </a:r>
            </a:p>
            <a:p>
              <a:r>
                <a:rPr lang="es-ES_tradnl" sz="2000" b="1">
                  <a:solidFill>
                    <a:srgbClr val="000000"/>
                  </a:solidFill>
                  <a:latin typeface="Arial Narrow" charset="0"/>
                </a:rPr>
                <a:t>ES LA MISMA CANTIDAD CADA CIERTO </a:t>
              </a:r>
            </a:p>
            <a:p>
              <a:r>
                <a:rPr lang="es-ES_tradnl" sz="2000" b="1">
                  <a:solidFill>
                    <a:srgbClr val="000000"/>
                  </a:solidFill>
                  <a:latin typeface="Arial Narrow" charset="0"/>
                </a:rPr>
                <a:t>PERIODO DE TIEMPO</a:t>
              </a:r>
              <a:endParaRPr lang="es-ES_tradnl" b="1">
                <a:solidFill>
                  <a:srgbClr val="000000"/>
                </a:solidFill>
                <a:latin typeface="Arial Narrow" charset="0"/>
              </a:endParaRPr>
            </a:p>
          </p:txBody>
        </p:sp>
      </p:grpSp>
      <p:sp>
        <p:nvSpPr>
          <p:cNvPr id="12295" name="Rectangle 7" descr="Papel seda rosa"/>
          <p:cNvSpPr>
            <a:spLocks noChangeArrowheads="1"/>
          </p:cNvSpPr>
          <p:nvPr/>
        </p:nvSpPr>
        <p:spPr bwMode="auto">
          <a:xfrm>
            <a:off x="1279525" y="3711575"/>
            <a:ext cx="6345238" cy="457200"/>
          </a:xfrm>
          <a:prstGeom prst="rect">
            <a:avLst/>
          </a:prstGeom>
          <a:blipFill dpi="0" rotWithShape="0">
            <a:blip r:embed="rId3"/>
            <a:srcRect/>
            <a:tile tx="0" ty="0" sx="100000" sy="100000" flip="none" algn="tl"/>
          </a:bli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a:solidFill>
                  <a:srgbClr val="000000"/>
                </a:solidFill>
                <a:latin typeface="Arial Narrow" charset="0"/>
              </a:rPr>
              <a:t>Esta observación permite construir el siguiente modelo</a:t>
            </a:r>
            <a:r>
              <a:rPr lang="es-ES_tradnl">
                <a:solidFill>
                  <a:srgbClr val="7201F8"/>
                </a:solidFill>
                <a:latin typeface="Arial Narrow" charset="0"/>
              </a:rPr>
              <a:t>:</a:t>
            </a:r>
          </a:p>
        </p:txBody>
      </p:sp>
      <p:grpSp>
        <p:nvGrpSpPr>
          <p:cNvPr id="12305" name="Group 17"/>
          <p:cNvGrpSpPr>
            <a:grpSpLocks/>
          </p:cNvGrpSpPr>
          <p:nvPr/>
        </p:nvGrpSpPr>
        <p:grpSpPr bwMode="auto">
          <a:xfrm>
            <a:off x="746125" y="4168775"/>
            <a:ext cx="7559675" cy="2455863"/>
            <a:chOff x="470" y="2626"/>
            <a:chExt cx="4762" cy="1547"/>
          </a:xfrm>
        </p:grpSpPr>
        <p:grpSp>
          <p:nvGrpSpPr>
            <p:cNvPr id="12297" name="Group 9" descr="Mármol verde"/>
            <p:cNvGrpSpPr>
              <a:grpSpLocks/>
            </p:cNvGrpSpPr>
            <p:nvPr/>
          </p:nvGrpSpPr>
          <p:grpSpPr bwMode="auto">
            <a:xfrm>
              <a:off x="624" y="2684"/>
              <a:ext cx="4608" cy="1489"/>
              <a:chOff x="624" y="2688"/>
              <a:chExt cx="4608" cy="1489"/>
            </a:xfrm>
          </p:grpSpPr>
          <p:sp>
            <p:nvSpPr>
              <p:cNvPr id="12298" name="Line 10" descr="Mármol verde"/>
              <p:cNvSpPr>
                <a:spLocks noChangeShapeType="1"/>
              </p:cNvSpPr>
              <p:nvPr/>
            </p:nvSpPr>
            <p:spPr bwMode="auto">
              <a:xfrm>
                <a:off x="624" y="4176"/>
                <a:ext cx="4608" cy="0"/>
              </a:xfrm>
              <a:prstGeom prst="line">
                <a:avLst/>
              </a:prstGeom>
              <a:no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2299" name="Freeform 11" descr="Mármol verde"/>
              <p:cNvSpPr>
                <a:spLocks/>
              </p:cNvSpPr>
              <p:nvPr/>
            </p:nvSpPr>
            <p:spPr bwMode="auto">
              <a:xfrm>
                <a:off x="720" y="2688"/>
                <a:ext cx="1489" cy="1489"/>
              </a:xfrm>
              <a:custGeom>
                <a:avLst/>
                <a:gdLst>
                  <a:gd name="T0" fmla="*/ 0 w 1489"/>
                  <a:gd name="T1" fmla="*/ 1488 h 1489"/>
                  <a:gd name="T2" fmla="*/ 0 w 1489"/>
                  <a:gd name="T3" fmla="*/ 0 h 1489"/>
                  <a:gd name="T4" fmla="*/ 1488 w 1489"/>
                  <a:gd name="T5" fmla="*/ 1488 h 1489"/>
                </a:gdLst>
                <a:ahLst/>
                <a:cxnLst>
                  <a:cxn ang="0">
                    <a:pos x="T0" y="T1"/>
                  </a:cxn>
                  <a:cxn ang="0">
                    <a:pos x="T2" y="T3"/>
                  </a:cxn>
                  <a:cxn ang="0">
                    <a:pos x="T4" y="T5"/>
                  </a:cxn>
                </a:cxnLst>
                <a:rect l="0" t="0" r="r" b="b"/>
                <a:pathLst>
                  <a:path w="1489" h="1489">
                    <a:moveTo>
                      <a:pt x="0" y="1488"/>
                    </a:moveTo>
                    <a:lnTo>
                      <a:pt x="0" y="0"/>
                    </a:lnTo>
                    <a:lnTo>
                      <a:pt x="1488" y="1488"/>
                    </a:lnTo>
                  </a:path>
                </a:pathLst>
              </a:custGeom>
              <a:blipFill dpi="0" rotWithShape="0">
                <a:blip r:embed="rId4"/>
                <a:srcRect/>
                <a:tile tx="0" ty="0" sx="100000" sy="100000" flip="none" algn="tl"/>
              </a:blipFill>
              <a:ln w="12700" cap="rnd" cmpd="sng">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ES"/>
              </a:p>
            </p:txBody>
          </p:sp>
          <p:sp>
            <p:nvSpPr>
              <p:cNvPr id="12300" name="Freeform 12" descr="Mármol verde"/>
              <p:cNvSpPr>
                <a:spLocks/>
              </p:cNvSpPr>
              <p:nvPr/>
            </p:nvSpPr>
            <p:spPr bwMode="auto">
              <a:xfrm>
                <a:off x="2208" y="2688"/>
                <a:ext cx="1489" cy="1489"/>
              </a:xfrm>
              <a:custGeom>
                <a:avLst/>
                <a:gdLst>
                  <a:gd name="T0" fmla="*/ 0 w 1489"/>
                  <a:gd name="T1" fmla="*/ 1488 h 1489"/>
                  <a:gd name="T2" fmla="*/ 0 w 1489"/>
                  <a:gd name="T3" fmla="*/ 0 h 1489"/>
                  <a:gd name="T4" fmla="*/ 1488 w 1489"/>
                  <a:gd name="T5" fmla="*/ 1488 h 1489"/>
                </a:gdLst>
                <a:ahLst/>
                <a:cxnLst>
                  <a:cxn ang="0">
                    <a:pos x="T0" y="T1"/>
                  </a:cxn>
                  <a:cxn ang="0">
                    <a:pos x="T2" y="T3"/>
                  </a:cxn>
                  <a:cxn ang="0">
                    <a:pos x="T4" y="T5"/>
                  </a:cxn>
                </a:cxnLst>
                <a:rect l="0" t="0" r="r" b="b"/>
                <a:pathLst>
                  <a:path w="1489" h="1489">
                    <a:moveTo>
                      <a:pt x="0" y="1488"/>
                    </a:moveTo>
                    <a:lnTo>
                      <a:pt x="0" y="0"/>
                    </a:lnTo>
                    <a:lnTo>
                      <a:pt x="1488" y="1488"/>
                    </a:lnTo>
                  </a:path>
                </a:pathLst>
              </a:custGeom>
              <a:blipFill dpi="0" rotWithShape="0">
                <a:blip r:embed="rId4"/>
                <a:srcRect/>
                <a:tile tx="0" ty="0" sx="100000" sy="100000" flip="none" algn="tl"/>
              </a:blipFill>
              <a:ln w="12700" cap="rnd" cmpd="sng">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ES"/>
              </a:p>
            </p:txBody>
          </p:sp>
          <p:sp>
            <p:nvSpPr>
              <p:cNvPr id="12301" name="Freeform 13" descr="Mármol verde"/>
              <p:cNvSpPr>
                <a:spLocks/>
              </p:cNvSpPr>
              <p:nvPr/>
            </p:nvSpPr>
            <p:spPr bwMode="auto">
              <a:xfrm>
                <a:off x="3696" y="2688"/>
                <a:ext cx="1489" cy="1489"/>
              </a:xfrm>
              <a:custGeom>
                <a:avLst/>
                <a:gdLst>
                  <a:gd name="T0" fmla="*/ 0 w 1489"/>
                  <a:gd name="T1" fmla="*/ 1488 h 1489"/>
                  <a:gd name="T2" fmla="*/ 0 w 1489"/>
                  <a:gd name="T3" fmla="*/ 0 h 1489"/>
                  <a:gd name="T4" fmla="*/ 1488 w 1489"/>
                  <a:gd name="T5" fmla="*/ 1488 h 1489"/>
                </a:gdLst>
                <a:ahLst/>
                <a:cxnLst>
                  <a:cxn ang="0">
                    <a:pos x="T0" y="T1"/>
                  </a:cxn>
                  <a:cxn ang="0">
                    <a:pos x="T2" y="T3"/>
                  </a:cxn>
                  <a:cxn ang="0">
                    <a:pos x="T4" y="T5"/>
                  </a:cxn>
                </a:cxnLst>
                <a:rect l="0" t="0" r="r" b="b"/>
                <a:pathLst>
                  <a:path w="1489" h="1489">
                    <a:moveTo>
                      <a:pt x="0" y="1488"/>
                    </a:moveTo>
                    <a:lnTo>
                      <a:pt x="0" y="0"/>
                    </a:lnTo>
                    <a:lnTo>
                      <a:pt x="1488" y="1488"/>
                    </a:lnTo>
                  </a:path>
                </a:pathLst>
              </a:custGeom>
              <a:blipFill dpi="0" rotWithShape="0">
                <a:blip r:embed="rId4"/>
                <a:srcRect/>
                <a:tile tx="0" ty="0" sx="100000" sy="100000" flip="none" algn="tl"/>
              </a:blipFill>
              <a:ln w="12700" cap="rnd" cmpd="sng">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s-ES"/>
              </a:p>
            </p:txBody>
          </p:sp>
        </p:grpSp>
        <p:sp>
          <p:nvSpPr>
            <p:cNvPr id="12302" name="Rectangle 14" descr="Mármol verde"/>
            <p:cNvSpPr>
              <a:spLocks noChangeArrowheads="1"/>
            </p:cNvSpPr>
            <p:nvPr/>
          </p:nvSpPr>
          <p:spPr bwMode="auto">
            <a:xfrm>
              <a:off x="470" y="2626"/>
              <a:ext cx="239" cy="288"/>
            </a:xfrm>
            <a:prstGeom prst="rect">
              <a:avLst/>
            </a:prstGeom>
            <a:noFill/>
            <a:ln>
              <a:noFill/>
            </a:ln>
            <a:effectLst/>
            <a:extLst>
              <a:ext uri="{909E8E84-426E-40dd-AFC4-6F175D3DCCD1}">
                <a14:hiddenFill xmlns="" xmlns:a14="http://schemas.microsoft.com/office/drawing/2010/main">
                  <a:blipFill dpi="0" rotWithShape="0">
                    <a:blip r:embed="rId5"/>
                    <a:srcRect/>
                    <a:tile tx="0" ty="0" sx="100000" sy="100000" flip="none" algn="tl"/>
                  </a:blip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b="1">
                  <a:solidFill>
                    <a:srgbClr val="000000"/>
                  </a:solidFill>
                  <a:latin typeface="Arial Narrow" charset="0"/>
                </a:rPr>
                <a:t>Q</a:t>
              </a:r>
            </a:p>
          </p:txBody>
        </p:sp>
        <p:sp>
          <p:nvSpPr>
            <p:cNvPr id="12303" name="Rectangle 15" descr="Mármol verde"/>
            <p:cNvSpPr>
              <a:spLocks noChangeArrowheads="1"/>
            </p:cNvSpPr>
            <p:nvPr/>
          </p:nvSpPr>
          <p:spPr bwMode="auto">
            <a:xfrm>
              <a:off x="3446" y="2626"/>
              <a:ext cx="239" cy="288"/>
            </a:xfrm>
            <a:prstGeom prst="rect">
              <a:avLst/>
            </a:prstGeom>
            <a:noFill/>
            <a:ln>
              <a:noFill/>
            </a:ln>
            <a:effectLst/>
            <a:extLst>
              <a:ext uri="{909E8E84-426E-40dd-AFC4-6F175D3DCCD1}">
                <a14:hiddenFill xmlns="" xmlns:a14="http://schemas.microsoft.com/office/drawing/2010/main">
                  <a:blipFill dpi="0" rotWithShape="0">
                    <a:blip r:embed="rId5"/>
                    <a:srcRect/>
                    <a:tile tx="0" ty="0" sx="100000" sy="100000" flip="none" algn="tl"/>
                  </a:blip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b="1">
                  <a:solidFill>
                    <a:srgbClr val="000000"/>
                  </a:solidFill>
                  <a:latin typeface="Arial Narrow" charset="0"/>
                </a:rPr>
                <a:t>Q</a:t>
              </a:r>
              <a:endParaRPr lang="es-ES_tradnl" b="1">
                <a:latin typeface="Arial Narrow" charset="0"/>
              </a:endParaRPr>
            </a:p>
          </p:txBody>
        </p:sp>
        <p:sp>
          <p:nvSpPr>
            <p:cNvPr id="12304" name="Rectangle 16" descr="Mármol verde"/>
            <p:cNvSpPr>
              <a:spLocks noChangeArrowheads="1"/>
            </p:cNvSpPr>
            <p:nvPr/>
          </p:nvSpPr>
          <p:spPr bwMode="auto">
            <a:xfrm>
              <a:off x="1958" y="2626"/>
              <a:ext cx="239" cy="288"/>
            </a:xfrm>
            <a:prstGeom prst="rect">
              <a:avLst/>
            </a:prstGeom>
            <a:noFill/>
            <a:ln>
              <a:noFill/>
            </a:ln>
            <a:effectLst/>
            <a:extLst>
              <a:ext uri="{909E8E84-426E-40dd-AFC4-6F175D3DCCD1}">
                <a14:hiddenFill xmlns="" xmlns:a14="http://schemas.microsoft.com/office/drawing/2010/main">
                  <a:blipFill dpi="0" rotWithShape="0">
                    <a:blip r:embed="rId5"/>
                    <a:srcRect/>
                    <a:tile tx="0" ty="0" sx="100000" sy="100000" flip="none" algn="tl"/>
                  </a:blip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b="1">
                  <a:solidFill>
                    <a:srgbClr val="000000"/>
                  </a:solidFill>
                  <a:latin typeface="Arial Narrow" charset="0"/>
                </a:rPr>
                <a:t>Q</a:t>
              </a:r>
              <a:endParaRPr lang="es-ES_tradnl" b="1">
                <a:latin typeface="Arial Narrow" charset="0"/>
              </a:endParaRPr>
            </a:p>
          </p:txBody>
        </p:sp>
      </p:grpSp>
    </p:spTree>
    <p:extLst>
      <p:ext uri="{BB962C8B-B14F-4D97-AF65-F5344CB8AC3E}">
        <p14:creationId xmlns="" xmlns:p14="http://schemas.microsoft.com/office/powerpoint/2010/main" val="1827006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out)">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2295"/>
                                        </p:tgtEl>
                                        <p:attrNameLst>
                                          <p:attrName>style.visibility</p:attrName>
                                        </p:attrNameLst>
                                      </p:cBhvr>
                                      <p:to>
                                        <p:strVal val="visible"/>
                                      </p:to>
                                    </p:set>
                                  </p:childTnLst>
                                  <p:subTnLst>
                                    <p:animClr clrSpc="rgb" dir="cw">
                                      <p:cBhvr override="childStyle">
                                        <p:cTn dur="1" fill="hold" display="0" masterRel="nextClick" afterEffect="1"/>
                                        <p:tgtEl>
                                          <p:spTgt spid="12295"/>
                                        </p:tgtEl>
                                        <p:attrNameLst>
                                          <p:attrName>ppt_c</p:attrName>
                                        </p:attrNameLst>
                                      </p:cBhvr>
                                      <p:to>
                                        <a:schemeClr val="tx1"/>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2305"/>
                                        </p:tgtEl>
                                        <p:attrNameLst>
                                          <p:attrName>style.visibility</p:attrName>
                                        </p:attrNameLst>
                                      </p:cBhvr>
                                      <p:to>
                                        <p:strVal val="visible"/>
                                      </p:to>
                                    </p:set>
                                    <p:animEffect transition="in" filter="wipe(left)">
                                      <p:cBhvr>
                                        <p:cTn id="16"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4" name="Group 4"/>
          <p:cNvGrpSpPr>
            <a:grpSpLocks/>
          </p:cNvGrpSpPr>
          <p:nvPr/>
        </p:nvGrpSpPr>
        <p:grpSpPr bwMode="auto">
          <a:xfrm>
            <a:off x="0" y="0"/>
            <a:ext cx="9142413" cy="6856413"/>
            <a:chOff x="0" y="0"/>
            <a:chExt cx="5759" cy="4319"/>
          </a:xfrm>
        </p:grpSpPr>
        <p:pic>
          <p:nvPicPr>
            <p:cNvPr id="25605" name="Picture 5"/>
            <p:cNvPicPr>
              <a:picLocks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5759" cy="43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5606" name="Rectangle 6"/>
            <p:cNvSpPr>
              <a:spLocks noChangeArrowheads="1"/>
            </p:cNvSpPr>
            <p:nvPr/>
          </p:nvSpPr>
          <p:spPr bwMode="auto">
            <a:xfrm>
              <a:off x="1623" y="3046"/>
              <a:ext cx="3140" cy="288"/>
            </a:xfrm>
            <a:prstGeom prst="rect">
              <a:avLst/>
            </a:prstGeom>
            <a:solidFill>
              <a:srgbClr val="00FFFF"/>
            </a:solidFill>
            <a:ln>
              <a:noFill/>
            </a:ln>
            <a:effectLst>
              <a:outerShdw blurRad="63500" dist="107763" dir="2700000" algn="ctr" rotWithShape="0">
                <a:schemeClr val="accent2">
                  <a:alpha val="74998"/>
                </a:schemeClr>
              </a:outerShdw>
            </a:effectLst>
            <a:extLst>
              <a:ext uri="{91240B29-F687-4f45-9708-019B960494DF}">
                <a14:hiddenLine xmlns="" xmlns:a14="http://schemas.microsoft.com/office/drawing/2010/main" w="9525">
                  <a:solidFill>
                    <a:schemeClr val="tx1"/>
                  </a:solidFill>
                  <a:miter lim="800000"/>
                  <a:headEnd/>
                  <a:tailEnd/>
                </a14:hiddenLine>
              </a:ext>
            </a:extLst>
          </p:spPr>
          <p:txBody>
            <a:bodyPr wrap="none" lIns="92075" tIns="46038" rIns="92075" bIns="46038">
              <a:spAutoFit/>
            </a:bodyPr>
            <a:lstStyle/>
            <a:p>
              <a:r>
                <a:rPr lang="es-ES_tradnl" b="1">
                  <a:solidFill>
                    <a:srgbClr val="000000"/>
                  </a:solidFill>
                  <a:latin typeface="Arial Narrow" charset="0"/>
                </a:rPr>
                <a:t>Datos de entrada para el problema EOQ </a:t>
              </a:r>
            </a:p>
          </p:txBody>
        </p:sp>
        <p:sp>
          <p:nvSpPr>
            <p:cNvPr id="25607" name="Rectangle 7"/>
            <p:cNvSpPr>
              <a:spLocks noChangeArrowheads="1"/>
            </p:cNvSpPr>
            <p:nvPr/>
          </p:nvSpPr>
          <p:spPr bwMode="auto">
            <a:xfrm>
              <a:off x="3401" y="1621"/>
              <a:ext cx="11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endParaRPr lang="es-ES" sz="2000">
                <a:solidFill>
                  <a:srgbClr val="000000"/>
                </a:solidFill>
                <a:latin typeface="Arial Narrow" charset="0"/>
              </a:endParaRPr>
            </a:p>
          </p:txBody>
        </p:sp>
        <p:sp>
          <p:nvSpPr>
            <p:cNvPr id="25608" name="Rectangle 8"/>
            <p:cNvSpPr>
              <a:spLocks noChangeArrowheads="1"/>
            </p:cNvSpPr>
            <p:nvPr/>
          </p:nvSpPr>
          <p:spPr bwMode="auto">
            <a:xfrm>
              <a:off x="3175" y="1990"/>
              <a:ext cx="1954"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nSpc>
                  <a:spcPct val="70000"/>
                </a:lnSpc>
              </a:pPr>
              <a:r>
                <a:rPr lang="es-ES_tradnl" sz="1800">
                  <a:solidFill>
                    <a:srgbClr val="000000"/>
                  </a:solidFill>
                  <a:latin typeface="Arial Narrow" charset="0"/>
                </a:rPr>
                <a:t>La orden es recibida en un período</a:t>
              </a:r>
            </a:p>
          </p:txBody>
        </p:sp>
        <p:sp>
          <p:nvSpPr>
            <p:cNvPr id="25609" name="Rectangle 9"/>
            <p:cNvSpPr>
              <a:spLocks noChangeArrowheads="1"/>
            </p:cNvSpPr>
            <p:nvPr/>
          </p:nvSpPr>
          <p:spPr bwMode="auto">
            <a:xfrm>
              <a:off x="3494" y="2124"/>
              <a:ext cx="1123"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s-ES_tradnl" sz="1800">
                  <a:solidFill>
                    <a:srgbClr val="000000"/>
                  </a:solidFill>
                  <a:latin typeface="Arial Narrow" charset="0"/>
                </a:rPr>
                <a:t>de 8 días / [(52)(5)]</a:t>
              </a:r>
            </a:p>
          </p:txBody>
        </p:sp>
      </p:grpSp>
      <p:grpSp>
        <p:nvGrpSpPr>
          <p:cNvPr id="25613" name="Group 13"/>
          <p:cNvGrpSpPr>
            <a:grpSpLocks/>
          </p:cNvGrpSpPr>
          <p:nvPr/>
        </p:nvGrpSpPr>
        <p:grpSpPr bwMode="auto">
          <a:xfrm>
            <a:off x="0" y="0"/>
            <a:ext cx="9144000" cy="6858000"/>
            <a:chOff x="0" y="0"/>
            <a:chExt cx="5760" cy="4320"/>
          </a:xfrm>
        </p:grpSpPr>
        <p:pic>
          <p:nvPicPr>
            <p:cNvPr id="25611" name="Picture 11"/>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5760" cy="4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5612" name="Rectangle 12"/>
            <p:cNvSpPr>
              <a:spLocks noChangeArrowheads="1"/>
            </p:cNvSpPr>
            <p:nvPr/>
          </p:nvSpPr>
          <p:spPr bwMode="auto">
            <a:xfrm>
              <a:off x="528" y="3462"/>
              <a:ext cx="4732" cy="288"/>
            </a:xfrm>
            <a:prstGeom prst="rect">
              <a:avLst/>
            </a:prstGeom>
            <a:solidFill>
              <a:srgbClr val="00FFFF"/>
            </a:solidFill>
            <a:ln>
              <a:noFill/>
            </a:ln>
            <a:effectLst>
              <a:outerShdw blurRad="63500" dist="107763" dir="2700000" algn="ctr" rotWithShape="0">
                <a:schemeClr val="accent2">
                  <a:alpha val="74998"/>
                </a:schemeClr>
              </a:outerShdw>
            </a:effectLst>
            <a:extLst>
              <a:ext uri="{91240B29-F687-4f45-9708-019B960494DF}">
                <a14:hiddenLine xmlns="" xmlns:a14="http://schemas.microsoft.com/office/drawing/2010/main" w="9525">
                  <a:solidFill>
                    <a:schemeClr val="tx1"/>
                  </a:solidFill>
                  <a:miter lim="800000"/>
                  <a:headEnd/>
                  <a:tailEnd/>
                </a14:hiddenLine>
              </a:ext>
            </a:extLst>
          </p:spPr>
          <p:txBody>
            <a:bodyPr wrap="none" lIns="92075" tIns="46038" rIns="92075" bIns="46038">
              <a:spAutoFit/>
            </a:bodyPr>
            <a:lstStyle/>
            <a:p>
              <a:r>
                <a:rPr lang="es-ES_tradnl" b="1">
                  <a:solidFill>
                    <a:srgbClr val="000000"/>
                  </a:solidFill>
                  <a:latin typeface="Arial Narrow" charset="0"/>
                </a:rPr>
                <a:t>Solución óptima para el problema EOQ obtenida por WINQSB</a:t>
              </a:r>
            </a:p>
          </p:txBody>
        </p:sp>
      </p:grpSp>
    </p:spTree>
    <p:extLst>
      <p:ext uri="{BB962C8B-B14F-4D97-AF65-F5344CB8AC3E}">
        <p14:creationId xmlns="" xmlns:p14="http://schemas.microsoft.com/office/powerpoint/2010/main" val="1767660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ox(out)">
                                      <p:cBhvr>
                                        <p:cTn id="7" dur="500"/>
                                        <p:tgtEl>
                                          <p:spTgt spid="25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25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MX" b="1" dirty="0" smtClean="0"/>
              <a:t>ELEMENTOS DE CONTROL DE INVENTARIOS</a:t>
            </a:r>
            <a:endParaRPr lang="es-ES" b="1" dirty="0"/>
          </a:p>
        </p:txBody>
      </p:sp>
      <p:sp>
        <p:nvSpPr>
          <p:cNvPr id="2" name="1 Marcador de contenido"/>
          <p:cNvSpPr>
            <a:spLocks noGrp="1"/>
          </p:cNvSpPr>
          <p:nvPr>
            <p:ph idx="1"/>
          </p:nvPr>
        </p:nvSpPr>
        <p:spPr>
          <a:xfrm>
            <a:off x="872067" y="2161309"/>
            <a:ext cx="7814733" cy="3964854"/>
          </a:xfrm>
        </p:spPr>
        <p:txBody>
          <a:bodyPr>
            <a:normAutofit fontScale="77500" lnSpcReduction="20000"/>
          </a:bodyPr>
          <a:lstStyle/>
          <a:p>
            <a:pPr algn="just"/>
            <a:r>
              <a:rPr lang="es-MX" dirty="0" smtClean="0"/>
              <a:t>Para lograr una eficaz administración de los inventarios, la tecnología moderna señala los siguientes elementos como bases principales:</a:t>
            </a:r>
            <a:endParaRPr lang="es-ES" dirty="0" smtClean="0"/>
          </a:p>
          <a:p>
            <a:pPr lvl="1" algn="just"/>
            <a:r>
              <a:rPr lang="es-MX" b="1" dirty="0" smtClean="0"/>
              <a:t>Definir objetivos.</a:t>
            </a:r>
            <a:endParaRPr lang="es-ES" b="1" dirty="0" smtClean="0"/>
          </a:p>
          <a:p>
            <a:pPr lvl="1" algn="just"/>
            <a:r>
              <a:rPr lang="es-MX" b="1" dirty="0" smtClean="0"/>
              <a:t>Definir políticas</a:t>
            </a:r>
            <a:endParaRPr lang="es-ES" dirty="0" smtClean="0"/>
          </a:p>
          <a:p>
            <a:pPr lvl="1"/>
            <a:r>
              <a:rPr lang="es-MX" dirty="0" smtClean="0"/>
              <a:t> </a:t>
            </a:r>
            <a:r>
              <a:rPr lang="es-MX" b="1" dirty="0" smtClean="0"/>
              <a:t>Desarrollo de planes y normas</a:t>
            </a:r>
            <a:endParaRPr lang="es-ES" dirty="0" smtClean="0"/>
          </a:p>
          <a:p>
            <a:pPr lvl="1" algn="just"/>
            <a:r>
              <a:rPr lang="es-MX" b="1" dirty="0" smtClean="0"/>
              <a:t>Establecimiento de sistemas  y procedimientos</a:t>
            </a:r>
            <a:endParaRPr lang="es-ES" dirty="0" smtClean="0"/>
          </a:p>
          <a:p>
            <a:pPr lvl="1" algn="just"/>
            <a:r>
              <a:rPr lang="es-MX" b="1" dirty="0" smtClean="0"/>
              <a:t>Delegar responsabilidades</a:t>
            </a:r>
          </a:p>
          <a:p>
            <a:pPr lvl="1" algn="just"/>
            <a:r>
              <a:rPr lang="es-MX" b="1" dirty="0" smtClean="0"/>
              <a:t>Establecer comunicaciones</a:t>
            </a:r>
          </a:p>
          <a:p>
            <a:pPr algn="just">
              <a:buNone/>
            </a:pPr>
            <a:r>
              <a:rPr lang="es-MX" dirty="0" smtClean="0"/>
              <a:t> </a:t>
            </a:r>
          </a:p>
          <a:p>
            <a:pPr algn="just">
              <a:buNone/>
            </a:pPr>
            <a:r>
              <a:rPr lang="es-MX" dirty="0" smtClean="0"/>
              <a:t>  Esta tecnología o estructura está diseñada para contribuir a que la administración tome mejores decisiones sobre políticas y consiga que su personal apoye esas políticas con mayor determinación.</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457200"/>
            <a:ext cx="7772400" cy="1143000"/>
          </a:xfrm>
        </p:spPr>
        <p:txBody>
          <a:bodyPr>
            <a:normAutofit/>
          </a:bodyPr>
          <a:lstStyle/>
          <a:p>
            <a:r>
              <a:rPr lang="es-ES_tradnl" sz="3600" b="1" dirty="0" smtClean="0">
                <a:solidFill>
                  <a:srgbClr val="000000"/>
                </a:solidFill>
              </a:rPr>
              <a:t>2. Modelo de cantidad de orden de producción</a:t>
            </a:r>
            <a:endParaRPr lang="es-ES_tradnl" dirty="0">
              <a:solidFill>
                <a:srgbClr val="000000"/>
              </a:solidFill>
            </a:endParaRPr>
          </a:p>
        </p:txBody>
      </p:sp>
      <p:sp>
        <p:nvSpPr>
          <p:cNvPr id="50179" name="Rectangle 3"/>
          <p:cNvSpPr>
            <a:spLocks noGrp="1" noChangeArrowheads="1"/>
          </p:cNvSpPr>
          <p:nvPr>
            <p:ph idx="1"/>
          </p:nvPr>
        </p:nvSpPr>
        <p:spPr/>
        <p:txBody>
          <a:bodyPr>
            <a:normAutofit/>
          </a:bodyPr>
          <a:lstStyle/>
          <a:p>
            <a:pPr algn="just">
              <a:buFont typeface="Monotype Sorts" charset="0"/>
              <a:buNone/>
            </a:pPr>
            <a:r>
              <a:rPr lang="es-ES_tradnl" dirty="0" smtClean="0">
                <a:solidFill>
                  <a:srgbClr val="000000"/>
                </a:solidFill>
              </a:rPr>
              <a:t>   Este modelo es aplicable cuando el inventario fluye continuamente o se construye a través de un periodo de tiempo después de que una orden se ha colocado o cuando la producción y la venta de la unidades se da en forma simultánea. Bajo estas circunstancias, se toma en consideración la tasa de producción diaria (o flujo de inventario) y la tasa de demanda diaria.</a:t>
            </a:r>
            <a:endParaRPr lang="es-ES_tradnl" dirty="0">
              <a:solidFill>
                <a:srgbClr val="000000"/>
              </a:solidFill>
            </a:endParaRPr>
          </a:p>
        </p:txBody>
      </p:sp>
    </p:spTree>
    <p:extLst>
      <p:ext uri="{BB962C8B-B14F-4D97-AF65-F5344CB8AC3E}">
        <p14:creationId xmlns="" xmlns:p14="http://schemas.microsoft.com/office/powerpoint/2010/main" val="4093727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0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85800" y="457200"/>
            <a:ext cx="7772400" cy="1143000"/>
          </a:xfrm>
        </p:spPr>
        <p:txBody>
          <a:bodyPr>
            <a:normAutofit/>
          </a:bodyPr>
          <a:lstStyle/>
          <a:p>
            <a:r>
              <a:rPr lang="es-ES_tradnl" sz="3600" b="1" dirty="0" smtClean="0">
                <a:solidFill>
                  <a:srgbClr val="000000"/>
                </a:solidFill>
              </a:rPr>
              <a:t>3.  Modelo de descuento por volumen</a:t>
            </a:r>
            <a:endParaRPr lang="es-ES_tradnl" dirty="0">
              <a:solidFill>
                <a:srgbClr val="000000"/>
              </a:solidFill>
            </a:endParaRPr>
          </a:p>
        </p:txBody>
      </p:sp>
      <p:sp>
        <p:nvSpPr>
          <p:cNvPr id="51203" name="Rectangle 3"/>
          <p:cNvSpPr>
            <a:spLocks noGrp="1" noChangeArrowheads="1"/>
          </p:cNvSpPr>
          <p:nvPr>
            <p:ph idx="1"/>
          </p:nvPr>
        </p:nvSpPr>
        <p:spPr>
          <a:xfrm>
            <a:off x="685800" y="1600200"/>
            <a:ext cx="8188036" cy="4790439"/>
          </a:xfrm>
        </p:spPr>
        <p:txBody>
          <a:bodyPr/>
          <a:lstStyle/>
          <a:p>
            <a:pPr>
              <a:buFont typeface="Monotype Sorts" charset="0"/>
              <a:buNone/>
            </a:pPr>
            <a:r>
              <a:rPr lang="es-ES_tradnl" sz="2000" dirty="0" smtClean="0">
                <a:solidFill>
                  <a:srgbClr val="000000"/>
                </a:solidFill>
              </a:rPr>
              <a:t>Para incrementar  las ventas, muchas compañías ofrecen descuentos por volumen a sus clientes. Un descuento por volumen, es sencillamente un  precio reducido (P) por el productos cuando éste es comprado en cantidades más grandes.</a:t>
            </a:r>
          </a:p>
          <a:p>
            <a:pPr>
              <a:buFont typeface="Monotype Sorts" charset="0"/>
              <a:buNone/>
            </a:pPr>
            <a:r>
              <a:rPr lang="es-ES_tradnl" sz="2000" dirty="0" smtClean="0">
                <a:solidFill>
                  <a:srgbClr val="000000"/>
                </a:solidFill>
              </a:rPr>
              <a:t>      ejemplo: Un programa de descuento por volumen</a:t>
            </a:r>
          </a:p>
          <a:p>
            <a:pPr>
              <a:buFont typeface="Monotype Sorts" charset="0"/>
              <a:buNone/>
            </a:pPr>
            <a:endParaRPr lang="es-ES_tradnl" sz="2000" dirty="0" smtClean="0">
              <a:solidFill>
                <a:srgbClr val="000000"/>
              </a:solidFill>
            </a:endParaRPr>
          </a:p>
        </p:txBody>
      </p:sp>
      <p:graphicFrame>
        <p:nvGraphicFramePr>
          <p:cNvPr id="4" name="3 Tabla"/>
          <p:cNvGraphicFramePr>
            <a:graphicFrameLocks noGrp="1"/>
          </p:cNvGraphicFramePr>
          <p:nvPr/>
        </p:nvGraphicFramePr>
        <p:xfrm>
          <a:off x="1233054" y="4241799"/>
          <a:ext cx="7225148" cy="2423160"/>
        </p:xfrm>
        <a:graphic>
          <a:graphicData uri="http://schemas.openxmlformats.org/drawingml/2006/table">
            <a:tbl>
              <a:tblPr firstRow="1" bandRow="1">
                <a:tableStyleId>{073A0DAA-6AF3-43AB-8588-CEC1D06C72B9}</a:tableStyleId>
              </a:tblPr>
              <a:tblGrid>
                <a:gridCol w="1806287"/>
                <a:gridCol w="1806287"/>
                <a:gridCol w="1806287"/>
                <a:gridCol w="1806287"/>
              </a:tblGrid>
              <a:tr h="370840">
                <a:tc>
                  <a:txBody>
                    <a:bodyPr/>
                    <a:lstStyle/>
                    <a:p>
                      <a:r>
                        <a:rPr lang="es-MX" dirty="0" smtClean="0"/>
                        <a:t>NÚMERO DE DESCUENTO</a:t>
                      </a:r>
                      <a:endParaRPr lang="es-ES" dirty="0"/>
                    </a:p>
                  </a:txBody>
                  <a:tcPr/>
                </a:tc>
                <a:tc>
                  <a:txBody>
                    <a:bodyPr/>
                    <a:lstStyle/>
                    <a:p>
                      <a:r>
                        <a:rPr lang="es-MX" dirty="0" smtClean="0"/>
                        <a:t>CANTIDAD DEL DESCUENTO</a:t>
                      </a:r>
                      <a:endParaRPr lang="es-ES" dirty="0"/>
                    </a:p>
                  </a:txBody>
                  <a:tcPr/>
                </a:tc>
                <a:tc>
                  <a:txBody>
                    <a:bodyPr/>
                    <a:lstStyle/>
                    <a:p>
                      <a:r>
                        <a:rPr lang="es-MX" dirty="0" smtClean="0"/>
                        <a:t>DESCUENTO  (%)</a:t>
                      </a:r>
                      <a:endParaRPr lang="es-ES" dirty="0"/>
                    </a:p>
                  </a:txBody>
                  <a:tcPr/>
                </a:tc>
                <a:tc>
                  <a:txBody>
                    <a:bodyPr/>
                    <a:lstStyle/>
                    <a:p>
                      <a:r>
                        <a:rPr lang="es-MX" dirty="0" smtClean="0"/>
                        <a:t>PRECIO DEL DESCUENTO</a:t>
                      </a:r>
                      <a:r>
                        <a:rPr lang="es-MX" baseline="0" dirty="0" smtClean="0"/>
                        <a:t> (p)</a:t>
                      </a:r>
                      <a:endParaRPr lang="es-ES" dirty="0"/>
                    </a:p>
                  </a:txBody>
                  <a:tcPr/>
                </a:tc>
              </a:tr>
              <a:tr h="370840">
                <a:tc>
                  <a:txBody>
                    <a:bodyPr/>
                    <a:lstStyle/>
                    <a:p>
                      <a:pPr algn="ctr" fontAlgn="b"/>
                      <a:r>
                        <a:rPr lang="es-ES" sz="2000" b="0" i="0" u="none" strike="noStrike" dirty="0">
                          <a:solidFill>
                            <a:srgbClr val="000000"/>
                          </a:solidFill>
                          <a:latin typeface="Calibri"/>
                        </a:rPr>
                        <a:t>1</a:t>
                      </a:r>
                    </a:p>
                  </a:txBody>
                  <a:tcPr marL="9525" marR="9525" marT="9525" marB="0" anchor="b"/>
                </a:tc>
                <a:tc>
                  <a:txBody>
                    <a:bodyPr/>
                    <a:lstStyle/>
                    <a:p>
                      <a:pPr algn="l" fontAlgn="b"/>
                      <a:r>
                        <a:rPr lang="es-ES" sz="2000" b="0" i="0" u="none" strike="noStrike" dirty="0">
                          <a:solidFill>
                            <a:srgbClr val="000000"/>
                          </a:solidFill>
                          <a:latin typeface="Calibri"/>
                        </a:rPr>
                        <a:t>0 a 999</a:t>
                      </a:r>
                    </a:p>
                  </a:txBody>
                  <a:tcPr marL="9525" marR="9525" marT="9525" marB="0" anchor="b"/>
                </a:tc>
                <a:tc>
                  <a:txBody>
                    <a:bodyPr/>
                    <a:lstStyle/>
                    <a:p>
                      <a:pPr algn="r" fontAlgn="b"/>
                      <a:r>
                        <a:rPr lang="es-ES" sz="2000" b="0" i="0" u="none" strike="noStrike">
                          <a:solidFill>
                            <a:srgbClr val="000000"/>
                          </a:solidFill>
                          <a:latin typeface="Calibri"/>
                        </a:rPr>
                        <a:t>0</a:t>
                      </a:r>
                    </a:p>
                  </a:txBody>
                  <a:tcPr marL="9525" marR="9525" marT="9525" marB="0" anchor="b"/>
                </a:tc>
                <a:tc>
                  <a:txBody>
                    <a:bodyPr/>
                    <a:lstStyle/>
                    <a:p>
                      <a:pPr algn="l" fontAlgn="b"/>
                      <a:r>
                        <a:rPr lang="es-ES" sz="2000" b="0" i="0" u="none" strike="noStrike">
                          <a:solidFill>
                            <a:srgbClr val="000000"/>
                          </a:solidFill>
                          <a:latin typeface="Calibri"/>
                        </a:rPr>
                        <a:t> $                    5.00 </a:t>
                      </a:r>
                    </a:p>
                  </a:txBody>
                  <a:tcPr marL="9525" marR="9525" marT="9525" marB="0" anchor="b"/>
                </a:tc>
              </a:tr>
              <a:tr h="370840">
                <a:tc>
                  <a:txBody>
                    <a:bodyPr/>
                    <a:lstStyle/>
                    <a:p>
                      <a:pPr algn="ctr" fontAlgn="b"/>
                      <a:r>
                        <a:rPr lang="es-ES" sz="2000" b="0" i="0" u="none" strike="noStrike">
                          <a:solidFill>
                            <a:srgbClr val="000000"/>
                          </a:solidFill>
                          <a:latin typeface="Calibri"/>
                        </a:rPr>
                        <a:t>2</a:t>
                      </a:r>
                    </a:p>
                  </a:txBody>
                  <a:tcPr marL="9525" marR="9525" marT="9525" marB="0" anchor="b"/>
                </a:tc>
                <a:tc>
                  <a:txBody>
                    <a:bodyPr/>
                    <a:lstStyle/>
                    <a:p>
                      <a:pPr algn="l" fontAlgn="b"/>
                      <a:r>
                        <a:rPr lang="es-ES" sz="2000" b="0" i="0" u="none" strike="noStrike">
                          <a:solidFill>
                            <a:srgbClr val="000000"/>
                          </a:solidFill>
                          <a:latin typeface="Calibri"/>
                        </a:rPr>
                        <a:t>1000 a 1999</a:t>
                      </a:r>
                    </a:p>
                  </a:txBody>
                  <a:tcPr marL="9525" marR="9525" marT="9525" marB="0" anchor="b"/>
                </a:tc>
                <a:tc>
                  <a:txBody>
                    <a:bodyPr/>
                    <a:lstStyle/>
                    <a:p>
                      <a:pPr algn="r" fontAlgn="b"/>
                      <a:r>
                        <a:rPr lang="es-ES" sz="2000" b="0" i="0" u="none" strike="noStrike" dirty="0">
                          <a:solidFill>
                            <a:srgbClr val="000000"/>
                          </a:solidFill>
                          <a:latin typeface="Calibri"/>
                        </a:rPr>
                        <a:t>4</a:t>
                      </a:r>
                    </a:p>
                  </a:txBody>
                  <a:tcPr marL="9525" marR="9525" marT="9525" marB="0" anchor="b"/>
                </a:tc>
                <a:tc>
                  <a:txBody>
                    <a:bodyPr/>
                    <a:lstStyle/>
                    <a:p>
                      <a:pPr algn="l" fontAlgn="b"/>
                      <a:r>
                        <a:rPr lang="es-ES" sz="2000" b="0" i="0" u="none" strike="noStrike">
                          <a:solidFill>
                            <a:srgbClr val="000000"/>
                          </a:solidFill>
                          <a:latin typeface="Calibri"/>
                        </a:rPr>
                        <a:t> $                    4.80 </a:t>
                      </a:r>
                    </a:p>
                  </a:txBody>
                  <a:tcPr marL="9525" marR="9525" marT="9525" marB="0" anchor="b"/>
                </a:tc>
              </a:tr>
              <a:tr h="370840">
                <a:tc>
                  <a:txBody>
                    <a:bodyPr/>
                    <a:lstStyle/>
                    <a:p>
                      <a:pPr algn="ctr" fontAlgn="b"/>
                      <a:r>
                        <a:rPr lang="es-ES" sz="2000" b="0" i="0" u="none" strike="noStrike">
                          <a:solidFill>
                            <a:srgbClr val="000000"/>
                          </a:solidFill>
                          <a:latin typeface="Calibri"/>
                        </a:rPr>
                        <a:t>3</a:t>
                      </a:r>
                    </a:p>
                  </a:txBody>
                  <a:tcPr marL="9525" marR="9525" marT="9525" marB="0" anchor="b"/>
                </a:tc>
                <a:tc>
                  <a:txBody>
                    <a:bodyPr/>
                    <a:lstStyle/>
                    <a:p>
                      <a:pPr algn="l" fontAlgn="b"/>
                      <a:r>
                        <a:rPr lang="es-ES" sz="2000" b="0" i="0" u="none" strike="noStrike">
                          <a:solidFill>
                            <a:srgbClr val="000000"/>
                          </a:solidFill>
                          <a:latin typeface="Calibri"/>
                        </a:rPr>
                        <a:t>2000 y más</a:t>
                      </a:r>
                    </a:p>
                  </a:txBody>
                  <a:tcPr marL="9525" marR="9525" marT="9525" marB="0" anchor="b"/>
                </a:tc>
                <a:tc>
                  <a:txBody>
                    <a:bodyPr/>
                    <a:lstStyle/>
                    <a:p>
                      <a:pPr algn="r" fontAlgn="b"/>
                      <a:r>
                        <a:rPr lang="es-ES" sz="2000" b="0" i="0" u="none" strike="noStrike" dirty="0">
                          <a:solidFill>
                            <a:srgbClr val="000000"/>
                          </a:solidFill>
                          <a:latin typeface="Calibri"/>
                        </a:rPr>
                        <a:t>5</a:t>
                      </a:r>
                    </a:p>
                  </a:txBody>
                  <a:tcPr marL="9525" marR="9525" marT="9525" marB="0" anchor="b"/>
                </a:tc>
                <a:tc>
                  <a:txBody>
                    <a:bodyPr/>
                    <a:lstStyle/>
                    <a:p>
                      <a:pPr algn="l" fontAlgn="b"/>
                      <a:r>
                        <a:rPr lang="es-ES" sz="2000" b="0" i="0" u="none" strike="noStrike" dirty="0">
                          <a:solidFill>
                            <a:srgbClr val="000000"/>
                          </a:solidFill>
                          <a:latin typeface="Calibri"/>
                        </a:rPr>
                        <a:t> $                    4.75 </a:t>
                      </a:r>
                    </a:p>
                  </a:txBody>
                  <a:tcPr marL="9525" marR="9525" marT="9525" marB="0" anchor="b"/>
                </a:tc>
              </a:tr>
              <a:tr h="370840">
                <a:tc>
                  <a:txBody>
                    <a:bodyPr/>
                    <a:lstStyle/>
                    <a:p>
                      <a:endParaRPr lang="es-ES" sz="2000"/>
                    </a:p>
                  </a:txBody>
                  <a:tcPr/>
                </a:tc>
                <a:tc>
                  <a:txBody>
                    <a:bodyPr/>
                    <a:lstStyle/>
                    <a:p>
                      <a:endParaRPr lang="es-ES" sz="2000"/>
                    </a:p>
                  </a:txBody>
                  <a:tcPr/>
                </a:tc>
                <a:tc>
                  <a:txBody>
                    <a:bodyPr/>
                    <a:lstStyle/>
                    <a:p>
                      <a:endParaRPr lang="es-ES" sz="2000"/>
                    </a:p>
                  </a:txBody>
                  <a:tcPr/>
                </a:tc>
                <a:tc>
                  <a:txBody>
                    <a:bodyPr/>
                    <a:lstStyle/>
                    <a:p>
                      <a:endParaRPr lang="es-ES" sz="2000" dirty="0"/>
                    </a:p>
                  </a:txBody>
                  <a:tcPr/>
                </a:tc>
              </a:tr>
            </a:tbl>
          </a:graphicData>
        </a:graphic>
      </p:graphicFrame>
    </p:spTree>
    <p:extLst>
      <p:ext uri="{BB962C8B-B14F-4D97-AF65-F5344CB8AC3E}">
        <p14:creationId xmlns="" xmlns:p14="http://schemas.microsoft.com/office/powerpoint/2010/main" val="187244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Por su atención </a:t>
            </a:r>
            <a:endParaRPr lang="es-ES" dirty="0"/>
          </a:p>
        </p:txBody>
      </p:sp>
      <p:pic>
        <p:nvPicPr>
          <p:cNvPr id="6" name="5 Marcador de contenido" descr="imagesCAFY8CZO.jpg"/>
          <p:cNvPicPr>
            <a:picLocks noGrp="1" noChangeAspect="1"/>
          </p:cNvPicPr>
          <p:nvPr>
            <p:ph idx="1"/>
          </p:nvPr>
        </p:nvPicPr>
        <p:blipFill>
          <a:blip r:embed="rId2"/>
          <a:stretch>
            <a:fillRect/>
          </a:stretch>
        </p:blipFill>
        <p:spPr>
          <a:xfrm>
            <a:off x="3457575" y="3661569"/>
            <a:ext cx="1238250" cy="7429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b="1" dirty="0" smtClean="0"/>
              <a:t>FUNCIONES DEL INVENTARIO</a:t>
            </a:r>
            <a:endParaRPr lang="es-ES" b="1" dirty="0"/>
          </a:p>
        </p:txBody>
      </p:sp>
      <p:sp>
        <p:nvSpPr>
          <p:cNvPr id="2" name="1 Marcador de contenido"/>
          <p:cNvSpPr>
            <a:spLocks noGrp="1"/>
          </p:cNvSpPr>
          <p:nvPr>
            <p:ph idx="1"/>
          </p:nvPr>
        </p:nvSpPr>
        <p:spPr>
          <a:xfrm>
            <a:off x="872067" y="2015836"/>
            <a:ext cx="7408333" cy="4110327"/>
          </a:xfrm>
        </p:spPr>
        <p:txBody>
          <a:bodyPr>
            <a:normAutofit fontScale="70000" lnSpcReduction="20000"/>
          </a:bodyPr>
          <a:lstStyle/>
          <a:p>
            <a:pPr algn="just">
              <a:buFont typeface="Wingdings" pitchFamily="2" charset="2"/>
              <a:buChar char="v"/>
            </a:pPr>
            <a:r>
              <a:rPr lang="es-MX" dirty="0" smtClean="0"/>
              <a:t>Ofrecer un almacenamiento de bienes para cumplir la demanda anticipada de los clientes.</a:t>
            </a:r>
          </a:p>
          <a:p>
            <a:pPr algn="just">
              <a:buFont typeface="Wingdings" pitchFamily="2" charset="2"/>
              <a:buChar char="v"/>
            </a:pPr>
            <a:r>
              <a:rPr lang="es-MX" dirty="0" smtClean="0"/>
              <a:t>Separar los procesos de producción y distribución</a:t>
            </a:r>
          </a:p>
          <a:p>
            <a:pPr algn="just">
              <a:buFont typeface="Wingdings" pitchFamily="2" charset="2"/>
              <a:buChar char="v"/>
            </a:pPr>
            <a:r>
              <a:rPr lang="es-MX" dirty="0" smtClean="0"/>
              <a:t>Tomar ventaja de los descuentos por cantidad, debido a que los compradores de grandes cantidades pueden reducir sustancialmente el costo de los bienes.</a:t>
            </a:r>
          </a:p>
          <a:p>
            <a:pPr algn="just">
              <a:buFont typeface="Wingdings" pitchFamily="2" charset="2"/>
              <a:buChar char="v"/>
            </a:pPr>
            <a:r>
              <a:rPr lang="es-MX" dirty="0" smtClean="0"/>
              <a:t>Protegerse de la inflación y los cambios de los precios</a:t>
            </a:r>
          </a:p>
          <a:p>
            <a:pPr algn="just">
              <a:buFont typeface="Wingdings" pitchFamily="2" charset="2"/>
              <a:buChar char="v"/>
            </a:pPr>
            <a:r>
              <a:rPr lang="es-MX" dirty="0" smtClean="0"/>
              <a:t>Proteger contra el inventario agotado que puede ocurrir debido al clima, la escasez  de los proveedores, los problemas de calidad o las entregas mal efectuadas . “Los inventarios de seguridad”  principalmente los bienes extra en mano , pueden reducir el riesgo de que se agote el inventario.</a:t>
            </a:r>
          </a:p>
          <a:p>
            <a:pPr algn="just">
              <a:buFont typeface="Wingdings" pitchFamily="2" charset="2"/>
              <a:buChar char="v"/>
            </a:pPr>
            <a:r>
              <a:rPr lang="es-MX" dirty="0" smtClean="0"/>
              <a:t>Permitir que las operaciones continúen con suavidad, con el empleo del inventario del “ trabajo en proceso”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96913" y="0"/>
            <a:ext cx="8385175" cy="1104900"/>
          </a:xfrm>
          <a:noFill/>
          <a:ln/>
        </p:spPr>
        <p:txBody>
          <a:bodyPr/>
          <a:lstStyle/>
          <a:p>
            <a:pPr eaLnBrk="0" hangingPunct="0"/>
            <a:r>
              <a:rPr lang="es-ES_tradnl" b="0"/>
              <a:t>Función de los Inventarios</a:t>
            </a:r>
          </a:p>
        </p:txBody>
      </p:sp>
      <p:sp>
        <p:nvSpPr>
          <p:cNvPr id="9226" name="Rectangle 10"/>
          <p:cNvSpPr>
            <a:spLocks noGrp="1" noChangeArrowheads="1"/>
          </p:cNvSpPr>
          <p:nvPr>
            <p:ph idx="1"/>
          </p:nvPr>
        </p:nvSpPr>
        <p:spPr>
          <a:xfrm>
            <a:off x="771525" y="1411288"/>
            <a:ext cx="7478713" cy="4837112"/>
          </a:xfrm>
          <a:noFill/>
          <a:ln/>
        </p:spPr>
        <p:txBody>
          <a:bodyPr/>
          <a:lstStyle/>
          <a:p>
            <a:pPr algn="just" eaLnBrk="0" hangingPunct="0">
              <a:buSzPct val="90000"/>
            </a:pPr>
            <a:r>
              <a:rPr lang="es-ES_tradnl" sz="2800"/>
              <a:t>Ayudar a la independencia de operaciones - Continuidad de las variaciones de demanda</a:t>
            </a:r>
          </a:p>
          <a:p>
            <a:pPr algn="just" eaLnBrk="0" hangingPunct="0">
              <a:buSzPct val="90000"/>
            </a:pPr>
            <a:r>
              <a:rPr lang="es-ES_tradnl" sz="2800"/>
              <a:t>Determinar condiciones económicas de aprovisionamiento</a:t>
            </a:r>
          </a:p>
          <a:p>
            <a:pPr algn="just" eaLnBrk="0" hangingPunct="0">
              <a:buSzPct val="90000"/>
            </a:pPr>
            <a:r>
              <a:rPr lang="es-ES_tradnl" sz="2800"/>
              <a:t>Determinar la óptima secuencia  de  operaciones</a:t>
            </a:r>
          </a:p>
          <a:p>
            <a:pPr algn="just" eaLnBrk="0" hangingPunct="0">
              <a:buSzPct val="90000"/>
            </a:pPr>
            <a:r>
              <a:rPr lang="es-ES_tradnl" sz="2800"/>
              <a:t>Uso óptimo de la capacidad productiva</a:t>
            </a:r>
          </a:p>
        </p:txBody>
      </p:sp>
      <p:grpSp>
        <p:nvGrpSpPr>
          <p:cNvPr id="2" name="Group 9"/>
          <p:cNvGrpSpPr>
            <a:grpSpLocks/>
          </p:cNvGrpSpPr>
          <p:nvPr/>
        </p:nvGrpSpPr>
        <p:grpSpPr bwMode="auto">
          <a:xfrm>
            <a:off x="7762875" y="4151313"/>
            <a:ext cx="1096963" cy="2257425"/>
            <a:chOff x="4890" y="2615"/>
            <a:chExt cx="691" cy="1422"/>
          </a:xfrm>
        </p:grpSpPr>
        <p:sp>
          <p:nvSpPr>
            <p:cNvPr id="9219" name="Freeform 3"/>
            <p:cNvSpPr>
              <a:spLocks/>
            </p:cNvSpPr>
            <p:nvPr/>
          </p:nvSpPr>
          <p:spPr bwMode="auto">
            <a:xfrm>
              <a:off x="5156" y="2615"/>
              <a:ext cx="204" cy="296"/>
            </a:xfrm>
            <a:custGeom>
              <a:avLst/>
              <a:gdLst/>
              <a:ahLst/>
              <a:cxnLst>
                <a:cxn ang="0">
                  <a:pos x="103" y="0"/>
                </a:cxn>
                <a:cxn ang="0">
                  <a:pos x="78" y="4"/>
                </a:cxn>
                <a:cxn ang="0">
                  <a:pos x="65" y="27"/>
                </a:cxn>
                <a:cxn ang="0">
                  <a:pos x="59" y="72"/>
                </a:cxn>
                <a:cxn ang="0">
                  <a:pos x="63" y="126"/>
                </a:cxn>
                <a:cxn ang="0">
                  <a:pos x="73" y="159"/>
                </a:cxn>
                <a:cxn ang="0">
                  <a:pos x="84" y="203"/>
                </a:cxn>
                <a:cxn ang="0">
                  <a:pos x="17" y="256"/>
                </a:cxn>
                <a:cxn ang="0">
                  <a:pos x="0" y="277"/>
                </a:cxn>
                <a:cxn ang="0">
                  <a:pos x="10" y="295"/>
                </a:cxn>
                <a:cxn ang="0">
                  <a:pos x="44" y="256"/>
                </a:cxn>
                <a:cxn ang="0">
                  <a:pos x="95" y="230"/>
                </a:cxn>
                <a:cxn ang="0">
                  <a:pos x="118" y="263"/>
                </a:cxn>
                <a:cxn ang="0">
                  <a:pos x="144" y="288"/>
                </a:cxn>
                <a:cxn ang="0">
                  <a:pos x="165" y="290"/>
                </a:cxn>
                <a:cxn ang="0">
                  <a:pos x="186" y="288"/>
                </a:cxn>
                <a:cxn ang="0">
                  <a:pos x="196" y="268"/>
                </a:cxn>
                <a:cxn ang="0">
                  <a:pos x="203" y="223"/>
                </a:cxn>
                <a:cxn ang="0">
                  <a:pos x="203" y="173"/>
                </a:cxn>
                <a:cxn ang="0">
                  <a:pos x="195" y="135"/>
                </a:cxn>
                <a:cxn ang="0">
                  <a:pos x="166" y="74"/>
                </a:cxn>
                <a:cxn ang="0">
                  <a:pos x="135" y="33"/>
                </a:cxn>
                <a:cxn ang="0">
                  <a:pos x="114" y="11"/>
                </a:cxn>
                <a:cxn ang="0">
                  <a:pos x="95" y="4"/>
                </a:cxn>
                <a:cxn ang="0">
                  <a:pos x="103" y="0"/>
                </a:cxn>
              </a:cxnLst>
              <a:rect l="0" t="0" r="r" b="b"/>
              <a:pathLst>
                <a:path w="204" h="296">
                  <a:moveTo>
                    <a:pt x="103" y="0"/>
                  </a:moveTo>
                  <a:lnTo>
                    <a:pt x="78" y="4"/>
                  </a:lnTo>
                  <a:lnTo>
                    <a:pt x="65" y="27"/>
                  </a:lnTo>
                  <a:lnTo>
                    <a:pt x="59" y="72"/>
                  </a:lnTo>
                  <a:lnTo>
                    <a:pt x="63" y="126"/>
                  </a:lnTo>
                  <a:lnTo>
                    <a:pt x="73" y="159"/>
                  </a:lnTo>
                  <a:lnTo>
                    <a:pt x="84" y="203"/>
                  </a:lnTo>
                  <a:lnTo>
                    <a:pt x="17" y="256"/>
                  </a:lnTo>
                  <a:lnTo>
                    <a:pt x="0" y="277"/>
                  </a:lnTo>
                  <a:lnTo>
                    <a:pt x="10" y="295"/>
                  </a:lnTo>
                  <a:lnTo>
                    <a:pt x="44" y="256"/>
                  </a:lnTo>
                  <a:lnTo>
                    <a:pt x="95" y="230"/>
                  </a:lnTo>
                  <a:lnTo>
                    <a:pt x="118" y="263"/>
                  </a:lnTo>
                  <a:lnTo>
                    <a:pt x="144" y="288"/>
                  </a:lnTo>
                  <a:lnTo>
                    <a:pt x="165" y="290"/>
                  </a:lnTo>
                  <a:lnTo>
                    <a:pt x="186" y="288"/>
                  </a:lnTo>
                  <a:lnTo>
                    <a:pt x="196" y="268"/>
                  </a:lnTo>
                  <a:lnTo>
                    <a:pt x="203" y="223"/>
                  </a:lnTo>
                  <a:lnTo>
                    <a:pt x="203" y="173"/>
                  </a:lnTo>
                  <a:lnTo>
                    <a:pt x="195" y="135"/>
                  </a:lnTo>
                  <a:lnTo>
                    <a:pt x="166" y="74"/>
                  </a:lnTo>
                  <a:lnTo>
                    <a:pt x="135" y="33"/>
                  </a:lnTo>
                  <a:lnTo>
                    <a:pt x="114" y="11"/>
                  </a:lnTo>
                  <a:lnTo>
                    <a:pt x="95" y="4"/>
                  </a:lnTo>
                  <a:lnTo>
                    <a:pt x="103" y="0"/>
                  </a:lnTo>
                </a:path>
              </a:pathLst>
            </a:custGeom>
            <a:solidFill>
              <a:srgbClr val="000000"/>
            </a:solidFill>
            <a:ln w="9525" cap="rnd">
              <a:noFill/>
              <a:round/>
              <a:headEnd type="none" w="sm" len="sm"/>
              <a:tailEnd type="none" w="sm" len="sm"/>
            </a:ln>
            <a:effectLst/>
          </p:spPr>
          <p:txBody>
            <a:bodyPr/>
            <a:lstStyle/>
            <a:p>
              <a:endParaRPr lang="es-MX"/>
            </a:p>
          </p:txBody>
        </p:sp>
        <p:sp>
          <p:nvSpPr>
            <p:cNvPr id="9220" name="Freeform 4"/>
            <p:cNvSpPr>
              <a:spLocks/>
            </p:cNvSpPr>
            <p:nvPr/>
          </p:nvSpPr>
          <p:spPr bwMode="auto">
            <a:xfrm>
              <a:off x="4890" y="2966"/>
              <a:ext cx="420" cy="259"/>
            </a:xfrm>
            <a:custGeom>
              <a:avLst/>
              <a:gdLst/>
              <a:ahLst/>
              <a:cxnLst>
                <a:cxn ang="0">
                  <a:pos x="415" y="0"/>
                </a:cxn>
                <a:cxn ang="0">
                  <a:pos x="375" y="7"/>
                </a:cxn>
                <a:cxn ang="0">
                  <a:pos x="303" y="52"/>
                </a:cxn>
                <a:cxn ang="0">
                  <a:pos x="241" y="88"/>
                </a:cxn>
                <a:cxn ang="0">
                  <a:pos x="172" y="120"/>
                </a:cxn>
                <a:cxn ang="0">
                  <a:pos x="123" y="154"/>
                </a:cxn>
                <a:cxn ang="0">
                  <a:pos x="55" y="190"/>
                </a:cxn>
                <a:cxn ang="0">
                  <a:pos x="0" y="224"/>
                </a:cxn>
                <a:cxn ang="0">
                  <a:pos x="3" y="237"/>
                </a:cxn>
                <a:cxn ang="0">
                  <a:pos x="20" y="244"/>
                </a:cxn>
                <a:cxn ang="0">
                  <a:pos x="68" y="208"/>
                </a:cxn>
                <a:cxn ang="0">
                  <a:pos x="71" y="231"/>
                </a:cxn>
                <a:cxn ang="0">
                  <a:pos x="83" y="251"/>
                </a:cxn>
                <a:cxn ang="0">
                  <a:pos x="102" y="258"/>
                </a:cxn>
                <a:cxn ang="0">
                  <a:pos x="121" y="242"/>
                </a:cxn>
                <a:cxn ang="0">
                  <a:pos x="135" y="222"/>
                </a:cxn>
                <a:cxn ang="0">
                  <a:pos x="134" y="190"/>
                </a:cxn>
                <a:cxn ang="0">
                  <a:pos x="130" y="174"/>
                </a:cxn>
                <a:cxn ang="0">
                  <a:pos x="176" y="143"/>
                </a:cxn>
                <a:cxn ang="0">
                  <a:pos x="199" y="136"/>
                </a:cxn>
                <a:cxn ang="0">
                  <a:pos x="241" y="122"/>
                </a:cxn>
                <a:cxn ang="0">
                  <a:pos x="299" y="93"/>
                </a:cxn>
                <a:cxn ang="0">
                  <a:pos x="345" y="61"/>
                </a:cxn>
                <a:cxn ang="0">
                  <a:pos x="379" y="48"/>
                </a:cxn>
                <a:cxn ang="0">
                  <a:pos x="415" y="52"/>
                </a:cxn>
                <a:cxn ang="0">
                  <a:pos x="419" y="19"/>
                </a:cxn>
                <a:cxn ang="0">
                  <a:pos x="405" y="0"/>
                </a:cxn>
                <a:cxn ang="0">
                  <a:pos x="396" y="0"/>
                </a:cxn>
                <a:cxn ang="0">
                  <a:pos x="415" y="0"/>
                </a:cxn>
              </a:cxnLst>
              <a:rect l="0" t="0" r="r" b="b"/>
              <a:pathLst>
                <a:path w="420" h="259">
                  <a:moveTo>
                    <a:pt x="415" y="0"/>
                  </a:moveTo>
                  <a:lnTo>
                    <a:pt x="375" y="7"/>
                  </a:lnTo>
                  <a:lnTo>
                    <a:pt x="303" y="52"/>
                  </a:lnTo>
                  <a:lnTo>
                    <a:pt x="241" y="88"/>
                  </a:lnTo>
                  <a:lnTo>
                    <a:pt x="172" y="120"/>
                  </a:lnTo>
                  <a:lnTo>
                    <a:pt x="123" y="154"/>
                  </a:lnTo>
                  <a:lnTo>
                    <a:pt x="55" y="190"/>
                  </a:lnTo>
                  <a:lnTo>
                    <a:pt x="0" y="224"/>
                  </a:lnTo>
                  <a:lnTo>
                    <a:pt x="3" y="237"/>
                  </a:lnTo>
                  <a:lnTo>
                    <a:pt x="20" y="244"/>
                  </a:lnTo>
                  <a:lnTo>
                    <a:pt x="68" y="208"/>
                  </a:lnTo>
                  <a:lnTo>
                    <a:pt x="71" y="231"/>
                  </a:lnTo>
                  <a:lnTo>
                    <a:pt x="83" y="251"/>
                  </a:lnTo>
                  <a:lnTo>
                    <a:pt x="102" y="258"/>
                  </a:lnTo>
                  <a:lnTo>
                    <a:pt x="121" y="242"/>
                  </a:lnTo>
                  <a:lnTo>
                    <a:pt x="135" y="222"/>
                  </a:lnTo>
                  <a:lnTo>
                    <a:pt x="134" y="190"/>
                  </a:lnTo>
                  <a:lnTo>
                    <a:pt x="130" y="174"/>
                  </a:lnTo>
                  <a:lnTo>
                    <a:pt x="176" y="143"/>
                  </a:lnTo>
                  <a:lnTo>
                    <a:pt x="199" y="136"/>
                  </a:lnTo>
                  <a:lnTo>
                    <a:pt x="241" y="122"/>
                  </a:lnTo>
                  <a:lnTo>
                    <a:pt x="299" y="93"/>
                  </a:lnTo>
                  <a:lnTo>
                    <a:pt x="345" y="61"/>
                  </a:lnTo>
                  <a:lnTo>
                    <a:pt x="379" y="48"/>
                  </a:lnTo>
                  <a:lnTo>
                    <a:pt x="415" y="52"/>
                  </a:lnTo>
                  <a:lnTo>
                    <a:pt x="419" y="19"/>
                  </a:lnTo>
                  <a:lnTo>
                    <a:pt x="405" y="0"/>
                  </a:lnTo>
                  <a:lnTo>
                    <a:pt x="396" y="0"/>
                  </a:lnTo>
                  <a:lnTo>
                    <a:pt x="415" y="0"/>
                  </a:lnTo>
                </a:path>
              </a:pathLst>
            </a:custGeom>
            <a:solidFill>
              <a:srgbClr val="000000"/>
            </a:solidFill>
            <a:ln w="9525" cap="rnd">
              <a:noFill/>
              <a:round/>
              <a:headEnd type="none" w="sm" len="sm"/>
              <a:tailEnd type="none" w="sm" len="sm"/>
            </a:ln>
            <a:effectLst/>
          </p:spPr>
          <p:txBody>
            <a:bodyPr/>
            <a:lstStyle/>
            <a:p>
              <a:endParaRPr lang="es-MX"/>
            </a:p>
          </p:txBody>
        </p:sp>
        <p:sp>
          <p:nvSpPr>
            <p:cNvPr id="9221" name="Freeform 5"/>
            <p:cNvSpPr>
              <a:spLocks/>
            </p:cNvSpPr>
            <p:nvPr/>
          </p:nvSpPr>
          <p:spPr bwMode="auto">
            <a:xfrm>
              <a:off x="5284" y="2961"/>
              <a:ext cx="139" cy="554"/>
            </a:xfrm>
            <a:custGeom>
              <a:avLst/>
              <a:gdLst/>
              <a:ahLst/>
              <a:cxnLst>
                <a:cxn ang="0">
                  <a:pos x="59" y="0"/>
                </a:cxn>
                <a:cxn ang="0">
                  <a:pos x="41" y="0"/>
                </a:cxn>
                <a:cxn ang="0">
                  <a:pos x="25" y="11"/>
                </a:cxn>
                <a:cxn ang="0">
                  <a:pos x="8" y="45"/>
                </a:cxn>
                <a:cxn ang="0">
                  <a:pos x="3" y="88"/>
                </a:cxn>
                <a:cxn ang="0">
                  <a:pos x="0" y="194"/>
                </a:cxn>
                <a:cxn ang="0">
                  <a:pos x="4" y="284"/>
                </a:cxn>
                <a:cxn ang="0">
                  <a:pos x="17" y="377"/>
                </a:cxn>
                <a:cxn ang="0">
                  <a:pos x="33" y="472"/>
                </a:cxn>
                <a:cxn ang="0">
                  <a:pos x="54" y="529"/>
                </a:cxn>
                <a:cxn ang="0">
                  <a:pos x="79" y="553"/>
                </a:cxn>
                <a:cxn ang="0">
                  <a:pos x="100" y="553"/>
                </a:cxn>
                <a:cxn ang="0">
                  <a:pos x="125" y="529"/>
                </a:cxn>
                <a:cxn ang="0">
                  <a:pos x="135" y="492"/>
                </a:cxn>
                <a:cxn ang="0">
                  <a:pos x="138" y="427"/>
                </a:cxn>
                <a:cxn ang="0">
                  <a:pos x="135" y="346"/>
                </a:cxn>
                <a:cxn ang="0">
                  <a:pos x="122" y="244"/>
                </a:cxn>
                <a:cxn ang="0">
                  <a:pos x="105" y="119"/>
                </a:cxn>
                <a:cxn ang="0">
                  <a:pos x="84" y="25"/>
                </a:cxn>
                <a:cxn ang="0">
                  <a:pos x="72" y="11"/>
                </a:cxn>
                <a:cxn ang="0">
                  <a:pos x="59" y="0"/>
                </a:cxn>
              </a:cxnLst>
              <a:rect l="0" t="0" r="r" b="b"/>
              <a:pathLst>
                <a:path w="139" h="554">
                  <a:moveTo>
                    <a:pt x="59" y="0"/>
                  </a:moveTo>
                  <a:lnTo>
                    <a:pt x="41" y="0"/>
                  </a:lnTo>
                  <a:lnTo>
                    <a:pt x="25" y="11"/>
                  </a:lnTo>
                  <a:lnTo>
                    <a:pt x="8" y="45"/>
                  </a:lnTo>
                  <a:lnTo>
                    <a:pt x="3" y="88"/>
                  </a:lnTo>
                  <a:lnTo>
                    <a:pt x="0" y="194"/>
                  </a:lnTo>
                  <a:lnTo>
                    <a:pt x="4" y="284"/>
                  </a:lnTo>
                  <a:lnTo>
                    <a:pt x="17" y="377"/>
                  </a:lnTo>
                  <a:lnTo>
                    <a:pt x="33" y="472"/>
                  </a:lnTo>
                  <a:lnTo>
                    <a:pt x="54" y="529"/>
                  </a:lnTo>
                  <a:lnTo>
                    <a:pt x="79" y="553"/>
                  </a:lnTo>
                  <a:lnTo>
                    <a:pt x="100" y="553"/>
                  </a:lnTo>
                  <a:lnTo>
                    <a:pt x="125" y="529"/>
                  </a:lnTo>
                  <a:lnTo>
                    <a:pt x="135" y="492"/>
                  </a:lnTo>
                  <a:lnTo>
                    <a:pt x="138" y="427"/>
                  </a:lnTo>
                  <a:lnTo>
                    <a:pt x="135" y="346"/>
                  </a:lnTo>
                  <a:lnTo>
                    <a:pt x="122" y="244"/>
                  </a:lnTo>
                  <a:lnTo>
                    <a:pt x="105" y="119"/>
                  </a:lnTo>
                  <a:lnTo>
                    <a:pt x="84" y="25"/>
                  </a:lnTo>
                  <a:lnTo>
                    <a:pt x="72" y="11"/>
                  </a:lnTo>
                  <a:lnTo>
                    <a:pt x="59" y="0"/>
                  </a:lnTo>
                </a:path>
              </a:pathLst>
            </a:custGeom>
            <a:solidFill>
              <a:srgbClr val="000000"/>
            </a:solidFill>
            <a:ln w="9525" cap="rnd">
              <a:noFill/>
              <a:round/>
              <a:headEnd type="none" w="sm" len="sm"/>
              <a:tailEnd type="none" w="sm" len="sm"/>
            </a:ln>
            <a:effectLst/>
          </p:spPr>
          <p:txBody>
            <a:bodyPr/>
            <a:lstStyle/>
            <a:p>
              <a:endParaRPr lang="es-MX"/>
            </a:p>
          </p:txBody>
        </p:sp>
        <p:sp>
          <p:nvSpPr>
            <p:cNvPr id="9222" name="Freeform 6"/>
            <p:cNvSpPr>
              <a:spLocks/>
            </p:cNvSpPr>
            <p:nvPr/>
          </p:nvSpPr>
          <p:spPr bwMode="auto">
            <a:xfrm>
              <a:off x="5371" y="2932"/>
              <a:ext cx="197" cy="508"/>
            </a:xfrm>
            <a:custGeom>
              <a:avLst/>
              <a:gdLst/>
              <a:ahLst/>
              <a:cxnLst>
                <a:cxn ang="0">
                  <a:pos x="47" y="20"/>
                </a:cxn>
                <a:cxn ang="0">
                  <a:pos x="26" y="0"/>
                </a:cxn>
                <a:cxn ang="0">
                  <a:pos x="10" y="0"/>
                </a:cxn>
                <a:cxn ang="0">
                  <a:pos x="0" y="15"/>
                </a:cxn>
                <a:cxn ang="0">
                  <a:pos x="6" y="47"/>
                </a:cxn>
                <a:cxn ang="0">
                  <a:pos x="19" y="67"/>
                </a:cxn>
                <a:cxn ang="0">
                  <a:pos x="43" y="87"/>
                </a:cxn>
                <a:cxn ang="0">
                  <a:pos x="90" y="117"/>
                </a:cxn>
                <a:cxn ang="0">
                  <a:pos x="149" y="169"/>
                </a:cxn>
                <a:cxn ang="0">
                  <a:pos x="172" y="171"/>
                </a:cxn>
                <a:cxn ang="0">
                  <a:pos x="159" y="219"/>
                </a:cxn>
                <a:cxn ang="0">
                  <a:pos x="133" y="270"/>
                </a:cxn>
                <a:cxn ang="0">
                  <a:pos x="112" y="334"/>
                </a:cxn>
                <a:cxn ang="0">
                  <a:pos x="104" y="399"/>
                </a:cxn>
                <a:cxn ang="0">
                  <a:pos x="108" y="420"/>
                </a:cxn>
                <a:cxn ang="0">
                  <a:pos x="121" y="433"/>
                </a:cxn>
                <a:cxn ang="0">
                  <a:pos x="138" y="442"/>
                </a:cxn>
                <a:cxn ang="0">
                  <a:pos x="155" y="462"/>
                </a:cxn>
                <a:cxn ang="0">
                  <a:pos x="162" y="482"/>
                </a:cxn>
                <a:cxn ang="0">
                  <a:pos x="166" y="507"/>
                </a:cxn>
                <a:cxn ang="0">
                  <a:pos x="179" y="507"/>
                </a:cxn>
                <a:cxn ang="0">
                  <a:pos x="183" y="489"/>
                </a:cxn>
                <a:cxn ang="0">
                  <a:pos x="174" y="460"/>
                </a:cxn>
                <a:cxn ang="0">
                  <a:pos x="151" y="439"/>
                </a:cxn>
                <a:cxn ang="0">
                  <a:pos x="136" y="420"/>
                </a:cxn>
                <a:cxn ang="0">
                  <a:pos x="124" y="408"/>
                </a:cxn>
                <a:cxn ang="0">
                  <a:pos x="119" y="387"/>
                </a:cxn>
                <a:cxn ang="0">
                  <a:pos x="125" y="334"/>
                </a:cxn>
                <a:cxn ang="0">
                  <a:pos x="145" y="292"/>
                </a:cxn>
                <a:cxn ang="0">
                  <a:pos x="162" y="256"/>
                </a:cxn>
                <a:cxn ang="0">
                  <a:pos x="183" y="216"/>
                </a:cxn>
                <a:cxn ang="0">
                  <a:pos x="196" y="177"/>
                </a:cxn>
                <a:cxn ang="0">
                  <a:pos x="196" y="155"/>
                </a:cxn>
                <a:cxn ang="0">
                  <a:pos x="185" y="144"/>
                </a:cxn>
                <a:cxn ang="0">
                  <a:pos x="141" y="104"/>
                </a:cxn>
                <a:cxn ang="0">
                  <a:pos x="98" y="67"/>
                </a:cxn>
                <a:cxn ang="0">
                  <a:pos x="55" y="33"/>
                </a:cxn>
                <a:cxn ang="0">
                  <a:pos x="47" y="20"/>
                </a:cxn>
              </a:cxnLst>
              <a:rect l="0" t="0" r="r" b="b"/>
              <a:pathLst>
                <a:path w="197" h="508">
                  <a:moveTo>
                    <a:pt x="47" y="20"/>
                  </a:moveTo>
                  <a:lnTo>
                    <a:pt x="26" y="0"/>
                  </a:lnTo>
                  <a:lnTo>
                    <a:pt x="10" y="0"/>
                  </a:lnTo>
                  <a:lnTo>
                    <a:pt x="0" y="15"/>
                  </a:lnTo>
                  <a:lnTo>
                    <a:pt x="6" y="47"/>
                  </a:lnTo>
                  <a:lnTo>
                    <a:pt x="19" y="67"/>
                  </a:lnTo>
                  <a:lnTo>
                    <a:pt x="43" y="87"/>
                  </a:lnTo>
                  <a:lnTo>
                    <a:pt x="90" y="117"/>
                  </a:lnTo>
                  <a:lnTo>
                    <a:pt x="149" y="169"/>
                  </a:lnTo>
                  <a:lnTo>
                    <a:pt x="172" y="171"/>
                  </a:lnTo>
                  <a:lnTo>
                    <a:pt x="159" y="219"/>
                  </a:lnTo>
                  <a:lnTo>
                    <a:pt x="133" y="270"/>
                  </a:lnTo>
                  <a:lnTo>
                    <a:pt x="112" y="334"/>
                  </a:lnTo>
                  <a:lnTo>
                    <a:pt x="104" y="399"/>
                  </a:lnTo>
                  <a:lnTo>
                    <a:pt x="108" y="420"/>
                  </a:lnTo>
                  <a:lnTo>
                    <a:pt x="121" y="433"/>
                  </a:lnTo>
                  <a:lnTo>
                    <a:pt x="138" y="442"/>
                  </a:lnTo>
                  <a:lnTo>
                    <a:pt x="155" y="462"/>
                  </a:lnTo>
                  <a:lnTo>
                    <a:pt x="162" y="482"/>
                  </a:lnTo>
                  <a:lnTo>
                    <a:pt x="166" y="507"/>
                  </a:lnTo>
                  <a:lnTo>
                    <a:pt x="179" y="507"/>
                  </a:lnTo>
                  <a:lnTo>
                    <a:pt x="183" y="489"/>
                  </a:lnTo>
                  <a:lnTo>
                    <a:pt x="174" y="460"/>
                  </a:lnTo>
                  <a:lnTo>
                    <a:pt x="151" y="439"/>
                  </a:lnTo>
                  <a:lnTo>
                    <a:pt x="136" y="420"/>
                  </a:lnTo>
                  <a:lnTo>
                    <a:pt x="124" y="408"/>
                  </a:lnTo>
                  <a:lnTo>
                    <a:pt x="119" y="387"/>
                  </a:lnTo>
                  <a:lnTo>
                    <a:pt x="125" y="334"/>
                  </a:lnTo>
                  <a:lnTo>
                    <a:pt x="145" y="292"/>
                  </a:lnTo>
                  <a:lnTo>
                    <a:pt x="162" y="256"/>
                  </a:lnTo>
                  <a:lnTo>
                    <a:pt x="183" y="216"/>
                  </a:lnTo>
                  <a:lnTo>
                    <a:pt x="196" y="177"/>
                  </a:lnTo>
                  <a:lnTo>
                    <a:pt x="196" y="155"/>
                  </a:lnTo>
                  <a:lnTo>
                    <a:pt x="185" y="144"/>
                  </a:lnTo>
                  <a:lnTo>
                    <a:pt x="141" y="104"/>
                  </a:lnTo>
                  <a:lnTo>
                    <a:pt x="98" y="67"/>
                  </a:lnTo>
                  <a:lnTo>
                    <a:pt x="55" y="33"/>
                  </a:lnTo>
                  <a:lnTo>
                    <a:pt x="47" y="20"/>
                  </a:lnTo>
                </a:path>
              </a:pathLst>
            </a:custGeom>
            <a:solidFill>
              <a:srgbClr val="000000"/>
            </a:solidFill>
            <a:ln w="9525" cap="rnd">
              <a:noFill/>
              <a:round/>
              <a:headEnd type="none" w="sm" len="sm"/>
              <a:tailEnd type="none" w="sm" len="sm"/>
            </a:ln>
            <a:effectLst/>
          </p:spPr>
          <p:txBody>
            <a:bodyPr/>
            <a:lstStyle/>
            <a:p>
              <a:endParaRPr lang="es-MX"/>
            </a:p>
          </p:txBody>
        </p:sp>
        <p:sp>
          <p:nvSpPr>
            <p:cNvPr id="9223" name="Freeform 7"/>
            <p:cNvSpPr>
              <a:spLocks/>
            </p:cNvSpPr>
            <p:nvPr/>
          </p:nvSpPr>
          <p:spPr bwMode="auto">
            <a:xfrm>
              <a:off x="5250" y="3466"/>
              <a:ext cx="131" cy="552"/>
            </a:xfrm>
            <a:custGeom>
              <a:avLst/>
              <a:gdLst/>
              <a:ahLst/>
              <a:cxnLst>
                <a:cxn ang="0">
                  <a:pos x="106" y="63"/>
                </a:cxn>
                <a:cxn ang="0">
                  <a:pos x="123" y="27"/>
                </a:cxn>
                <a:cxn ang="0">
                  <a:pos x="117" y="0"/>
                </a:cxn>
                <a:cxn ang="0">
                  <a:pos x="100" y="0"/>
                </a:cxn>
                <a:cxn ang="0">
                  <a:pos x="80" y="29"/>
                </a:cxn>
                <a:cxn ang="0">
                  <a:pos x="55" y="90"/>
                </a:cxn>
                <a:cxn ang="0">
                  <a:pos x="41" y="149"/>
                </a:cxn>
                <a:cxn ang="0">
                  <a:pos x="29" y="205"/>
                </a:cxn>
                <a:cxn ang="0">
                  <a:pos x="24" y="257"/>
                </a:cxn>
                <a:cxn ang="0">
                  <a:pos x="25" y="285"/>
                </a:cxn>
                <a:cxn ang="0">
                  <a:pos x="38" y="318"/>
                </a:cxn>
                <a:cxn ang="0">
                  <a:pos x="59" y="409"/>
                </a:cxn>
                <a:cxn ang="0">
                  <a:pos x="83" y="461"/>
                </a:cxn>
                <a:cxn ang="0">
                  <a:pos x="89" y="483"/>
                </a:cxn>
                <a:cxn ang="0">
                  <a:pos x="66" y="488"/>
                </a:cxn>
                <a:cxn ang="0">
                  <a:pos x="37" y="488"/>
                </a:cxn>
                <a:cxn ang="0">
                  <a:pos x="0" y="509"/>
                </a:cxn>
                <a:cxn ang="0">
                  <a:pos x="3" y="524"/>
                </a:cxn>
                <a:cxn ang="0">
                  <a:pos x="8" y="543"/>
                </a:cxn>
                <a:cxn ang="0">
                  <a:pos x="20" y="551"/>
                </a:cxn>
                <a:cxn ang="0">
                  <a:pos x="42" y="538"/>
                </a:cxn>
                <a:cxn ang="0">
                  <a:pos x="66" y="518"/>
                </a:cxn>
                <a:cxn ang="0">
                  <a:pos x="100" y="515"/>
                </a:cxn>
                <a:cxn ang="0">
                  <a:pos x="121" y="522"/>
                </a:cxn>
                <a:cxn ang="0">
                  <a:pos x="130" y="511"/>
                </a:cxn>
                <a:cxn ang="0">
                  <a:pos x="130" y="494"/>
                </a:cxn>
                <a:cxn ang="0">
                  <a:pos x="118" y="477"/>
                </a:cxn>
                <a:cxn ang="0">
                  <a:pos x="100" y="447"/>
                </a:cxn>
                <a:cxn ang="0">
                  <a:pos x="67" y="373"/>
                </a:cxn>
                <a:cxn ang="0">
                  <a:pos x="54" y="307"/>
                </a:cxn>
                <a:cxn ang="0">
                  <a:pos x="50" y="244"/>
                </a:cxn>
                <a:cxn ang="0">
                  <a:pos x="50" y="210"/>
                </a:cxn>
                <a:cxn ang="0">
                  <a:pos x="62" y="149"/>
                </a:cxn>
                <a:cxn ang="0">
                  <a:pos x="92" y="84"/>
                </a:cxn>
                <a:cxn ang="0">
                  <a:pos x="113" y="50"/>
                </a:cxn>
                <a:cxn ang="0">
                  <a:pos x="106" y="63"/>
                </a:cxn>
              </a:cxnLst>
              <a:rect l="0" t="0" r="r" b="b"/>
              <a:pathLst>
                <a:path w="131" h="552">
                  <a:moveTo>
                    <a:pt x="106" y="63"/>
                  </a:moveTo>
                  <a:lnTo>
                    <a:pt x="123" y="27"/>
                  </a:lnTo>
                  <a:lnTo>
                    <a:pt x="117" y="0"/>
                  </a:lnTo>
                  <a:lnTo>
                    <a:pt x="100" y="0"/>
                  </a:lnTo>
                  <a:lnTo>
                    <a:pt x="80" y="29"/>
                  </a:lnTo>
                  <a:lnTo>
                    <a:pt x="55" y="90"/>
                  </a:lnTo>
                  <a:lnTo>
                    <a:pt x="41" y="149"/>
                  </a:lnTo>
                  <a:lnTo>
                    <a:pt x="29" y="205"/>
                  </a:lnTo>
                  <a:lnTo>
                    <a:pt x="24" y="257"/>
                  </a:lnTo>
                  <a:lnTo>
                    <a:pt x="25" y="285"/>
                  </a:lnTo>
                  <a:lnTo>
                    <a:pt x="38" y="318"/>
                  </a:lnTo>
                  <a:lnTo>
                    <a:pt x="59" y="409"/>
                  </a:lnTo>
                  <a:lnTo>
                    <a:pt x="83" y="461"/>
                  </a:lnTo>
                  <a:lnTo>
                    <a:pt x="89" y="483"/>
                  </a:lnTo>
                  <a:lnTo>
                    <a:pt x="66" y="488"/>
                  </a:lnTo>
                  <a:lnTo>
                    <a:pt x="37" y="488"/>
                  </a:lnTo>
                  <a:lnTo>
                    <a:pt x="0" y="509"/>
                  </a:lnTo>
                  <a:lnTo>
                    <a:pt x="3" y="524"/>
                  </a:lnTo>
                  <a:lnTo>
                    <a:pt x="8" y="543"/>
                  </a:lnTo>
                  <a:lnTo>
                    <a:pt x="20" y="551"/>
                  </a:lnTo>
                  <a:lnTo>
                    <a:pt x="42" y="538"/>
                  </a:lnTo>
                  <a:lnTo>
                    <a:pt x="66" y="518"/>
                  </a:lnTo>
                  <a:lnTo>
                    <a:pt x="100" y="515"/>
                  </a:lnTo>
                  <a:lnTo>
                    <a:pt x="121" y="522"/>
                  </a:lnTo>
                  <a:lnTo>
                    <a:pt x="130" y="511"/>
                  </a:lnTo>
                  <a:lnTo>
                    <a:pt x="130" y="494"/>
                  </a:lnTo>
                  <a:lnTo>
                    <a:pt x="118" y="477"/>
                  </a:lnTo>
                  <a:lnTo>
                    <a:pt x="100" y="447"/>
                  </a:lnTo>
                  <a:lnTo>
                    <a:pt x="67" y="373"/>
                  </a:lnTo>
                  <a:lnTo>
                    <a:pt x="54" y="307"/>
                  </a:lnTo>
                  <a:lnTo>
                    <a:pt x="50" y="244"/>
                  </a:lnTo>
                  <a:lnTo>
                    <a:pt x="50" y="210"/>
                  </a:lnTo>
                  <a:lnTo>
                    <a:pt x="62" y="149"/>
                  </a:lnTo>
                  <a:lnTo>
                    <a:pt x="92" y="84"/>
                  </a:lnTo>
                  <a:lnTo>
                    <a:pt x="113" y="50"/>
                  </a:lnTo>
                  <a:lnTo>
                    <a:pt x="106" y="63"/>
                  </a:lnTo>
                </a:path>
              </a:pathLst>
            </a:custGeom>
            <a:solidFill>
              <a:srgbClr val="000000"/>
            </a:solidFill>
            <a:ln w="9525" cap="rnd">
              <a:noFill/>
              <a:round/>
              <a:headEnd type="none" w="sm" len="sm"/>
              <a:tailEnd type="none" w="sm" len="sm"/>
            </a:ln>
            <a:effectLst/>
          </p:spPr>
          <p:txBody>
            <a:bodyPr/>
            <a:lstStyle/>
            <a:p>
              <a:endParaRPr lang="es-MX"/>
            </a:p>
          </p:txBody>
        </p:sp>
        <p:sp>
          <p:nvSpPr>
            <p:cNvPr id="9224" name="Freeform 8"/>
            <p:cNvSpPr>
              <a:spLocks/>
            </p:cNvSpPr>
            <p:nvPr/>
          </p:nvSpPr>
          <p:spPr bwMode="auto">
            <a:xfrm>
              <a:off x="5389" y="3429"/>
              <a:ext cx="192" cy="608"/>
            </a:xfrm>
            <a:custGeom>
              <a:avLst/>
              <a:gdLst/>
              <a:ahLst/>
              <a:cxnLst>
                <a:cxn ang="0">
                  <a:pos x="79" y="106"/>
                </a:cxn>
                <a:cxn ang="0">
                  <a:pos x="51" y="47"/>
                </a:cxn>
                <a:cxn ang="0">
                  <a:pos x="25" y="0"/>
                </a:cxn>
                <a:cxn ang="0">
                  <a:pos x="8" y="4"/>
                </a:cxn>
                <a:cxn ang="0">
                  <a:pos x="0" y="25"/>
                </a:cxn>
                <a:cxn ang="0">
                  <a:pos x="0" y="61"/>
                </a:cxn>
                <a:cxn ang="0">
                  <a:pos x="16" y="82"/>
                </a:cxn>
                <a:cxn ang="0">
                  <a:pos x="42" y="108"/>
                </a:cxn>
                <a:cxn ang="0">
                  <a:pos x="64" y="142"/>
                </a:cxn>
                <a:cxn ang="0">
                  <a:pos x="88" y="187"/>
                </a:cxn>
                <a:cxn ang="0">
                  <a:pos x="98" y="221"/>
                </a:cxn>
                <a:cxn ang="0">
                  <a:pos x="109" y="262"/>
                </a:cxn>
                <a:cxn ang="0">
                  <a:pos x="115" y="316"/>
                </a:cxn>
                <a:cxn ang="0">
                  <a:pos x="115" y="366"/>
                </a:cxn>
                <a:cxn ang="0">
                  <a:pos x="109" y="427"/>
                </a:cxn>
                <a:cxn ang="0">
                  <a:pos x="93" y="486"/>
                </a:cxn>
                <a:cxn ang="0">
                  <a:pos x="81" y="519"/>
                </a:cxn>
                <a:cxn ang="0">
                  <a:pos x="72" y="542"/>
                </a:cxn>
                <a:cxn ang="0">
                  <a:pos x="72" y="560"/>
                </a:cxn>
                <a:cxn ang="0">
                  <a:pos x="81" y="567"/>
                </a:cxn>
                <a:cxn ang="0">
                  <a:pos x="100" y="567"/>
                </a:cxn>
                <a:cxn ang="0">
                  <a:pos x="132" y="576"/>
                </a:cxn>
                <a:cxn ang="0">
                  <a:pos x="155" y="589"/>
                </a:cxn>
                <a:cxn ang="0">
                  <a:pos x="170" y="607"/>
                </a:cxn>
                <a:cxn ang="0">
                  <a:pos x="182" y="601"/>
                </a:cxn>
                <a:cxn ang="0">
                  <a:pos x="191" y="576"/>
                </a:cxn>
                <a:cxn ang="0">
                  <a:pos x="189" y="555"/>
                </a:cxn>
                <a:cxn ang="0">
                  <a:pos x="166" y="539"/>
                </a:cxn>
                <a:cxn ang="0">
                  <a:pos x="127" y="535"/>
                </a:cxn>
                <a:cxn ang="0">
                  <a:pos x="92" y="535"/>
                </a:cxn>
                <a:cxn ang="0">
                  <a:pos x="106" y="508"/>
                </a:cxn>
                <a:cxn ang="0">
                  <a:pos x="113" y="474"/>
                </a:cxn>
                <a:cxn ang="0">
                  <a:pos x="123" y="427"/>
                </a:cxn>
                <a:cxn ang="0">
                  <a:pos x="134" y="377"/>
                </a:cxn>
                <a:cxn ang="0">
                  <a:pos x="134" y="319"/>
                </a:cxn>
                <a:cxn ang="0">
                  <a:pos x="132" y="262"/>
                </a:cxn>
                <a:cxn ang="0">
                  <a:pos x="119" y="210"/>
                </a:cxn>
                <a:cxn ang="0">
                  <a:pos x="96" y="142"/>
                </a:cxn>
                <a:cxn ang="0">
                  <a:pos x="79" y="106"/>
                </a:cxn>
              </a:cxnLst>
              <a:rect l="0" t="0" r="r" b="b"/>
              <a:pathLst>
                <a:path w="192" h="608">
                  <a:moveTo>
                    <a:pt x="79" y="106"/>
                  </a:moveTo>
                  <a:lnTo>
                    <a:pt x="51" y="47"/>
                  </a:lnTo>
                  <a:lnTo>
                    <a:pt x="25" y="0"/>
                  </a:lnTo>
                  <a:lnTo>
                    <a:pt x="8" y="4"/>
                  </a:lnTo>
                  <a:lnTo>
                    <a:pt x="0" y="25"/>
                  </a:lnTo>
                  <a:lnTo>
                    <a:pt x="0" y="61"/>
                  </a:lnTo>
                  <a:lnTo>
                    <a:pt x="16" y="82"/>
                  </a:lnTo>
                  <a:lnTo>
                    <a:pt x="42" y="108"/>
                  </a:lnTo>
                  <a:lnTo>
                    <a:pt x="64" y="142"/>
                  </a:lnTo>
                  <a:lnTo>
                    <a:pt x="88" y="187"/>
                  </a:lnTo>
                  <a:lnTo>
                    <a:pt x="98" y="221"/>
                  </a:lnTo>
                  <a:lnTo>
                    <a:pt x="109" y="262"/>
                  </a:lnTo>
                  <a:lnTo>
                    <a:pt x="115" y="316"/>
                  </a:lnTo>
                  <a:lnTo>
                    <a:pt x="115" y="366"/>
                  </a:lnTo>
                  <a:lnTo>
                    <a:pt x="109" y="427"/>
                  </a:lnTo>
                  <a:lnTo>
                    <a:pt x="93" y="486"/>
                  </a:lnTo>
                  <a:lnTo>
                    <a:pt x="81" y="519"/>
                  </a:lnTo>
                  <a:lnTo>
                    <a:pt x="72" y="542"/>
                  </a:lnTo>
                  <a:lnTo>
                    <a:pt x="72" y="560"/>
                  </a:lnTo>
                  <a:lnTo>
                    <a:pt x="81" y="567"/>
                  </a:lnTo>
                  <a:lnTo>
                    <a:pt x="100" y="567"/>
                  </a:lnTo>
                  <a:lnTo>
                    <a:pt x="132" y="576"/>
                  </a:lnTo>
                  <a:lnTo>
                    <a:pt x="155" y="589"/>
                  </a:lnTo>
                  <a:lnTo>
                    <a:pt x="170" y="607"/>
                  </a:lnTo>
                  <a:lnTo>
                    <a:pt x="182" y="601"/>
                  </a:lnTo>
                  <a:lnTo>
                    <a:pt x="191" y="576"/>
                  </a:lnTo>
                  <a:lnTo>
                    <a:pt x="189" y="555"/>
                  </a:lnTo>
                  <a:lnTo>
                    <a:pt x="166" y="539"/>
                  </a:lnTo>
                  <a:lnTo>
                    <a:pt x="127" y="535"/>
                  </a:lnTo>
                  <a:lnTo>
                    <a:pt x="92" y="535"/>
                  </a:lnTo>
                  <a:lnTo>
                    <a:pt x="106" y="508"/>
                  </a:lnTo>
                  <a:lnTo>
                    <a:pt x="113" y="474"/>
                  </a:lnTo>
                  <a:lnTo>
                    <a:pt x="123" y="427"/>
                  </a:lnTo>
                  <a:lnTo>
                    <a:pt x="134" y="377"/>
                  </a:lnTo>
                  <a:lnTo>
                    <a:pt x="134" y="319"/>
                  </a:lnTo>
                  <a:lnTo>
                    <a:pt x="132" y="262"/>
                  </a:lnTo>
                  <a:lnTo>
                    <a:pt x="119" y="210"/>
                  </a:lnTo>
                  <a:lnTo>
                    <a:pt x="96" y="142"/>
                  </a:lnTo>
                  <a:lnTo>
                    <a:pt x="79" y="106"/>
                  </a:lnTo>
                </a:path>
              </a:pathLst>
            </a:custGeom>
            <a:solidFill>
              <a:srgbClr val="000000"/>
            </a:solidFill>
            <a:ln w="9525" cap="rnd">
              <a:noFill/>
              <a:round/>
              <a:headEnd type="none" w="sm" len="sm"/>
              <a:tailEnd type="none" w="sm" len="sm"/>
            </a:ln>
            <a:effectLst/>
          </p:spPr>
          <p:txBody>
            <a:bodyPr/>
            <a:lstStyle/>
            <a:p>
              <a:endParaRPr lang="es-MX"/>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65163" y="106363"/>
            <a:ext cx="8464550" cy="1104900"/>
          </a:xfrm>
          <a:noFill/>
          <a:ln/>
        </p:spPr>
        <p:txBody>
          <a:bodyPr/>
          <a:lstStyle/>
          <a:p>
            <a:pPr eaLnBrk="0" hangingPunct="0"/>
            <a:r>
              <a:rPr lang="es-ES_tradnl" sz="4000" b="0"/>
              <a:t>Importancia de la clasificación</a:t>
            </a:r>
          </a:p>
        </p:txBody>
      </p:sp>
      <p:sp>
        <p:nvSpPr>
          <p:cNvPr id="54285" name="Rectangle 13"/>
          <p:cNvSpPr>
            <a:spLocks noGrp="1" noChangeArrowheads="1"/>
          </p:cNvSpPr>
          <p:nvPr>
            <p:ph idx="1"/>
          </p:nvPr>
        </p:nvSpPr>
        <p:spPr>
          <a:noFill/>
          <a:ln/>
        </p:spPr>
        <p:txBody>
          <a:bodyPr/>
          <a:lstStyle/>
          <a:p>
            <a:pPr eaLnBrk="0" hangingPunct="0">
              <a:buSzPct val="90000"/>
            </a:pPr>
            <a:r>
              <a:rPr lang="es-ES_tradnl" sz="2800" dirty="0" smtClean="0"/>
              <a:t>El </a:t>
            </a:r>
            <a:r>
              <a:rPr lang="es-ES_tradnl" sz="2800" dirty="0"/>
              <a:t>manejo de Inventario involucra uso de recursos como el personal y </a:t>
            </a:r>
            <a:r>
              <a:rPr lang="es-ES_tradnl" sz="2800" dirty="0" smtClean="0"/>
              <a:t>dinero.</a:t>
            </a:r>
          </a:p>
          <a:p>
            <a:pPr eaLnBrk="0" hangingPunct="0">
              <a:buSzPct val="90000"/>
            </a:pPr>
            <a:endParaRPr lang="es-ES_tradnl" sz="2800" dirty="0" smtClean="0"/>
          </a:p>
          <a:p>
            <a:pPr eaLnBrk="0" hangingPunct="0">
              <a:buSzPct val="90000"/>
            </a:pPr>
            <a:endParaRPr lang="es-ES_tradnl" sz="2800" dirty="0" smtClean="0"/>
          </a:p>
          <a:p>
            <a:pPr eaLnBrk="0" hangingPunct="0">
              <a:buSzPct val="90000"/>
            </a:pPr>
            <a:r>
              <a:rPr lang="es-ES_tradnl" sz="2800" dirty="0" smtClean="0"/>
              <a:t>Recursos </a:t>
            </a:r>
            <a:r>
              <a:rPr lang="es-ES_tradnl" sz="2800" dirty="0"/>
              <a:t>limitados y al gran número de inventarios</a:t>
            </a:r>
          </a:p>
        </p:txBody>
      </p:sp>
      <p:grpSp>
        <p:nvGrpSpPr>
          <p:cNvPr id="2" name="Group 3"/>
          <p:cNvGrpSpPr>
            <a:grpSpLocks/>
          </p:cNvGrpSpPr>
          <p:nvPr/>
        </p:nvGrpSpPr>
        <p:grpSpPr bwMode="auto">
          <a:xfrm>
            <a:off x="7497763" y="3684588"/>
            <a:ext cx="1589087" cy="2906712"/>
            <a:chOff x="4723" y="2321"/>
            <a:chExt cx="1001" cy="1831"/>
          </a:xfrm>
        </p:grpSpPr>
        <p:sp>
          <p:nvSpPr>
            <p:cNvPr id="54276" name="Freeform 4"/>
            <p:cNvSpPr>
              <a:spLocks/>
            </p:cNvSpPr>
            <p:nvPr/>
          </p:nvSpPr>
          <p:spPr bwMode="auto">
            <a:xfrm>
              <a:off x="5334" y="2321"/>
              <a:ext cx="344" cy="369"/>
            </a:xfrm>
            <a:custGeom>
              <a:avLst/>
              <a:gdLst/>
              <a:ahLst/>
              <a:cxnLst>
                <a:cxn ang="0">
                  <a:pos x="100" y="122"/>
                </a:cxn>
                <a:cxn ang="0">
                  <a:pos x="150" y="65"/>
                </a:cxn>
                <a:cxn ang="0">
                  <a:pos x="194" y="24"/>
                </a:cxn>
                <a:cxn ang="0">
                  <a:pos x="227" y="3"/>
                </a:cxn>
                <a:cxn ang="0">
                  <a:pos x="268" y="0"/>
                </a:cxn>
                <a:cxn ang="0">
                  <a:pos x="306" y="18"/>
                </a:cxn>
                <a:cxn ang="0">
                  <a:pos x="339" y="79"/>
                </a:cxn>
                <a:cxn ang="0">
                  <a:pos x="343" y="132"/>
                </a:cxn>
                <a:cxn ang="0">
                  <a:pos x="327" y="194"/>
                </a:cxn>
                <a:cxn ang="0">
                  <a:pos x="302" y="259"/>
                </a:cxn>
                <a:cxn ang="0">
                  <a:pos x="262" y="310"/>
                </a:cxn>
                <a:cxn ang="0">
                  <a:pos x="221" y="347"/>
                </a:cxn>
                <a:cxn ang="0">
                  <a:pos x="187" y="368"/>
                </a:cxn>
                <a:cxn ang="0">
                  <a:pos x="152" y="368"/>
                </a:cxn>
                <a:cxn ang="0">
                  <a:pos x="109" y="366"/>
                </a:cxn>
                <a:cxn ang="0">
                  <a:pos x="81" y="323"/>
                </a:cxn>
                <a:cxn ang="0">
                  <a:pos x="69" y="275"/>
                </a:cxn>
                <a:cxn ang="0">
                  <a:pos x="69" y="211"/>
                </a:cxn>
                <a:cxn ang="0">
                  <a:pos x="84" y="173"/>
                </a:cxn>
                <a:cxn ang="0">
                  <a:pos x="53" y="167"/>
                </a:cxn>
                <a:cxn ang="0">
                  <a:pos x="28" y="175"/>
                </a:cxn>
                <a:cxn ang="0">
                  <a:pos x="3" y="180"/>
                </a:cxn>
                <a:cxn ang="0">
                  <a:pos x="0" y="151"/>
                </a:cxn>
                <a:cxn ang="0">
                  <a:pos x="9" y="139"/>
                </a:cxn>
                <a:cxn ang="0">
                  <a:pos x="94" y="136"/>
                </a:cxn>
                <a:cxn ang="0">
                  <a:pos x="100" y="122"/>
                </a:cxn>
              </a:cxnLst>
              <a:rect l="0" t="0" r="r" b="b"/>
              <a:pathLst>
                <a:path w="344" h="369">
                  <a:moveTo>
                    <a:pt x="100" y="122"/>
                  </a:moveTo>
                  <a:lnTo>
                    <a:pt x="150" y="65"/>
                  </a:lnTo>
                  <a:lnTo>
                    <a:pt x="194" y="24"/>
                  </a:lnTo>
                  <a:lnTo>
                    <a:pt x="227" y="3"/>
                  </a:lnTo>
                  <a:lnTo>
                    <a:pt x="268" y="0"/>
                  </a:lnTo>
                  <a:lnTo>
                    <a:pt x="306" y="18"/>
                  </a:lnTo>
                  <a:lnTo>
                    <a:pt x="339" y="79"/>
                  </a:lnTo>
                  <a:lnTo>
                    <a:pt x="343" y="132"/>
                  </a:lnTo>
                  <a:lnTo>
                    <a:pt x="327" y="194"/>
                  </a:lnTo>
                  <a:lnTo>
                    <a:pt x="302" y="259"/>
                  </a:lnTo>
                  <a:lnTo>
                    <a:pt x="262" y="310"/>
                  </a:lnTo>
                  <a:lnTo>
                    <a:pt x="221" y="347"/>
                  </a:lnTo>
                  <a:lnTo>
                    <a:pt x="187" y="368"/>
                  </a:lnTo>
                  <a:lnTo>
                    <a:pt x="152" y="368"/>
                  </a:lnTo>
                  <a:lnTo>
                    <a:pt x="109" y="366"/>
                  </a:lnTo>
                  <a:lnTo>
                    <a:pt x="81" y="323"/>
                  </a:lnTo>
                  <a:lnTo>
                    <a:pt x="69" y="275"/>
                  </a:lnTo>
                  <a:lnTo>
                    <a:pt x="69" y="211"/>
                  </a:lnTo>
                  <a:lnTo>
                    <a:pt x="84" y="173"/>
                  </a:lnTo>
                  <a:lnTo>
                    <a:pt x="53" y="167"/>
                  </a:lnTo>
                  <a:lnTo>
                    <a:pt x="28" y="175"/>
                  </a:lnTo>
                  <a:lnTo>
                    <a:pt x="3" y="180"/>
                  </a:lnTo>
                  <a:lnTo>
                    <a:pt x="0" y="151"/>
                  </a:lnTo>
                  <a:lnTo>
                    <a:pt x="9" y="139"/>
                  </a:lnTo>
                  <a:lnTo>
                    <a:pt x="94" y="136"/>
                  </a:lnTo>
                  <a:lnTo>
                    <a:pt x="100" y="122"/>
                  </a:lnTo>
                </a:path>
              </a:pathLst>
            </a:custGeom>
            <a:solidFill>
              <a:schemeClr val="tx1"/>
            </a:solidFill>
            <a:ln w="9525" cap="rnd">
              <a:noFill/>
              <a:round/>
              <a:headEnd type="none" w="sm" len="sm"/>
              <a:tailEnd type="none" w="sm" len="sm"/>
            </a:ln>
            <a:effectLst/>
          </p:spPr>
          <p:txBody>
            <a:bodyPr/>
            <a:lstStyle/>
            <a:p>
              <a:endParaRPr lang="es-MX"/>
            </a:p>
          </p:txBody>
        </p:sp>
        <p:sp>
          <p:nvSpPr>
            <p:cNvPr id="54277" name="Freeform 5"/>
            <p:cNvSpPr>
              <a:spLocks/>
            </p:cNvSpPr>
            <p:nvPr/>
          </p:nvSpPr>
          <p:spPr bwMode="auto">
            <a:xfrm>
              <a:off x="4723" y="2655"/>
              <a:ext cx="688" cy="191"/>
            </a:xfrm>
            <a:custGeom>
              <a:avLst/>
              <a:gdLst/>
              <a:ahLst/>
              <a:cxnLst>
                <a:cxn ang="0">
                  <a:pos x="518" y="90"/>
                </a:cxn>
                <a:cxn ang="0">
                  <a:pos x="584" y="69"/>
                </a:cxn>
                <a:cxn ang="0">
                  <a:pos x="641" y="62"/>
                </a:cxn>
                <a:cxn ang="0">
                  <a:pos x="679" y="71"/>
                </a:cxn>
                <a:cxn ang="0">
                  <a:pos x="687" y="97"/>
                </a:cxn>
                <a:cxn ang="0">
                  <a:pos x="673" y="121"/>
                </a:cxn>
                <a:cxn ang="0">
                  <a:pos x="641" y="136"/>
                </a:cxn>
                <a:cxn ang="0">
                  <a:pos x="591" y="136"/>
                </a:cxn>
                <a:cxn ang="0">
                  <a:pos x="516" y="150"/>
                </a:cxn>
                <a:cxn ang="0">
                  <a:pos x="406" y="179"/>
                </a:cxn>
                <a:cxn ang="0">
                  <a:pos x="348" y="190"/>
                </a:cxn>
                <a:cxn ang="0">
                  <a:pos x="272" y="190"/>
                </a:cxn>
                <a:cxn ang="0">
                  <a:pos x="210" y="177"/>
                </a:cxn>
                <a:cxn ang="0">
                  <a:pos x="129" y="140"/>
                </a:cxn>
                <a:cxn ang="0">
                  <a:pos x="85" y="119"/>
                </a:cxn>
                <a:cxn ang="0">
                  <a:pos x="68" y="128"/>
                </a:cxn>
                <a:cxn ang="0">
                  <a:pos x="56" y="119"/>
                </a:cxn>
                <a:cxn ang="0">
                  <a:pos x="68" y="93"/>
                </a:cxn>
                <a:cxn ang="0">
                  <a:pos x="73" y="84"/>
                </a:cxn>
                <a:cxn ang="0">
                  <a:pos x="68" y="65"/>
                </a:cxn>
                <a:cxn ang="0">
                  <a:pos x="53" y="50"/>
                </a:cxn>
                <a:cxn ang="0">
                  <a:pos x="31" y="57"/>
                </a:cxn>
                <a:cxn ang="0">
                  <a:pos x="28" y="90"/>
                </a:cxn>
                <a:cxn ang="0">
                  <a:pos x="22" y="107"/>
                </a:cxn>
                <a:cxn ang="0">
                  <a:pos x="11" y="93"/>
                </a:cxn>
                <a:cxn ang="0">
                  <a:pos x="0" y="76"/>
                </a:cxn>
                <a:cxn ang="0">
                  <a:pos x="3" y="43"/>
                </a:cxn>
                <a:cxn ang="0">
                  <a:pos x="18" y="14"/>
                </a:cxn>
                <a:cxn ang="0">
                  <a:pos x="42" y="0"/>
                </a:cxn>
                <a:cxn ang="0">
                  <a:pos x="68" y="7"/>
                </a:cxn>
                <a:cxn ang="0">
                  <a:pos x="98" y="43"/>
                </a:cxn>
                <a:cxn ang="0">
                  <a:pos x="110" y="69"/>
                </a:cxn>
                <a:cxn ang="0">
                  <a:pos x="143" y="100"/>
                </a:cxn>
                <a:cxn ang="0">
                  <a:pos x="191" y="128"/>
                </a:cxn>
                <a:cxn ang="0">
                  <a:pos x="260" y="150"/>
                </a:cxn>
                <a:cxn ang="0">
                  <a:pos x="348" y="148"/>
                </a:cxn>
                <a:cxn ang="0">
                  <a:pos x="423" y="136"/>
                </a:cxn>
                <a:cxn ang="0">
                  <a:pos x="472" y="112"/>
                </a:cxn>
                <a:cxn ang="0">
                  <a:pos x="518" y="90"/>
                </a:cxn>
              </a:cxnLst>
              <a:rect l="0" t="0" r="r" b="b"/>
              <a:pathLst>
                <a:path w="688" h="191">
                  <a:moveTo>
                    <a:pt x="518" y="90"/>
                  </a:moveTo>
                  <a:lnTo>
                    <a:pt x="584" y="69"/>
                  </a:lnTo>
                  <a:lnTo>
                    <a:pt x="641" y="62"/>
                  </a:lnTo>
                  <a:lnTo>
                    <a:pt x="679" y="71"/>
                  </a:lnTo>
                  <a:lnTo>
                    <a:pt x="687" y="97"/>
                  </a:lnTo>
                  <a:lnTo>
                    <a:pt x="673" y="121"/>
                  </a:lnTo>
                  <a:lnTo>
                    <a:pt x="641" y="136"/>
                  </a:lnTo>
                  <a:lnTo>
                    <a:pt x="591" y="136"/>
                  </a:lnTo>
                  <a:lnTo>
                    <a:pt x="516" y="150"/>
                  </a:lnTo>
                  <a:lnTo>
                    <a:pt x="406" y="179"/>
                  </a:lnTo>
                  <a:lnTo>
                    <a:pt x="348" y="190"/>
                  </a:lnTo>
                  <a:lnTo>
                    <a:pt x="272" y="190"/>
                  </a:lnTo>
                  <a:lnTo>
                    <a:pt x="210" y="177"/>
                  </a:lnTo>
                  <a:lnTo>
                    <a:pt x="129" y="140"/>
                  </a:lnTo>
                  <a:lnTo>
                    <a:pt x="85" y="119"/>
                  </a:lnTo>
                  <a:lnTo>
                    <a:pt x="68" y="128"/>
                  </a:lnTo>
                  <a:lnTo>
                    <a:pt x="56" y="119"/>
                  </a:lnTo>
                  <a:lnTo>
                    <a:pt x="68" y="93"/>
                  </a:lnTo>
                  <a:lnTo>
                    <a:pt x="73" y="84"/>
                  </a:lnTo>
                  <a:lnTo>
                    <a:pt x="68" y="65"/>
                  </a:lnTo>
                  <a:lnTo>
                    <a:pt x="53" y="50"/>
                  </a:lnTo>
                  <a:lnTo>
                    <a:pt x="31" y="57"/>
                  </a:lnTo>
                  <a:lnTo>
                    <a:pt x="28" y="90"/>
                  </a:lnTo>
                  <a:lnTo>
                    <a:pt x="22" y="107"/>
                  </a:lnTo>
                  <a:lnTo>
                    <a:pt x="11" y="93"/>
                  </a:lnTo>
                  <a:lnTo>
                    <a:pt x="0" y="76"/>
                  </a:lnTo>
                  <a:lnTo>
                    <a:pt x="3" y="43"/>
                  </a:lnTo>
                  <a:lnTo>
                    <a:pt x="18" y="14"/>
                  </a:lnTo>
                  <a:lnTo>
                    <a:pt x="42" y="0"/>
                  </a:lnTo>
                  <a:lnTo>
                    <a:pt x="68" y="7"/>
                  </a:lnTo>
                  <a:lnTo>
                    <a:pt x="98" y="43"/>
                  </a:lnTo>
                  <a:lnTo>
                    <a:pt x="110" y="69"/>
                  </a:lnTo>
                  <a:lnTo>
                    <a:pt x="143" y="100"/>
                  </a:lnTo>
                  <a:lnTo>
                    <a:pt x="191" y="128"/>
                  </a:lnTo>
                  <a:lnTo>
                    <a:pt x="260" y="150"/>
                  </a:lnTo>
                  <a:lnTo>
                    <a:pt x="348" y="148"/>
                  </a:lnTo>
                  <a:lnTo>
                    <a:pt x="423" y="136"/>
                  </a:lnTo>
                  <a:lnTo>
                    <a:pt x="472" y="112"/>
                  </a:lnTo>
                  <a:lnTo>
                    <a:pt x="518" y="90"/>
                  </a:lnTo>
                </a:path>
              </a:pathLst>
            </a:custGeom>
            <a:solidFill>
              <a:schemeClr val="tx1"/>
            </a:solidFill>
            <a:ln w="9525" cap="rnd">
              <a:noFill/>
              <a:round/>
              <a:headEnd type="none" w="sm" len="sm"/>
              <a:tailEnd type="none" w="sm" len="sm"/>
            </a:ln>
            <a:effectLst/>
          </p:spPr>
          <p:txBody>
            <a:bodyPr/>
            <a:lstStyle/>
            <a:p>
              <a:endParaRPr lang="es-MX"/>
            </a:p>
          </p:txBody>
        </p:sp>
        <p:sp>
          <p:nvSpPr>
            <p:cNvPr id="54278" name="Freeform 6"/>
            <p:cNvSpPr>
              <a:spLocks/>
            </p:cNvSpPr>
            <p:nvPr/>
          </p:nvSpPr>
          <p:spPr bwMode="auto">
            <a:xfrm>
              <a:off x="5484" y="2751"/>
              <a:ext cx="240" cy="744"/>
            </a:xfrm>
            <a:custGeom>
              <a:avLst/>
              <a:gdLst/>
              <a:ahLst/>
              <a:cxnLst>
                <a:cxn ang="0">
                  <a:pos x="87" y="43"/>
                </a:cxn>
                <a:cxn ang="0">
                  <a:pos x="58" y="8"/>
                </a:cxn>
                <a:cxn ang="0">
                  <a:pos x="20" y="0"/>
                </a:cxn>
                <a:cxn ang="0">
                  <a:pos x="0" y="38"/>
                </a:cxn>
                <a:cxn ang="0">
                  <a:pos x="6" y="60"/>
                </a:cxn>
                <a:cxn ang="0">
                  <a:pos x="46" y="89"/>
                </a:cxn>
                <a:cxn ang="0">
                  <a:pos x="118" y="154"/>
                </a:cxn>
                <a:cxn ang="0">
                  <a:pos x="158" y="216"/>
                </a:cxn>
                <a:cxn ang="0">
                  <a:pos x="189" y="283"/>
                </a:cxn>
                <a:cxn ang="0">
                  <a:pos x="189" y="339"/>
                </a:cxn>
                <a:cxn ang="0">
                  <a:pos x="155" y="384"/>
                </a:cxn>
                <a:cxn ang="0">
                  <a:pos x="118" y="417"/>
                </a:cxn>
                <a:cxn ang="0">
                  <a:pos x="77" y="461"/>
                </a:cxn>
                <a:cxn ang="0">
                  <a:pos x="31" y="511"/>
                </a:cxn>
                <a:cxn ang="0">
                  <a:pos x="12" y="578"/>
                </a:cxn>
                <a:cxn ang="0">
                  <a:pos x="39" y="650"/>
                </a:cxn>
                <a:cxn ang="0">
                  <a:pos x="32" y="705"/>
                </a:cxn>
                <a:cxn ang="0">
                  <a:pos x="20" y="726"/>
                </a:cxn>
                <a:cxn ang="0">
                  <a:pos x="32" y="736"/>
                </a:cxn>
                <a:cxn ang="0">
                  <a:pos x="56" y="743"/>
                </a:cxn>
                <a:cxn ang="0">
                  <a:pos x="68" y="701"/>
                </a:cxn>
                <a:cxn ang="0">
                  <a:pos x="71" y="655"/>
                </a:cxn>
                <a:cxn ang="0">
                  <a:pos x="56" y="604"/>
                </a:cxn>
                <a:cxn ang="0">
                  <a:pos x="32" y="578"/>
                </a:cxn>
                <a:cxn ang="0">
                  <a:pos x="37" y="539"/>
                </a:cxn>
                <a:cxn ang="0">
                  <a:pos x="89" y="489"/>
                </a:cxn>
                <a:cxn ang="0">
                  <a:pos x="155" y="435"/>
                </a:cxn>
                <a:cxn ang="0">
                  <a:pos x="212" y="384"/>
                </a:cxn>
                <a:cxn ang="0">
                  <a:pos x="237" y="348"/>
                </a:cxn>
                <a:cxn ang="0">
                  <a:pos x="239" y="304"/>
                </a:cxn>
                <a:cxn ang="0">
                  <a:pos x="227" y="261"/>
                </a:cxn>
                <a:cxn ang="0">
                  <a:pos x="200" y="208"/>
                </a:cxn>
                <a:cxn ang="0">
                  <a:pos x="169" y="158"/>
                </a:cxn>
                <a:cxn ang="0">
                  <a:pos x="139" y="115"/>
                </a:cxn>
                <a:cxn ang="0">
                  <a:pos x="112" y="74"/>
                </a:cxn>
                <a:cxn ang="0">
                  <a:pos x="87" y="43"/>
                </a:cxn>
              </a:cxnLst>
              <a:rect l="0" t="0" r="r" b="b"/>
              <a:pathLst>
                <a:path w="240" h="744">
                  <a:moveTo>
                    <a:pt x="87" y="43"/>
                  </a:moveTo>
                  <a:lnTo>
                    <a:pt x="58" y="8"/>
                  </a:lnTo>
                  <a:lnTo>
                    <a:pt x="20" y="0"/>
                  </a:lnTo>
                  <a:lnTo>
                    <a:pt x="0" y="38"/>
                  </a:lnTo>
                  <a:lnTo>
                    <a:pt x="6" y="60"/>
                  </a:lnTo>
                  <a:lnTo>
                    <a:pt x="46" y="89"/>
                  </a:lnTo>
                  <a:lnTo>
                    <a:pt x="118" y="154"/>
                  </a:lnTo>
                  <a:lnTo>
                    <a:pt x="158" y="216"/>
                  </a:lnTo>
                  <a:lnTo>
                    <a:pt x="189" y="283"/>
                  </a:lnTo>
                  <a:lnTo>
                    <a:pt x="189" y="339"/>
                  </a:lnTo>
                  <a:lnTo>
                    <a:pt x="155" y="384"/>
                  </a:lnTo>
                  <a:lnTo>
                    <a:pt x="118" y="417"/>
                  </a:lnTo>
                  <a:lnTo>
                    <a:pt x="77" y="461"/>
                  </a:lnTo>
                  <a:lnTo>
                    <a:pt x="31" y="511"/>
                  </a:lnTo>
                  <a:lnTo>
                    <a:pt x="12" y="578"/>
                  </a:lnTo>
                  <a:lnTo>
                    <a:pt x="39" y="650"/>
                  </a:lnTo>
                  <a:lnTo>
                    <a:pt x="32" y="705"/>
                  </a:lnTo>
                  <a:lnTo>
                    <a:pt x="20" y="726"/>
                  </a:lnTo>
                  <a:lnTo>
                    <a:pt x="32" y="736"/>
                  </a:lnTo>
                  <a:lnTo>
                    <a:pt x="56" y="743"/>
                  </a:lnTo>
                  <a:lnTo>
                    <a:pt x="68" y="701"/>
                  </a:lnTo>
                  <a:lnTo>
                    <a:pt x="71" y="655"/>
                  </a:lnTo>
                  <a:lnTo>
                    <a:pt x="56" y="604"/>
                  </a:lnTo>
                  <a:lnTo>
                    <a:pt x="32" y="578"/>
                  </a:lnTo>
                  <a:lnTo>
                    <a:pt x="37" y="539"/>
                  </a:lnTo>
                  <a:lnTo>
                    <a:pt x="89" y="489"/>
                  </a:lnTo>
                  <a:lnTo>
                    <a:pt x="155" y="435"/>
                  </a:lnTo>
                  <a:lnTo>
                    <a:pt x="212" y="384"/>
                  </a:lnTo>
                  <a:lnTo>
                    <a:pt x="237" y="348"/>
                  </a:lnTo>
                  <a:lnTo>
                    <a:pt x="239" y="304"/>
                  </a:lnTo>
                  <a:lnTo>
                    <a:pt x="227" y="261"/>
                  </a:lnTo>
                  <a:lnTo>
                    <a:pt x="200" y="208"/>
                  </a:lnTo>
                  <a:lnTo>
                    <a:pt x="169" y="158"/>
                  </a:lnTo>
                  <a:lnTo>
                    <a:pt x="139" y="115"/>
                  </a:lnTo>
                  <a:lnTo>
                    <a:pt x="112" y="74"/>
                  </a:lnTo>
                  <a:lnTo>
                    <a:pt x="87" y="43"/>
                  </a:lnTo>
                </a:path>
              </a:pathLst>
            </a:custGeom>
            <a:solidFill>
              <a:schemeClr val="tx1"/>
            </a:solidFill>
            <a:ln w="9525" cap="rnd">
              <a:noFill/>
              <a:round/>
              <a:headEnd type="none" w="sm" len="sm"/>
              <a:tailEnd type="none" w="sm" len="sm"/>
            </a:ln>
            <a:effectLst/>
          </p:spPr>
          <p:txBody>
            <a:bodyPr/>
            <a:lstStyle/>
            <a:p>
              <a:endParaRPr lang="es-MX"/>
            </a:p>
          </p:txBody>
        </p:sp>
        <p:sp>
          <p:nvSpPr>
            <p:cNvPr id="54279" name="Freeform 7"/>
            <p:cNvSpPr>
              <a:spLocks/>
            </p:cNvSpPr>
            <p:nvPr/>
          </p:nvSpPr>
          <p:spPr bwMode="auto">
            <a:xfrm>
              <a:off x="5200" y="2726"/>
              <a:ext cx="294" cy="729"/>
            </a:xfrm>
            <a:custGeom>
              <a:avLst/>
              <a:gdLst/>
              <a:ahLst/>
              <a:cxnLst>
                <a:cxn ang="0">
                  <a:pos x="93" y="120"/>
                </a:cxn>
                <a:cxn ang="0">
                  <a:pos x="124" y="65"/>
                </a:cxn>
                <a:cxn ang="0">
                  <a:pos x="172" y="19"/>
                </a:cxn>
                <a:cxn ang="0">
                  <a:pos x="205" y="0"/>
                </a:cxn>
                <a:cxn ang="0">
                  <a:pos x="247" y="5"/>
                </a:cxn>
                <a:cxn ang="0">
                  <a:pos x="274" y="22"/>
                </a:cxn>
                <a:cxn ang="0">
                  <a:pos x="291" y="58"/>
                </a:cxn>
                <a:cxn ang="0">
                  <a:pos x="293" y="135"/>
                </a:cxn>
                <a:cxn ang="0">
                  <a:pos x="274" y="185"/>
                </a:cxn>
                <a:cxn ang="0">
                  <a:pos x="241" y="252"/>
                </a:cxn>
                <a:cxn ang="0">
                  <a:pos x="218" y="324"/>
                </a:cxn>
                <a:cxn ang="0">
                  <a:pos x="218" y="409"/>
                </a:cxn>
                <a:cxn ang="0">
                  <a:pos x="229" y="504"/>
                </a:cxn>
                <a:cxn ang="0">
                  <a:pos x="243" y="553"/>
                </a:cxn>
                <a:cxn ang="0">
                  <a:pos x="249" y="598"/>
                </a:cxn>
                <a:cxn ang="0">
                  <a:pos x="249" y="649"/>
                </a:cxn>
                <a:cxn ang="0">
                  <a:pos x="237" y="689"/>
                </a:cxn>
                <a:cxn ang="0">
                  <a:pos x="212" y="711"/>
                </a:cxn>
                <a:cxn ang="0">
                  <a:pos x="185" y="721"/>
                </a:cxn>
                <a:cxn ang="0">
                  <a:pos x="149" y="728"/>
                </a:cxn>
                <a:cxn ang="0">
                  <a:pos x="104" y="728"/>
                </a:cxn>
                <a:cxn ang="0">
                  <a:pos x="75" y="713"/>
                </a:cxn>
                <a:cxn ang="0">
                  <a:pos x="48" y="697"/>
                </a:cxn>
                <a:cxn ang="0">
                  <a:pos x="25" y="649"/>
                </a:cxn>
                <a:cxn ang="0">
                  <a:pos x="12" y="584"/>
                </a:cxn>
                <a:cxn ang="0">
                  <a:pos x="0" y="517"/>
                </a:cxn>
                <a:cxn ang="0">
                  <a:pos x="0" y="440"/>
                </a:cxn>
                <a:cxn ang="0">
                  <a:pos x="17" y="350"/>
                </a:cxn>
                <a:cxn ang="0">
                  <a:pos x="28" y="300"/>
                </a:cxn>
                <a:cxn ang="0">
                  <a:pos x="43" y="228"/>
                </a:cxn>
                <a:cxn ang="0">
                  <a:pos x="67" y="171"/>
                </a:cxn>
                <a:cxn ang="0">
                  <a:pos x="79" y="144"/>
                </a:cxn>
                <a:cxn ang="0">
                  <a:pos x="93" y="120"/>
                </a:cxn>
              </a:cxnLst>
              <a:rect l="0" t="0" r="r" b="b"/>
              <a:pathLst>
                <a:path w="294" h="729">
                  <a:moveTo>
                    <a:pt x="93" y="120"/>
                  </a:moveTo>
                  <a:lnTo>
                    <a:pt x="124" y="65"/>
                  </a:lnTo>
                  <a:lnTo>
                    <a:pt x="172" y="19"/>
                  </a:lnTo>
                  <a:lnTo>
                    <a:pt x="205" y="0"/>
                  </a:lnTo>
                  <a:lnTo>
                    <a:pt x="247" y="5"/>
                  </a:lnTo>
                  <a:lnTo>
                    <a:pt x="274" y="22"/>
                  </a:lnTo>
                  <a:lnTo>
                    <a:pt x="291" y="58"/>
                  </a:lnTo>
                  <a:lnTo>
                    <a:pt x="293" y="135"/>
                  </a:lnTo>
                  <a:lnTo>
                    <a:pt x="274" y="185"/>
                  </a:lnTo>
                  <a:lnTo>
                    <a:pt x="241" y="252"/>
                  </a:lnTo>
                  <a:lnTo>
                    <a:pt x="218" y="324"/>
                  </a:lnTo>
                  <a:lnTo>
                    <a:pt x="218" y="409"/>
                  </a:lnTo>
                  <a:lnTo>
                    <a:pt x="229" y="504"/>
                  </a:lnTo>
                  <a:lnTo>
                    <a:pt x="243" y="553"/>
                  </a:lnTo>
                  <a:lnTo>
                    <a:pt x="249" y="598"/>
                  </a:lnTo>
                  <a:lnTo>
                    <a:pt x="249" y="649"/>
                  </a:lnTo>
                  <a:lnTo>
                    <a:pt x="237" y="689"/>
                  </a:lnTo>
                  <a:lnTo>
                    <a:pt x="212" y="711"/>
                  </a:lnTo>
                  <a:lnTo>
                    <a:pt x="185" y="721"/>
                  </a:lnTo>
                  <a:lnTo>
                    <a:pt x="149" y="728"/>
                  </a:lnTo>
                  <a:lnTo>
                    <a:pt x="104" y="728"/>
                  </a:lnTo>
                  <a:lnTo>
                    <a:pt x="75" y="713"/>
                  </a:lnTo>
                  <a:lnTo>
                    <a:pt x="48" y="697"/>
                  </a:lnTo>
                  <a:lnTo>
                    <a:pt x="25" y="649"/>
                  </a:lnTo>
                  <a:lnTo>
                    <a:pt x="12" y="584"/>
                  </a:lnTo>
                  <a:lnTo>
                    <a:pt x="0" y="517"/>
                  </a:lnTo>
                  <a:lnTo>
                    <a:pt x="0" y="440"/>
                  </a:lnTo>
                  <a:lnTo>
                    <a:pt x="17" y="350"/>
                  </a:lnTo>
                  <a:lnTo>
                    <a:pt x="28" y="300"/>
                  </a:lnTo>
                  <a:lnTo>
                    <a:pt x="43" y="228"/>
                  </a:lnTo>
                  <a:lnTo>
                    <a:pt x="67" y="171"/>
                  </a:lnTo>
                  <a:lnTo>
                    <a:pt x="79" y="144"/>
                  </a:lnTo>
                  <a:lnTo>
                    <a:pt x="93" y="120"/>
                  </a:lnTo>
                </a:path>
              </a:pathLst>
            </a:custGeom>
            <a:solidFill>
              <a:schemeClr val="tx1"/>
            </a:solidFill>
            <a:ln w="9525" cap="rnd">
              <a:noFill/>
              <a:round/>
              <a:headEnd type="none" w="sm" len="sm"/>
              <a:tailEnd type="none" w="sm" len="sm"/>
            </a:ln>
            <a:effectLst/>
          </p:spPr>
          <p:txBody>
            <a:bodyPr/>
            <a:lstStyle/>
            <a:p>
              <a:endParaRPr lang="es-MX"/>
            </a:p>
          </p:txBody>
        </p:sp>
        <p:sp>
          <p:nvSpPr>
            <p:cNvPr id="54280" name="Freeform 8"/>
            <p:cNvSpPr>
              <a:spLocks/>
            </p:cNvSpPr>
            <p:nvPr/>
          </p:nvSpPr>
          <p:spPr bwMode="auto">
            <a:xfrm>
              <a:off x="5323" y="3312"/>
              <a:ext cx="225" cy="840"/>
            </a:xfrm>
            <a:custGeom>
              <a:avLst/>
              <a:gdLst/>
              <a:ahLst/>
              <a:cxnLst>
                <a:cxn ang="0">
                  <a:pos x="37" y="93"/>
                </a:cxn>
                <a:cxn ang="0">
                  <a:pos x="12" y="60"/>
                </a:cxn>
                <a:cxn ang="0">
                  <a:pos x="6" y="31"/>
                </a:cxn>
                <a:cxn ang="0">
                  <a:pos x="25" y="3"/>
                </a:cxn>
                <a:cxn ang="0">
                  <a:pos x="54" y="0"/>
                </a:cxn>
                <a:cxn ang="0">
                  <a:pos x="75" y="9"/>
                </a:cxn>
                <a:cxn ang="0">
                  <a:pos x="98" y="53"/>
                </a:cxn>
                <a:cxn ang="0">
                  <a:pos x="141" y="139"/>
                </a:cxn>
                <a:cxn ang="0">
                  <a:pos x="174" y="227"/>
                </a:cxn>
                <a:cxn ang="0">
                  <a:pos x="197" y="267"/>
                </a:cxn>
                <a:cxn ang="0">
                  <a:pos x="205" y="314"/>
                </a:cxn>
                <a:cxn ang="0">
                  <a:pos x="210" y="330"/>
                </a:cxn>
                <a:cxn ang="0">
                  <a:pos x="197" y="374"/>
                </a:cxn>
                <a:cxn ang="0">
                  <a:pos x="166" y="443"/>
                </a:cxn>
                <a:cxn ang="0">
                  <a:pos x="129" y="515"/>
                </a:cxn>
                <a:cxn ang="0">
                  <a:pos x="91" y="587"/>
                </a:cxn>
                <a:cxn ang="0">
                  <a:pos x="79" y="633"/>
                </a:cxn>
                <a:cxn ang="0">
                  <a:pos x="75" y="661"/>
                </a:cxn>
                <a:cxn ang="0">
                  <a:pos x="87" y="683"/>
                </a:cxn>
                <a:cxn ang="0">
                  <a:pos x="129" y="698"/>
                </a:cxn>
                <a:cxn ang="0">
                  <a:pos x="174" y="724"/>
                </a:cxn>
                <a:cxn ang="0">
                  <a:pos x="210" y="767"/>
                </a:cxn>
                <a:cxn ang="0">
                  <a:pos x="224" y="810"/>
                </a:cxn>
                <a:cxn ang="0">
                  <a:pos x="212" y="832"/>
                </a:cxn>
                <a:cxn ang="0">
                  <a:pos x="180" y="839"/>
                </a:cxn>
                <a:cxn ang="0">
                  <a:pos x="172" y="820"/>
                </a:cxn>
                <a:cxn ang="0">
                  <a:pos x="147" y="776"/>
                </a:cxn>
                <a:cxn ang="0">
                  <a:pos x="129" y="746"/>
                </a:cxn>
                <a:cxn ang="0">
                  <a:pos x="100" y="724"/>
                </a:cxn>
                <a:cxn ang="0">
                  <a:pos x="75" y="711"/>
                </a:cxn>
                <a:cxn ang="0">
                  <a:pos x="44" y="711"/>
                </a:cxn>
                <a:cxn ang="0">
                  <a:pos x="18" y="716"/>
                </a:cxn>
                <a:cxn ang="0">
                  <a:pos x="6" y="710"/>
                </a:cxn>
                <a:cxn ang="0">
                  <a:pos x="0" y="688"/>
                </a:cxn>
                <a:cxn ang="0">
                  <a:pos x="18" y="669"/>
                </a:cxn>
                <a:cxn ang="0">
                  <a:pos x="48" y="604"/>
                </a:cxn>
                <a:cxn ang="0">
                  <a:pos x="75" y="539"/>
                </a:cxn>
                <a:cxn ang="0">
                  <a:pos x="110" y="472"/>
                </a:cxn>
                <a:cxn ang="0">
                  <a:pos x="129" y="417"/>
                </a:cxn>
                <a:cxn ang="0">
                  <a:pos x="156" y="345"/>
                </a:cxn>
                <a:cxn ang="0">
                  <a:pos x="160" y="307"/>
                </a:cxn>
                <a:cxn ang="0">
                  <a:pos x="143" y="257"/>
                </a:cxn>
                <a:cxn ang="0">
                  <a:pos x="106" y="206"/>
                </a:cxn>
                <a:cxn ang="0">
                  <a:pos x="73" y="144"/>
                </a:cxn>
                <a:cxn ang="0">
                  <a:pos x="37" y="93"/>
                </a:cxn>
              </a:cxnLst>
              <a:rect l="0" t="0" r="r" b="b"/>
              <a:pathLst>
                <a:path w="225" h="840">
                  <a:moveTo>
                    <a:pt x="37" y="93"/>
                  </a:moveTo>
                  <a:lnTo>
                    <a:pt x="12" y="60"/>
                  </a:lnTo>
                  <a:lnTo>
                    <a:pt x="6" y="31"/>
                  </a:lnTo>
                  <a:lnTo>
                    <a:pt x="25" y="3"/>
                  </a:lnTo>
                  <a:lnTo>
                    <a:pt x="54" y="0"/>
                  </a:lnTo>
                  <a:lnTo>
                    <a:pt x="75" y="9"/>
                  </a:lnTo>
                  <a:lnTo>
                    <a:pt x="98" y="53"/>
                  </a:lnTo>
                  <a:lnTo>
                    <a:pt x="141" y="139"/>
                  </a:lnTo>
                  <a:lnTo>
                    <a:pt x="174" y="227"/>
                  </a:lnTo>
                  <a:lnTo>
                    <a:pt x="197" y="267"/>
                  </a:lnTo>
                  <a:lnTo>
                    <a:pt x="205" y="314"/>
                  </a:lnTo>
                  <a:lnTo>
                    <a:pt x="210" y="330"/>
                  </a:lnTo>
                  <a:lnTo>
                    <a:pt x="197" y="374"/>
                  </a:lnTo>
                  <a:lnTo>
                    <a:pt x="166" y="443"/>
                  </a:lnTo>
                  <a:lnTo>
                    <a:pt x="129" y="515"/>
                  </a:lnTo>
                  <a:lnTo>
                    <a:pt x="91" y="587"/>
                  </a:lnTo>
                  <a:lnTo>
                    <a:pt x="79" y="633"/>
                  </a:lnTo>
                  <a:lnTo>
                    <a:pt x="75" y="661"/>
                  </a:lnTo>
                  <a:lnTo>
                    <a:pt x="87" y="683"/>
                  </a:lnTo>
                  <a:lnTo>
                    <a:pt x="129" y="698"/>
                  </a:lnTo>
                  <a:lnTo>
                    <a:pt x="174" y="724"/>
                  </a:lnTo>
                  <a:lnTo>
                    <a:pt x="210" y="767"/>
                  </a:lnTo>
                  <a:lnTo>
                    <a:pt x="224" y="810"/>
                  </a:lnTo>
                  <a:lnTo>
                    <a:pt x="212" y="832"/>
                  </a:lnTo>
                  <a:lnTo>
                    <a:pt x="180" y="839"/>
                  </a:lnTo>
                  <a:lnTo>
                    <a:pt x="172" y="820"/>
                  </a:lnTo>
                  <a:lnTo>
                    <a:pt x="147" y="776"/>
                  </a:lnTo>
                  <a:lnTo>
                    <a:pt x="129" y="746"/>
                  </a:lnTo>
                  <a:lnTo>
                    <a:pt x="100" y="724"/>
                  </a:lnTo>
                  <a:lnTo>
                    <a:pt x="75" y="711"/>
                  </a:lnTo>
                  <a:lnTo>
                    <a:pt x="44" y="711"/>
                  </a:lnTo>
                  <a:lnTo>
                    <a:pt x="18" y="716"/>
                  </a:lnTo>
                  <a:lnTo>
                    <a:pt x="6" y="710"/>
                  </a:lnTo>
                  <a:lnTo>
                    <a:pt x="0" y="688"/>
                  </a:lnTo>
                  <a:lnTo>
                    <a:pt x="18" y="669"/>
                  </a:lnTo>
                  <a:lnTo>
                    <a:pt x="48" y="604"/>
                  </a:lnTo>
                  <a:lnTo>
                    <a:pt x="75" y="539"/>
                  </a:lnTo>
                  <a:lnTo>
                    <a:pt x="110" y="472"/>
                  </a:lnTo>
                  <a:lnTo>
                    <a:pt x="129" y="417"/>
                  </a:lnTo>
                  <a:lnTo>
                    <a:pt x="156" y="345"/>
                  </a:lnTo>
                  <a:lnTo>
                    <a:pt x="160" y="307"/>
                  </a:lnTo>
                  <a:lnTo>
                    <a:pt x="143" y="257"/>
                  </a:lnTo>
                  <a:lnTo>
                    <a:pt x="106" y="206"/>
                  </a:lnTo>
                  <a:lnTo>
                    <a:pt x="73" y="144"/>
                  </a:lnTo>
                  <a:lnTo>
                    <a:pt x="37" y="93"/>
                  </a:lnTo>
                </a:path>
              </a:pathLst>
            </a:custGeom>
            <a:solidFill>
              <a:schemeClr val="tx1"/>
            </a:solidFill>
            <a:ln w="9525" cap="rnd">
              <a:noFill/>
              <a:round/>
              <a:headEnd type="none" w="sm" len="sm"/>
              <a:tailEnd type="none" w="sm" len="sm"/>
            </a:ln>
            <a:effectLst/>
          </p:spPr>
          <p:txBody>
            <a:bodyPr/>
            <a:lstStyle/>
            <a:p>
              <a:endParaRPr lang="es-MX"/>
            </a:p>
          </p:txBody>
        </p:sp>
        <p:sp>
          <p:nvSpPr>
            <p:cNvPr id="54281" name="Freeform 9"/>
            <p:cNvSpPr>
              <a:spLocks/>
            </p:cNvSpPr>
            <p:nvPr/>
          </p:nvSpPr>
          <p:spPr bwMode="auto">
            <a:xfrm>
              <a:off x="5017" y="3313"/>
              <a:ext cx="265" cy="832"/>
            </a:xfrm>
            <a:custGeom>
              <a:avLst/>
              <a:gdLst/>
              <a:ahLst/>
              <a:cxnLst>
                <a:cxn ang="0">
                  <a:pos x="156" y="177"/>
                </a:cxn>
                <a:cxn ang="0">
                  <a:pos x="175" y="94"/>
                </a:cxn>
                <a:cxn ang="0">
                  <a:pos x="195" y="28"/>
                </a:cxn>
                <a:cxn ang="0">
                  <a:pos x="218" y="0"/>
                </a:cxn>
                <a:cxn ang="0">
                  <a:pos x="251" y="0"/>
                </a:cxn>
                <a:cxn ang="0">
                  <a:pos x="264" y="38"/>
                </a:cxn>
                <a:cxn ang="0">
                  <a:pos x="256" y="81"/>
                </a:cxn>
                <a:cxn ang="0">
                  <a:pos x="220" y="144"/>
                </a:cxn>
                <a:cxn ang="0">
                  <a:pos x="187" y="205"/>
                </a:cxn>
                <a:cxn ang="0">
                  <a:pos x="169" y="287"/>
                </a:cxn>
                <a:cxn ang="0">
                  <a:pos x="156" y="345"/>
                </a:cxn>
                <a:cxn ang="0">
                  <a:pos x="150" y="400"/>
                </a:cxn>
                <a:cxn ang="0">
                  <a:pos x="158" y="503"/>
                </a:cxn>
                <a:cxn ang="0">
                  <a:pos x="169" y="594"/>
                </a:cxn>
                <a:cxn ang="0">
                  <a:pos x="181" y="658"/>
                </a:cxn>
                <a:cxn ang="0">
                  <a:pos x="189" y="689"/>
                </a:cxn>
                <a:cxn ang="0">
                  <a:pos x="183" y="723"/>
                </a:cxn>
                <a:cxn ang="0">
                  <a:pos x="169" y="726"/>
                </a:cxn>
                <a:cxn ang="0">
                  <a:pos x="144" y="726"/>
                </a:cxn>
                <a:cxn ang="0">
                  <a:pos x="96" y="754"/>
                </a:cxn>
                <a:cxn ang="0">
                  <a:pos x="65" y="781"/>
                </a:cxn>
                <a:cxn ang="0">
                  <a:pos x="49" y="826"/>
                </a:cxn>
                <a:cxn ang="0">
                  <a:pos x="31" y="831"/>
                </a:cxn>
                <a:cxn ang="0">
                  <a:pos x="6" y="803"/>
                </a:cxn>
                <a:cxn ang="0">
                  <a:pos x="0" y="774"/>
                </a:cxn>
                <a:cxn ang="0">
                  <a:pos x="32" y="740"/>
                </a:cxn>
                <a:cxn ang="0">
                  <a:pos x="81" y="716"/>
                </a:cxn>
                <a:cxn ang="0">
                  <a:pos x="118" y="698"/>
                </a:cxn>
                <a:cxn ang="0">
                  <a:pos x="144" y="682"/>
                </a:cxn>
                <a:cxn ang="0">
                  <a:pos x="152" y="661"/>
                </a:cxn>
                <a:cxn ang="0">
                  <a:pos x="145" y="589"/>
                </a:cxn>
                <a:cxn ang="0">
                  <a:pos x="125" y="510"/>
                </a:cxn>
                <a:cxn ang="0">
                  <a:pos x="114" y="429"/>
                </a:cxn>
                <a:cxn ang="0">
                  <a:pos x="114" y="388"/>
                </a:cxn>
                <a:cxn ang="0">
                  <a:pos x="114" y="336"/>
                </a:cxn>
                <a:cxn ang="0">
                  <a:pos x="125" y="287"/>
                </a:cxn>
                <a:cxn ang="0">
                  <a:pos x="139" y="221"/>
                </a:cxn>
                <a:cxn ang="0">
                  <a:pos x="156" y="177"/>
                </a:cxn>
              </a:cxnLst>
              <a:rect l="0" t="0" r="r" b="b"/>
              <a:pathLst>
                <a:path w="265" h="832">
                  <a:moveTo>
                    <a:pt x="156" y="177"/>
                  </a:moveTo>
                  <a:lnTo>
                    <a:pt x="175" y="94"/>
                  </a:lnTo>
                  <a:lnTo>
                    <a:pt x="195" y="28"/>
                  </a:lnTo>
                  <a:lnTo>
                    <a:pt x="218" y="0"/>
                  </a:lnTo>
                  <a:lnTo>
                    <a:pt x="251" y="0"/>
                  </a:lnTo>
                  <a:lnTo>
                    <a:pt x="264" y="38"/>
                  </a:lnTo>
                  <a:lnTo>
                    <a:pt x="256" y="81"/>
                  </a:lnTo>
                  <a:lnTo>
                    <a:pt x="220" y="144"/>
                  </a:lnTo>
                  <a:lnTo>
                    <a:pt x="187" y="205"/>
                  </a:lnTo>
                  <a:lnTo>
                    <a:pt x="169" y="287"/>
                  </a:lnTo>
                  <a:lnTo>
                    <a:pt x="156" y="345"/>
                  </a:lnTo>
                  <a:lnTo>
                    <a:pt x="150" y="400"/>
                  </a:lnTo>
                  <a:lnTo>
                    <a:pt x="158" y="503"/>
                  </a:lnTo>
                  <a:lnTo>
                    <a:pt x="169" y="594"/>
                  </a:lnTo>
                  <a:lnTo>
                    <a:pt x="181" y="658"/>
                  </a:lnTo>
                  <a:lnTo>
                    <a:pt x="189" y="689"/>
                  </a:lnTo>
                  <a:lnTo>
                    <a:pt x="183" y="723"/>
                  </a:lnTo>
                  <a:lnTo>
                    <a:pt x="169" y="726"/>
                  </a:lnTo>
                  <a:lnTo>
                    <a:pt x="144" y="726"/>
                  </a:lnTo>
                  <a:lnTo>
                    <a:pt x="96" y="754"/>
                  </a:lnTo>
                  <a:lnTo>
                    <a:pt x="65" y="781"/>
                  </a:lnTo>
                  <a:lnTo>
                    <a:pt x="49" y="826"/>
                  </a:lnTo>
                  <a:lnTo>
                    <a:pt x="31" y="831"/>
                  </a:lnTo>
                  <a:lnTo>
                    <a:pt x="6" y="803"/>
                  </a:lnTo>
                  <a:lnTo>
                    <a:pt x="0" y="774"/>
                  </a:lnTo>
                  <a:lnTo>
                    <a:pt x="32" y="740"/>
                  </a:lnTo>
                  <a:lnTo>
                    <a:pt x="81" y="716"/>
                  </a:lnTo>
                  <a:lnTo>
                    <a:pt x="118" y="698"/>
                  </a:lnTo>
                  <a:lnTo>
                    <a:pt x="144" y="682"/>
                  </a:lnTo>
                  <a:lnTo>
                    <a:pt x="152" y="661"/>
                  </a:lnTo>
                  <a:lnTo>
                    <a:pt x="145" y="589"/>
                  </a:lnTo>
                  <a:lnTo>
                    <a:pt x="125" y="510"/>
                  </a:lnTo>
                  <a:lnTo>
                    <a:pt x="114" y="429"/>
                  </a:lnTo>
                  <a:lnTo>
                    <a:pt x="114" y="388"/>
                  </a:lnTo>
                  <a:lnTo>
                    <a:pt x="114" y="336"/>
                  </a:lnTo>
                  <a:lnTo>
                    <a:pt x="125" y="287"/>
                  </a:lnTo>
                  <a:lnTo>
                    <a:pt x="139" y="221"/>
                  </a:lnTo>
                  <a:lnTo>
                    <a:pt x="156" y="177"/>
                  </a:lnTo>
                </a:path>
              </a:pathLst>
            </a:custGeom>
            <a:solidFill>
              <a:schemeClr val="tx1"/>
            </a:solidFill>
            <a:ln w="9525" cap="rnd">
              <a:noFill/>
              <a:round/>
              <a:headEnd type="none" w="sm" len="sm"/>
              <a:tailEnd type="none" w="sm" len="sm"/>
            </a:ln>
            <a:effectLst/>
          </p:spPr>
          <p:txBody>
            <a:bodyPr/>
            <a:lstStyle/>
            <a:p>
              <a:endParaRPr lang="es-MX"/>
            </a:p>
          </p:txBody>
        </p:sp>
      </p:grpSp>
      <p:grpSp>
        <p:nvGrpSpPr>
          <p:cNvPr id="3" name="Group 10"/>
          <p:cNvGrpSpPr>
            <a:grpSpLocks/>
          </p:cNvGrpSpPr>
          <p:nvPr/>
        </p:nvGrpSpPr>
        <p:grpSpPr bwMode="auto">
          <a:xfrm>
            <a:off x="8659813" y="3111500"/>
            <a:ext cx="207962" cy="436563"/>
            <a:chOff x="5455" y="1960"/>
            <a:chExt cx="131" cy="275"/>
          </a:xfrm>
        </p:grpSpPr>
        <p:sp>
          <p:nvSpPr>
            <p:cNvPr id="54283" name="Freeform 11"/>
            <p:cNvSpPr>
              <a:spLocks/>
            </p:cNvSpPr>
            <p:nvPr/>
          </p:nvSpPr>
          <p:spPr bwMode="auto">
            <a:xfrm>
              <a:off x="5455" y="1960"/>
              <a:ext cx="131" cy="202"/>
            </a:xfrm>
            <a:custGeom>
              <a:avLst/>
              <a:gdLst/>
              <a:ahLst/>
              <a:cxnLst>
                <a:cxn ang="0">
                  <a:pos x="0" y="33"/>
                </a:cxn>
                <a:cxn ang="0">
                  <a:pos x="35" y="6"/>
                </a:cxn>
                <a:cxn ang="0">
                  <a:pos x="91" y="0"/>
                </a:cxn>
                <a:cxn ang="0">
                  <a:pos x="116" y="31"/>
                </a:cxn>
                <a:cxn ang="0">
                  <a:pos x="130" y="78"/>
                </a:cxn>
                <a:cxn ang="0">
                  <a:pos x="118" y="118"/>
                </a:cxn>
                <a:cxn ang="0">
                  <a:pos x="85" y="137"/>
                </a:cxn>
                <a:cxn ang="0">
                  <a:pos x="50" y="152"/>
                </a:cxn>
                <a:cxn ang="0">
                  <a:pos x="41" y="174"/>
                </a:cxn>
                <a:cxn ang="0">
                  <a:pos x="45" y="183"/>
                </a:cxn>
                <a:cxn ang="0">
                  <a:pos x="40" y="197"/>
                </a:cxn>
                <a:cxn ang="0">
                  <a:pos x="19" y="201"/>
                </a:cxn>
                <a:cxn ang="0">
                  <a:pos x="12" y="175"/>
                </a:cxn>
                <a:cxn ang="0">
                  <a:pos x="19" y="149"/>
                </a:cxn>
                <a:cxn ang="0">
                  <a:pos x="42" y="120"/>
                </a:cxn>
                <a:cxn ang="0">
                  <a:pos x="74" y="112"/>
                </a:cxn>
                <a:cxn ang="0">
                  <a:pos x="97" y="97"/>
                </a:cxn>
                <a:cxn ang="0">
                  <a:pos x="100" y="66"/>
                </a:cxn>
                <a:cxn ang="0">
                  <a:pos x="88" y="36"/>
                </a:cxn>
                <a:cxn ang="0">
                  <a:pos x="68" y="28"/>
                </a:cxn>
                <a:cxn ang="0">
                  <a:pos x="48" y="37"/>
                </a:cxn>
                <a:cxn ang="0">
                  <a:pos x="29" y="50"/>
                </a:cxn>
                <a:cxn ang="0">
                  <a:pos x="19" y="65"/>
                </a:cxn>
                <a:cxn ang="0">
                  <a:pos x="0" y="62"/>
                </a:cxn>
                <a:cxn ang="0">
                  <a:pos x="0" y="33"/>
                </a:cxn>
              </a:cxnLst>
              <a:rect l="0" t="0" r="r" b="b"/>
              <a:pathLst>
                <a:path w="131" h="202">
                  <a:moveTo>
                    <a:pt x="0" y="33"/>
                  </a:moveTo>
                  <a:lnTo>
                    <a:pt x="35" y="6"/>
                  </a:lnTo>
                  <a:lnTo>
                    <a:pt x="91" y="0"/>
                  </a:lnTo>
                  <a:lnTo>
                    <a:pt x="116" y="31"/>
                  </a:lnTo>
                  <a:lnTo>
                    <a:pt x="130" y="78"/>
                  </a:lnTo>
                  <a:lnTo>
                    <a:pt x="118" y="118"/>
                  </a:lnTo>
                  <a:lnTo>
                    <a:pt x="85" y="137"/>
                  </a:lnTo>
                  <a:lnTo>
                    <a:pt x="50" y="152"/>
                  </a:lnTo>
                  <a:lnTo>
                    <a:pt x="41" y="174"/>
                  </a:lnTo>
                  <a:lnTo>
                    <a:pt x="45" y="183"/>
                  </a:lnTo>
                  <a:lnTo>
                    <a:pt x="40" y="197"/>
                  </a:lnTo>
                  <a:lnTo>
                    <a:pt x="19" y="201"/>
                  </a:lnTo>
                  <a:lnTo>
                    <a:pt x="12" y="175"/>
                  </a:lnTo>
                  <a:lnTo>
                    <a:pt x="19" y="149"/>
                  </a:lnTo>
                  <a:lnTo>
                    <a:pt x="42" y="120"/>
                  </a:lnTo>
                  <a:lnTo>
                    <a:pt x="74" y="112"/>
                  </a:lnTo>
                  <a:lnTo>
                    <a:pt x="97" y="97"/>
                  </a:lnTo>
                  <a:lnTo>
                    <a:pt x="100" y="66"/>
                  </a:lnTo>
                  <a:lnTo>
                    <a:pt x="88" y="36"/>
                  </a:lnTo>
                  <a:lnTo>
                    <a:pt x="68" y="28"/>
                  </a:lnTo>
                  <a:lnTo>
                    <a:pt x="48" y="37"/>
                  </a:lnTo>
                  <a:lnTo>
                    <a:pt x="29" y="50"/>
                  </a:lnTo>
                  <a:lnTo>
                    <a:pt x="19" y="65"/>
                  </a:lnTo>
                  <a:lnTo>
                    <a:pt x="0" y="62"/>
                  </a:lnTo>
                  <a:lnTo>
                    <a:pt x="0" y="33"/>
                  </a:lnTo>
                </a:path>
              </a:pathLst>
            </a:custGeom>
            <a:solidFill>
              <a:srgbClr val="000000"/>
            </a:solidFill>
            <a:ln w="9525" cap="rnd">
              <a:noFill/>
              <a:round/>
              <a:headEnd type="none" w="sm" len="sm"/>
              <a:tailEnd type="none" w="sm" len="sm"/>
            </a:ln>
            <a:effectLst/>
          </p:spPr>
          <p:txBody>
            <a:bodyPr/>
            <a:lstStyle/>
            <a:p>
              <a:endParaRPr lang="es-MX"/>
            </a:p>
          </p:txBody>
        </p:sp>
        <p:sp>
          <p:nvSpPr>
            <p:cNvPr id="54284" name="Oval 12"/>
            <p:cNvSpPr>
              <a:spLocks noChangeArrowheads="1"/>
            </p:cNvSpPr>
            <p:nvPr/>
          </p:nvSpPr>
          <p:spPr bwMode="auto">
            <a:xfrm rot="20220000">
              <a:off x="5457" y="2191"/>
              <a:ext cx="44" cy="44"/>
            </a:xfrm>
            <a:prstGeom prst="ellipse">
              <a:avLst/>
            </a:prstGeom>
            <a:solidFill>
              <a:srgbClr val="000000"/>
            </a:solidFill>
            <a:ln w="9525">
              <a:noFill/>
              <a:round/>
              <a:headEnd/>
              <a:tailEnd/>
            </a:ln>
            <a:effectLst/>
          </p:spPr>
          <p:txBody>
            <a:bodyPr wrap="none" anchor="ctr"/>
            <a:lstStyle/>
            <a:p>
              <a:endParaRPr lang="es-MX"/>
            </a:p>
          </p:txBody>
        </p:sp>
      </p:grpSp>
      <p:sp>
        <p:nvSpPr>
          <p:cNvPr id="54286" name="Line 14"/>
          <p:cNvSpPr>
            <a:spLocks noChangeShapeType="1"/>
          </p:cNvSpPr>
          <p:nvPr/>
        </p:nvSpPr>
        <p:spPr bwMode="auto">
          <a:xfrm>
            <a:off x="3067050" y="4381500"/>
            <a:ext cx="1047750" cy="0"/>
          </a:xfrm>
          <a:prstGeom prst="line">
            <a:avLst/>
          </a:prstGeom>
          <a:noFill/>
          <a:ln w="38100" cmpd="dbl">
            <a:solidFill>
              <a:srgbClr val="008080"/>
            </a:solidFill>
            <a:prstDash val="dash"/>
            <a:round/>
            <a:headEnd type="none" w="sm" len="sm"/>
            <a:tailEnd type="arrow" w="lg" len="lg"/>
          </a:ln>
          <a:effectLst/>
        </p:spPr>
        <p:txBody>
          <a:bodyPr wrap="none" anchor="ctr"/>
          <a:lstStyle/>
          <a:p>
            <a:endParaRPr lang="es-MX"/>
          </a:p>
        </p:txBody>
      </p:sp>
      <p:sp>
        <p:nvSpPr>
          <p:cNvPr id="54287" name="Text Box 15"/>
          <p:cNvSpPr txBox="1">
            <a:spLocks noChangeArrowheads="1"/>
          </p:cNvSpPr>
          <p:nvPr/>
        </p:nvSpPr>
        <p:spPr bwMode="auto">
          <a:xfrm>
            <a:off x="4117975" y="4122738"/>
            <a:ext cx="3668713" cy="946150"/>
          </a:xfrm>
          <a:prstGeom prst="rect">
            <a:avLst/>
          </a:prstGeom>
          <a:noFill/>
          <a:ln w="12699">
            <a:noFill/>
            <a:miter lim="800000"/>
            <a:headEnd type="none" w="sm" len="sm"/>
            <a:tailEnd type="none" w="sm" len="sm"/>
          </a:ln>
          <a:effectLst/>
        </p:spPr>
        <p:txBody>
          <a:bodyPr wrap="none">
            <a:spAutoFit/>
          </a:bodyPr>
          <a:lstStyle/>
          <a:p>
            <a:r>
              <a:rPr lang="es-ES_tradnl" sz="2800" dirty="0">
                <a:solidFill>
                  <a:srgbClr val="008080"/>
                </a:solidFill>
              </a:rPr>
              <a:t>Centrarse en los más </a:t>
            </a:r>
          </a:p>
          <a:p>
            <a:r>
              <a:rPr lang="es-ES_tradnl" sz="2800" dirty="0">
                <a:solidFill>
                  <a:srgbClr val="008080"/>
                </a:solidFill>
              </a:rPr>
              <a:t>importantes</a:t>
            </a:r>
            <a:endParaRPr lang="es-ES_tradnl" dirty="0"/>
          </a:p>
        </p:txBody>
      </p:sp>
    </p:spTree>
  </p:cSld>
  <p:clrMapOvr>
    <a:masterClrMapping/>
  </p:clrMapOvr>
  <p:transition spd="med" advTm="3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2400" b="1" dirty="0" smtClean="0"/>
              <a:t>ADMNISTRACIÓN </a:t>
            </a:r>
            <a:r>
              <a:rPr lang="en-US" sz="2400" b="1" dirty="0"/>
              <a:t>Y CONTROL DE INVENTARIOS</a:t>
            </a:r>
            <a:endParaRPr lang="es-ES" sz="2400" b="1" dirty="0"/>
          </a:p>
        </p:txBody>
      </p:sp>
      <p:sp>
        <p:nvSpPr>
          <p:cNvPr id="10243" name="Text Box 3"/>
          <p:cNvSpPr txBox="1">
            <a:spLocks noChangeArrowheads="1"/>
          </p:cNvSpPr>
          <p:nvPr/>
        </p:nvSpPr>
        <p:spPr bwMode="auto">
          <a:xfrm>
            <a:off x="685800" y="1447800"/>
            <a:ext cx="3962400" cy="1016000"/>
          </a:xfrm>
          <a:prstGeom prst="rect">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000" b="1"/>
              <a:t>Administración de Inventarios </a:t>
            </a:r>
          </a:p>
        </p:txBody>
      </p:sp>
      <p:sp>
        <p:nvSpPr>
          <p:cNvPr id="10244" name="Text Box 4"/>
          <p:cNvSpPr txBox="1">
            <a:spLocks noChangeArrowheads="1"/>
          </p:cNvSpPr>
          <p:nvPr/>
        </p:nvSpPr>
        <p:spPr bwMode="auto">
          <a:xfrm>
            <a:off x="6400800" y="1752600"/>
            <a:ext cx="27432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000" b="1"/>
              <a:t>Ventajas </a:t>
            </a:r>
          </a:p>
          <a:p>
            <a:pPr algn="ctr"/>
            <a:r>
              <a:rPr lang="en-US" sz="3000" b="1"/>
              <a:t>Competitivas</a:t>
            </a:r>
          </a:p>
        </p:txBody>
      </p:sp>
      <p:sp>
        <p:nvSpPr>
          <p:cNvPr id="10245" name="Text Box 5"/>
          <p:cNvSpPr txBox="1">
            <a:spLocks noChangeArrowheads="1"/>
          </p:cNvSpPr>
          <p:nvPr/>
        </p:nvSpPr>
        <p:spPr bwMode="auto">
          <a:xfrm>
            <a:off x="1447800" y="5029200"/>
            <a:ext cx="3962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000" b="1"/>
              <a:t>Capacidad en exceso y clientes satisfechos</a:t>
            </a:r>
          </a:p>
        </p:txBody>
      </p:sp>
      <p:sp>
        <p:nvSpPr>
          <p:cNvPr id="10246" name="Text Box 6"/>
          <p:cNvSpPr txBox="1">
            <a:spLocks noChangeArrowheads="1"/>
          </p:cNvSpPr>
          <p:nvPr/>
        </p:nvSpPr>
        <p:spPr bwMode="auto">
          <a:xfrm>
            <a:off x="381000" y="3581400"/>
            <a:ext cx="31242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000" b="1"/>
              <a:t>Calidad y precios del Producto</a:t>
            </a:r>
          </a:p>
        </p:txBody>
      </p:sp>
      <p:sp>
        <p:nvSpPr>
          <p:cNvPr id="10247" name="Text Box 7"/>
          <p:cNvSpPr txBox="1">
            <a:spLocks noChangeArrowheads="1"/>
          </p:cNvSpPr>
          <p:nvPr/>
        </p:nvSpPr>
        <p:spPr bwMode="auto">
          <a:xfrm>
            <a:off x="3810000" y="3733800"/>
            <a:ext cx="26670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000" b="1"/>
              <a:t>Tiempos de respuesta</a:t>
            </a:r>
          </a:p>
        </p:txBody>
      </p:sp>
      <p:sp>
        <p:nvSpPr>
          <p:cNvPr id="10248" name="AutoShape 8"/>
          <p:cNvSpPr>
            <a:spLocks noChangeArrowheads="1"/>
          </p:cNvSpPr>
          <p:nvPr/>
        </p:nvSpPr>
        <p:spPr bwMode="auto">
          <a:xfrm>
            <a:off x="4876800" y="1676400"/>
            <a:ext cx="1676400" cy="685800"/>
          </a:xfrm>
          <a:prstGeom prst="rightArrow">
            <a:avLst>
              <a:gd name="adj1" fmla="val 50000"/>
              <a:gd name="adj2" fmla="val 61111"/>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249" name="AutoShape 9"/>
          <p:cNvSpPr>
            <a:spLocks noChangeArrowheads="1"/>
          </p:cNvSpPr>
          <p:nvPr/>
        </p:nvSpPr>
        <p:spPr bwMode="auto">
          <a:xfrm>
            <a:off x="2057400" y="2667000"/>
            <a:ext cx="381000" cy="990600"/>
          </a:xfrm>
          <a:prstGeom prst="downArrow">
            <a:avLst>
              <a:gd name="adj1" fmla="val 50000"/>
              <a:gd name="adj2" fmla="val 65000"/>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250" name="AutoShape 10"/>
          <p:cNvSpPr>
            <a:spLocks noChangeArrowheads="1"/>
          </p:cNvSpPr>
          <p:nvPr/>
        </p:nvSpPr>
        <p:spPr bwMode="auto">
          <a:xfrm>
            <a:off x="3581400" y="2667000"/>
            <a:ext cx="381000" cy="2286000"/>
          </a:xfrm>
          <a:prstGeom prst="downArrow">
            <a:avLst>
              <a:gd name="adj1" fmla="val 50000"/>
              <a:gd name="adj2" fmla="val 150000"/>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251" name="AutoShape 11"/>
          <p:cNvSpPr>
            <a:spLocks noChangeArrowheads="1"/>
          </p:cNvSpPr>
          <p:nvPr/>
        </p:nvSpPr>
        <p:spPr bwMode="auto">
          <a:xfrm>
            <a:off x="4267200" y="2667000"/>
            <a:ext cx="381000" cy="990600"/>
          </a:xfrm>
          <a:prstGeom prst="downArrow">
            <a:avLst>
              <a:gd name="adj1" fmla="val 50000"/>
              <a:gd name="adj2" fmla="val 65000"/>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Tree>
    <p:extLst>
      <p:ext uri="{BB962C8B-B14F-4D97-AF65-F5344CB8AC3E}">
        <p14:creationId xmlns="" xmlns:p14="http://schemas.microsoft.com/office/powerpoint/2010/main" val="4244466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0"/>
            <a:ext cx="7772400" cy="990600"/>
          </a:xfrm>
          <a:ln/>
        </p:spPr>
        <p:txBody>
          <a:bodyPr/>
          <a:lstStyle/>
          <a:p>
            <a:r>
              <a:rPr lang="es-MX" sz="2800" b="1"/>
              <a:t>Creación del Inventario</a:t>
            </a:r>
            <a:endParaRPr lang="es-ES" sz="2800" b="1"/>
          </a:p>
        </p:txBody>
      </p:sp>
      <p:sp>
        <p:nvSpPr>
          <p:cNvPr id="16" name="4 Marcador de número de diapositiva"/>
          <p:cNvSpPr>
            <a:spLocks noGrp="1"/>
          </p:cNvSpPr>
          <p:nvPr>
            <p:ph type="sldNum" sz="quarter" idx="12"/>
          </p:nvPr>
        </p:nvSpPr>
        <p:spPr/>
        <p:txBody>
          <a:bodyPr/>
          <a:lstStyle/>
          <a:p>
            <a:fld id="{47138771-1D32-42A7-8ECF-891FECCA0BF6}" type="slidenum">
              <a:rPr lang="es-ES"/>
              <a:pPr/>
              <a:t>8</a:t>
            </a:fld>
            <a:endParaRPr lang="es-ES"/>
          </a:p>
        </p:txBody>
      </p:sp>
      <p:sp>
        <p:nvSpPr>
          <p:cNvPr id="45059" name="AutoShape 3"/>
          <p:cNvSpPr>
            <a:spLocks noChangeArrowheads="1"/>
          </p:cNvSpPr>
          <p:nvPr/>
        </p:nvSpPr>
        <p:spPr bwMode="auto">
          <a:xfrm>
            <a:off x="2895600" y="3124200"/>
            <a:ext cx="2286000" cy="2438400"/>
          </a:xfrm>
          <a:prstGeom prst="can">
            <a:avLst>
              <a:gd name="adj" fmla="val 26667"/>
            </a:avLst>
          </a:prstGeom>
          <a:gradFill rotWithShape="0">
            <a:gsLst>
              <a:gs pos="0">
                <a:srgbClr val="CC0000">
                  <a:gamma/>
                  <a:shade val="46275"/>
                  <a:invGamma/>
                </a:srgbClr>
              </a:gs>
              <a:gs pos="50000">
                <a:srgbClr val="CC0000"/>
              </a:gs>
              <a:gs pos="100000">
                <a:srgbClr val="CC0000">
                  <a:gamma/>
                  <a:shade val="46275"/>
                  <a:invGamma/>
                </a:srgbClr>
              </a:gs>
            </a:gsLst>
            <a:lin ang="0" scaled="1"/>
          </a:gradFill>
          <a:ln w="9525">
            <a:solidFill>
              <a:schemeClr val="tx1"/>
            </a:solidFill>
            <a:miter lim="800000"/>
            <a:headEnd/>
            <a:tailEnd/>
          </a:ln>
          <a:effectLst/>
        </p:spPr>
        <p:txBody>
          <a:bodyPr wrap="none" anchor="ctr"/>
          <a:lstStyle/>
          <a:p>
            <a:pPr algn="ctr"/>
            <a:endParaRPr lang="es-MX">
              <a:latin typeface="Tahoma" pitchFamily="34" charset="0"/>
            </a:endParaRPr>
          </a:p>
        </p:txBody>
      </p:sp>
      <p:sp>
        <p:nvSpPr>
          <p:cNvPr id="45060" name="AutoShape 4"/>
          <p:cNvSpPr>
            <a:spLocks noChangeArrowheads="1"/>
          </p:cNvSpPr>
          <p:nvPr/>
        </p:nvSpPr>
        <p:spPr bwMode="auto">
          <a:xfrm rot="-7934902">
            <a:off x="2743200" y="5105400"/>
            <a:ext cx="381000" cy="685800"/>
          </a:xfrm>
          <a:prstGeom prst="can">
            <a:avLst>
              <a:gd name="adj" fmla="val 45000"/>
            </a:avLst>
          </a:prstGeom>
          <a:gradFill rotWithShape="0">
            <a:gsLst>
              <a:gs pos="0">
                <a:srgbClr val="969696">
                  <a:gamma/>
                  <a:shade val="46275"/>
                  <a:invGamma/>
                </a:srgbClr>
              </a:gs>
              <a:gs pos="50000">
                <a:srgbClr val="969696"/>
              </a:gs>
              <a:gs pos="100000">
                <a:srgbClr val="969696">
                  <a:gamma/>
                  <a:shade val="46275"/>
                  <a:invGamma/>
                </a:srgbClr>
              </a:gs>
            </a:gsLst>
            <a:lin ang="2700000" scaled="1"/>
          </a:gradFill>
          <a:ln w="9525">
            <a:solidFill>
              <a:schemeClr val="tx1"/>
            </a:solidFill>
            <a:miter lim="800000"/>
            <a:headEnd/>
            <a:tailEnd/>
          </a:ln>
          <a:effectLst/>
        </p:spPr>
        <p:txBody>
          <a:bodyPr wrap="none" anchor="ctr"/>
          <a:lstStyle/>
          <a:p>
            <a:endParaRPr lang="es-MX"/>
          </a:p>
        </p:txBody>
      </p:sp>
      <p:sp>
        <p:nvSpPr>
          <p:cNvPr id="45061" name="AutoShape 5"/>
          <p:cNvSpPr>
            <a:spLocks noChangeArrowheads="1"/>
          </p:cNvSpPr>
          <p:nvPr/>
        </p:nvSpPr>
        <p:spPr bwMode="auto">
          <a:xfrm rot="-15147681">
            <a:off x="4914900" y="4914900"/>
            <a:ext cx="228600" cy="609600"/>
          </a:xfrm>
          <a:prstGeom prst="can">
            <a:avLst>
              <a:gd name="adj" fmla="val 66667"/>
            </a:avLst>
          </a:prstGeom>
          <a:gradFill rotWithShape="0">
            <a:gsLst>
              <a:gs pos="0">
                <a:srgbClr val="969696">
                  <a:gamma/>
                  <a:shade val="46275"/>
                  <a:invGamma/>
                </a:srgbClr>
              </a:gs>
              <a:gs pos="50000">
                <a:srgbClr val="969696"/>
              </a:gs>
              <a:gs pos="100000">
                <a:srgbClr val="969696">
                  <a:gamma/>
                  <a:shade val="46275"/>
                  <a:invGamma/>
                </a:srgbClr>
              </a:gs>
            </a:gsLst>
            <a:lin ang="18900000" scaled="1"/>
          </a:gradFill>
          <a:ln w="9525">
            <a:solidFill>
              <a:schemeClr val="tx1"/>
            </a:solidFill>
            <a:miter lim="800000"/>
            <a:headEnd/>
            <a:tailEnd/>
          </a:ln>
          <a:effectLst/>
        </p:spPr>
        <p:txBody>
          <a:bodyPr wrap="none" anchor="ctr"/>
          <a:lstStyle/>
          <a:p>
            <a:endParaRPr lang="es-MX"/>
          </a:p>
        </p:txBody>
      </p:sp>
      <p:sp>
        <p:nvSpPr>
          <p:cNvPr id="45062" name="Oval 6"/>
          <p:cNvSpPr>
            <a:spLocks noChangeArrowheads="1"/>
          </p:cNvSpPr>
          <p:nvPr/>
        </p:nvSpPr>
        <p:spPr bwMode="auto">
          <a:xfrm>
            <a:off x="3124200" y="3429000"/>
            <a:ext cx="1752600" cy="304800"/>
          </a:xfrm>
          <a:prstGeom prst="ellipse">
            <a:avLst/>
          </a:prstGeom>
          <a:solidFill>
            <a:srgbClr val="66FFFF"/>
          </a:solidFill>
          <a:ln w="9525">
            <a:solidFill>
              <a:schemeClr val="tx1"/>
            </a:solidFill>
            <a:miter lim="800000"/>
            <a:headEnd/>
            <a:tailEnd/>
          </a:ln>
          <a:effectLst/>
        </p:spPr>
        <p:txBody>
          <a:bodyPr wrap="none" anchor="ctr"/>
          <a:lstStyle/>
          <a:p>
            <a:endParaRPr lang="es-MX"/>
          </a:p>
        </p:txBody>
      </p:sp>
      <p:sp>
        <p:nvSpPr>
          <p:cNvPr id="45063" name="AutoShape 7"/>
          <p:cNvSpPr>
            <a:spLocks noChangeArrowheads="1"/>
          </p:cNvSpPr>
          <p:nvPr/>
        </p:nvSpPr>
        <p:spPr bwMode="auto">
          <a:xfrm rot="-15657850">
            <a:off x="2895600" y="1676400"/>
            <a:ext cx="457200" cy="1828800"/>
          </a:xfrm>
          <a:prstGeom prst="can">
            <a:avLst>
              <a:gd name="adj" fmla="val 100000"/>
            </a:avLst>
          </a:prstGeom>
          <a:gradFill rotWithShape="0">
            <a:gsLst>
              <a:gs pos="0">
                <a:srgbClr val="969696">
                  <a:gamma/>
                  <a:shade val="46275"/>
                  <a:invGamma/>
                </a:srgbClr>
              </a:gs>
              <a:gs pos="50000">
                <a:srgbClr val="969696"/>
              </a:gs>
              <a:gs pos="100000">
                <a:srgbClr val="969696">
                  <a:gamma/>
                  <a:shade val="46275"/>
                  <a:invGamma/>
                </a:srgbClr>
              </a:gs>
            </a:gsLst>
            <a:lin ang="18900000" scaled="1"/>
          </a:gradFill>
          <a:ln w="9525">
            <a:solidFill>
              <a:schemeClr val="tx1"/>
            </a:solidFill>
            <a:miter lim="800000"/>
            <a:headEnd/>
            <a:tailEnd/>
          </a:ln>
          <a:effectLst/>
        </p:spPr>
        <p:txBody>
          <a:bodyPr wrap="none" anchor="ctr"/>
          <a:lstStyle/>
          <a:p>
            <a:endParaRPr lang="es-MX"/>
          </a:p>
        </p:txBody>
      </p:sp>
      <p:sp>
        <p:nvSpPr>
          <p:cNvPr id="45064" name="AutoShape 8"/>
          <p:cNvSpPr>
            <a:spLocks noChangeArrowheads="1"/>
          </p:cNvSpPr>
          <p:nvPr/>
        </p:nvSpPr>
        <p:spPr bwMode="auto">
          <a:xfrm rot="10718976">
            <a:off x="3581400" y="2743200"/>
            <a:ext cx="381000" cy="762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FF"/>
          </a:solidFill>
          <a:ln w="9525">
            <a:solidFill>
              <a:schemeClr val="tx1"/>
            </a:solidFill>
            <a:miter lim="800000"/>
            <a:headEnd/>
            <a:tailEnd/>
          </a:ln>
          <a:effectLst/>
        </p:spPr>
        <p:txBody>
          <a:bodyPr wrap="none" anchor="ctr"/>
          <a:lstStyle/>
          <a:p>
            <a:endParaRPr lang="es-MX"/>
          </a:p>
        </p:txBody>
      </p:sp>
      <p:sp>
        <p:nvSpPr>
          <p:cNvPr id="45065" name="AutoShape 9"/>
          <p:cNvSpPr>
            <a:spLocks noChangeArrowheads="1"/>
          </p:cNvSpPr>
          <p:nvPr/>
        </p:nvSpPr>
        <p:spPr bwMode="auto">
          <a:xfrm rot="6634174">
            <a:off x="5372100" y="5143500"/>
            <a:ext cx="228600" cy="4572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FF"/>
          </a:solidFill>
          <a:ln w="9525">
            <a:solidFill>
              <a:schemeClr val="tx1"/>
            </a:solidFill>
            <a:miter lim="800000"/>
            <a:headEnd/>
            <a:tailEnd/>
          </a:ln>
          <a:effectLst/>
        </p:spPr>
        <p:txBody>
          <a:bodyPr wrap="none" anchor="ctr"/>
          <a:lstStyle/>
          <a:p>
            <a:endParaRPr lang="es-MX"/>
          </a:p>
        </p:txBody>
      </p:sp>
      <p:sp>
        <p:nvSpPr>
          <p:cNvPr id="45066" name="AutoShape 10"/>
          <p:cNvSpPr>
            <a:spLocks noChangeArrowheads="1"/>
          </p:cNvSpPr>
          <p:nvPr/>
        </p:nvSpPr>
        <p:spPr bwMode="auto">
          <a:xfrm rot="13816366">
            <a:off x="2247900" y="5524500"/>
            <a:ext cx="381000" cy="762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FF"/>
          </a:solidFill>
          <a:ln w="9525">
            <a:solidFill>
              <a:schemeClr val="tx1"/>
            </a:solidFill>
            <a:miter lim="800000"/>
            <a:headEnd/>
            <a:tailEnd/>
          </a:ln>
          <a:effectLst/>
        </p:spPr>
        <p:txBody>
          <a:bodyPr wrap="none" anchor="ctr"/>
          <a:lstStyle/>
          <a:p>
            <a:endParaRPr lang="es-MX"/>
          </a:p>
        </p:txBody>
      </p:sp>
      <p:sp>
        <p:nvSpPr>
          <p:cNvPr id="45067" name="Text Box 11"/>
          <p:cNvSpPr txBox="1">
            <a:spLocks noChangeArrowheads="1"/>
          </p:cNvSpPr>
          <p:nvPr/>
        </p:nvSpPr>
        <p:spPr bwMode="auto">
          <a:xfrm>
            <a:off x="4098925" y="2090738"/>
            <a:ext cx="2382838" cy="457200"/>
          </a:xfrm>
          <a:prstGeom prst="rect">
            <a:avLst/>
          </a:prstGeom>
          <a:noFill/>
          <a:ln w="9525">
            <a:noFill/>
            <a:miter lim="800000"/>
            <a:headEnd/>
            <a:tailEnd/>
          </a:ln>
          <a:effectLst/>
        </p:spPr>
        <p:txBody>
          <a:bodyPr wrap="none">
            <a:spAutoFit/>
          </a:bodyPr>
          <a:lstStyle/>
          <a:p>
            <a:r>
              <a:rPr lang="es-MX">
                <a:latin typeface="Tahoma" pitchFamily="34" charset="0"/>
              </a:rPr>
              <a:t>Flujo de entrada</a:t>
            </a:r>
            <a:endParaRPr lang="es-ES">
              <a:latin typeface="Tahoma" pitchFamily="34" charset="0"/>
            </a:endParaRPr>
          </a:p>
        </p:txBody>
      </p:sp>
      <p:sp>
        <p:nvSpPr>
          <p:cNvPr id="45068" name="Text Box 12"/>
          <p:cNvSpPr txBox="1">
            <a:spLocks noChangeArrowheads="1"/>
          </p:cNvSpPr>
          <p:nvPr/>
        </p:nvSpPr>
        <p:spPr bwMode="auto">
          <a:xfrm>
            <a:off x="4556125" y="2700338"/>
            <a:ext cx="2687638" cy="457200"/>
          </a:xfrm>
          <a:prstGeom prst="rect">
            <a:avLst/>
          </a:prstGeom>
          <a:noFill/>
          <a:ln w="9525">
            <a:noFill/>
            <a:miter lim="800000"/>
            <a:headEnd/>
            <a:tailEnd/>
          </a:ln>
          <a:effectLst/>
        </p:spPr>
        <p:txBody>
          <a:bodyPr wrap="none">
            <a:spAutoFit/>
          </a:bodyPr>
          <a:lstStyle/>
          <a:p>
            <a:r>
              <a:rPr lang="es-MX">
                <a:latin typeface="Tahoma" pitchFamily="34" charset="0"/>
              </a:rPr>
              <a:t>Nivel de inventario</a:t>
            </a:r>
            <a:endParaRPr lang="es-ES">
              <a:latin typeface="Tahoma" pitchFamily="34" charset="0"/>
            </a:endParaRPr>
          </a:p>
        </p:txBody>
      </p:sp>
      <p:sp>
        <p:nvSpPr>
          <p:cNvPr id="45069" name="Text Box 13"/>
          <p:cNvSpPr txBox="1">
            <a:spLocks noChangeArrowheads="1"/>
          </p:cNvSpPr>
          <p:nvPr/>
        </p:nvSpPr>
        <p:spPr bwMode="auto">
          <a:xfrm>
            <a:off x="669925" y="4986338"/>
            <a:ext cx="2117725" cy="457200"/>
          </a:xfrm>
          <a:prstGeom prst="rect">
            <a:avLst/>
          </a:prstGeom>
          <a:noFill/>
          <a:ln w="9525">
            <a:noFill/>
            <a:miter lim="800000"/>
            <a:headEnd/>
            <a:tailEnd/>
          </a:ln>
          <a:effectLst/>
        </p:spPr>
        <p:txBody>
          <a:bodyPr wrap="none">
            <a:spAutoFit/>
          </a:bodyPr>
          <a:lstStyle/>
          <a:p>
            <a:r>
              <a:rPr lang="es-MX">
                <a:latin typeface="Tahoma" pitchFamily="34" charset="0"/>
              </a:rPr>
              <a:t>Flujo de salida</a:t>
            </a:r>
            <a:endParaRPr lang="es-ES">
              <a:latin typeface="Tahoma" pitchFamily="34" charset="0"/>
            </a:endParaRPr>
          </a:p>
        </p:txBody>
      </p:sp>
      <p:sp>
        <p:nvSpPr>
          <p:cNvPr id="45070" name="Text Box 14"/>
          <p:cNvSpPr txBox="1">
            <a:spLocks noChangeArrowheads="1"/>
          </p:cNvSpPr>
          <p:nvPr/>
        </p:nvSpPr>
        <p:spPr bwMode="auto">
          <a:xfrm>
            <a:off x="5089525" y="5672138"/>
            <a:ext cx="2357438" cy="457200"/>
          </a:xfrm>
          <a:prstGeom prst="rect">
            <a:avLst/>
          </a:prstGeom>
          <a:noFill/>
          <a:ln w="9525">
            <a:noFill/>
            <a:miter lim="800000"/>
            <a:headEnd/>
            <a:tailEnd/>
          </a:ln>
          <a:effectLst/>
        </p:spPr>
        <p:txBody>
          <a:bodyPr wrap="none">
            <a:spAutoFit/>
          </a:bodyPr>
          <a:lstStyle/>
          <a:p>
            <a:r>
              <a:rPr lang="es-MX">
                <a:latin typeface="Tahoma" pitchFamily="34" charset="0"/>
              </a:rPr>
              <a:t>Flujo de pérdida</a:t>
            </a:r>
            <a:endParaRPr lang="es-ES">
              <a:latin typeface="Tahoma" pitchFamily="34" charset="0"/>
            </a:endParaRPr>
          </a:p>
        </p:txBody>
      </p:sp>
      <p:sp>
        <p:nvSpPr>
          <p:cNvPr id="45071" name="Text Box 15"/>
          <p:cNvSpPr txBox="1">
            <a:spLocks noChangeArrowheads="1"/>
          </p:cNvSpPr>
          <p:nvPr/>
        </p:nvSpPr>
        <p:spPr bwMode="auto">
          <a:xfrm>
            <a:off x="5715000" y="3505200"/>
            <a:ext cx="3165475" cy="1522413"/>
          </a:xfrm>
          <a:prstGeom prst="rect">
            <a:avLst/>
          </a:prstGeom>
          <a:noFill/>
          <a:ln w="57150" cmpd="thickThin">
            <a:solidFill>
              <a:schemeClr val="tx2"/>
            </a:solidFill>
            <a:miter lim="800000"/>
            <a:headEnd/>
            <a:tailEnd/>
          </a:ln>
          <a:effectLst/>
        </p:spPr>
        <p:txBody>
          <a:bodyPr wrap="none">
            <a:spAutoFit/>
          </a:bodyPr>
          <a:lstStyle/>
          <a:p>
            <a:r>
              <a:rPr lang="es-MX" sz="1800" b="1">
                <a:latin typeface="Tahoma" pitchFamily="34" charset="0"/>
              </a:rPr>
              <a:t>Nivel de inventario final=</a:t>
            </a:r>
          </a:p>
          <a:p>
            <a:r>
              <a:rPr lang="es-MX" sz="1800" b="1">
                <a:latin typeface="Tahoma" pitchFamily="34" charset="0"/>
              </a:rPr>
              <a:t>Nivel de inventario inicial</a:t>
            </a:r>
          </a:p>
          <a:p>
            <a:r>
              <a:rPr lang="es-MX" sz="1800" b="1">
                <a:latin typeface="Tahoma" pitchFamily="34" charset="0"/>
              </a:rPr>
              <a:t>+flujo de entrada</a:t>
            </a:r>
          </a:p>
          <a:p>
            <a:r>
              <a:rPr lang="es-MX" sz="1800" b="1">
                <a:latin typeface="Tahoma" pitchFamily="34" charset="0"/>
              </a:rPr>
              <a:t>-flujo de salida</a:t>
            </a:r>
          </a:p>
          <a:p>
            <a:r>
              <a:rPr lang="es-MX" sz="1800" b="1">
                <a:latin typeface="Tahoma" pitchFamily="34" charset="0"/>
              </a:rPr>
              <a:t>-flujo de pérdida</a:t>
            </a:r>
            <a:endParaRPr lang="es-ES" sz="18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 calcmode="lin" valueType="num">
                                      <p:cBhvr additive="base">
                                        <p:cTn id="7" dur="500" fill="hold"/>
                                        <p:tgtEl>
                                          <p:spTgt spid="45063"/>
                                        </p:tgtEl>
                                        <p:attrNameLst>
                                          <p:attrName>ppt_x</p:attrName>
                                        </p:attrNameLst>
                                      </p:cBhvr>
                                      <p:tavLst>
                                        <p:tav tm="0">
                                          <p:val>
                                            <p:strVal val="0-#ppt_w/2"/>
                                          </p:val>
                                        </p:tav>
                                        <p:tav tm="100000">
                                          <p:val>
                                            <p:strVal val="#ppt_x"/>
                                          </p:val>
                                        </p:tav>
                                      </p:tavLst>
                                    </p:anim>
                                    <p:anim calcmode="lin" valueType="num">
                                      <p:cBhvr additive="base">
                                        <p:cTn id="8"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64"/>
                                        </p:tgtEl>
                                        <p:attrNameLst>
                                          <p:attrName>style.visibility</p:attrName>
                                        </p:attrNameLst>
                                      </p:cBhvr>
                                      <p:to>
                                        <p:strVal val="visible"/>
                                      </p:to>
                                    </p:set>
                                    <p:anim calcmode="lin" valueType="num">
                                      <p:cBhvr additive="base">
                                        <p:cTn id="13" dur="500" fill="hold"/>
                                        <p:tgtEl>
                                          <p:spTgt spid="45064"/>
                                        </p:tgtEl>
                                        <p:attrNameLst>
                                          <p:attrName>ppt_x</p:attrName>
                                        </p:attrNameLst>
                                      </p:cBhvr>
                                      <p:tavLst>
                                        <p:tav tm="0">
                                          <p:val>
                                            <p:strVal val="0-#ppt_w/2"/>
                                          </p:val>
                                        </p:tav>
                                        <p:tav tm="100000">
                                          <p:val>
                                            <p:strVal val="#ppt_x"/>
                                          </p:val>
                                        </p:tav>
                                      </p:tavLst>
                                    </p:anim>
                                    <p:anim calcmode="lin" valueType="num">
                                      <p:cBhvr additive="base">
                                        <p:cTn id="14"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5060"/>
                                        </p:tgtEl>
                                        <p:attrNameLst>
                                          <p:attrName>style.visibility</p:attrName>
                                        </p:attrNameLst>
                                      </p:cBhvr>
                                      <p:to>
                                        <p:strVal val="visible"/>
                                      </p:to>
                                    </p:set>
                                    <p:anim calcmode="lin" valueType="num">
                                      <p:cBhvr additive="base">
                                        <p:cTn id="23" dur="500" fill="hold"/>
                                        <p:tgtEl>
                                          <p:spTgt spid="45060"/>
                                        </p:tgtEl>
                                        <p:attrNameLst>
                                          <p:attrName>ppt_x</p:attrName>
                                        </p:attrNameLst>
                                      </p:cBhvr>
                                      <p:tavLst>
                                        <p:tav tm="0">
                                          <p:val>
                                            <p:strVal val="#ppt_x"/>
                                          </p:val>
                                        </p:tav>
                                        <p:tav tm="100000">
                                          <p:val>
                                            <p:strVal val="#ppt_x"/>
                                          </p:val>
                                        </p:tav>
                                      </p:tavLst>
                                    </p:anim>
                                    <p:anim calcmode="lin" valueType="num">
                                      <p:cBhvr additive="base">
                                        <p:cTn id="24"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5066"/>
                                        </p:tgtEl>
                                        <p:attrNameLst>
                                          <p:attrName>style.visibility</p:attrName>
                                        </p:attrNameLst>
                                      </p:cBhvr>
                                      <p:to>
                                        <p:strVal val="visible"/>
                                      </p:to>
                                    </p:set>
                                    <p:anim calcmode="lin" valueType="num">
                                      <p:cBhvr additive="base">
                                        <p:cTn id="29" dur="500" fill="hold"/>
                                        <p:tgtEl>
                                          <p:spTgt spid="45066"/>
                                        </p:tgtEl>
                                        <p:attrNameLst>
                                          <p:attrName>ppt_x</p:attrName>
                                        </p:attrNameLst>
                                      </p:cBhvr>
                                      <p:tavLst>
                                        <p:tav tm="0">
                                          <p:val>
                                            <p:strVal val="#ppt_x"/>
                                          </p:val>
                                        </p:tav>
                                        <p:tav tm="100000">
                                          <p:val>
                                            <p:strVal val="#ppt_x"/>
                                          </p:val>
                                        </p:tav>
                                      </p:tavLst>
                                    </p:anim>
                                    <p:anim calcmode="lin" valueType="num">
                                      <p:cBhvr additive="base">
                                        <p:cTn id="30"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5069"/>
                                        </p:tgtEl>
                                        <p:attrNameLst>
                                          <p:attrName>style.visibility</p:attrName>
                                        </p:attrNameLst>
                                      </p:cBhvr>
                                      <p:to>
                                        <p:strVal val="visible"/>
                                      </p:to>
                                    </p:set>
                                    <p:anim calcmode="lin" valueType="num">
                                      <p:cBhvr additive="base">
                                        <p:cTn id="35" dur="500" fill="hold"/>
                                        <p:tgtEl>
                                          <p:spTgt spid="45069"/>
                                        </p:tgtEl>
                                        <p:attrNameLst>
                                          <p:attrName>ppt_x</p:attrName>
                                        </p:attrNameLst>
                                      </p:cBhvr>
                                      <p:tavLst>
                                        <p:tav tm="0">
                                          <p:val>
                                            <p:strVal val="#ppt_x"/>
                                          </p:val>
                                        </p:tav>
                                        <p:tav tm="100000">
                                          <p:val>
                                            <p:strVal val="#ppt_x"/>
                                          </p:val>
                                        </p:tav>
                                      </p:tavLst>
                                    </p:anim>
                                    <p:anim calcmode="lin" valueType="num">
                                      <p:cBhvr additive="base">
                                        <p:cTn id="36" dur="500" fill="hold"/>
                                        <p:tgtEl>
                                          <p:spTgt spid="4506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45061"/>
                                        </p:tgtEl>
                                        <p:attrNameLst>
                                          <p:attrName>style.visibility</p:attrName>
                                        </p:attrNameLst>
                                      </p:cBhvr>
                                      <p:to>
                                        <p:strVal val="visible"/>
                                      </p:to>
                                    </p:set>
                                    <p:anim calcmode="lin" valueType="num">
                                      <p:cBhvr additive="base">
                                        <p:cTn id="41" dur="500" fill="hold"/>
                                        <p:tgtEl>
                                          <p:spTgt spid="45061"/>
                                        </p:tgtEl>
                                        <p:attrNameLst>
                                          <p:attrName>ppt_x</p:attrName>
                                        </p:attrNameLst>
                                      </p:cBhvr>
                                      <p:tavLst>
                                        <p:tav tm="0">
                                          <p:val>
                                            <p:strVal val="1+#ppt_w/2"/>
                                          </p:val>
                                        </p:tav>
                                        <p:tav tm="100000">
                                          <p:val>
                                            <p:strVal val="#ppt_x"/>
                                          </p:val>
                                        </p:tav>
                                      </p:tavLst>
                                    </p:anim>
                                    <p:anim calcmode="lin" valueType="num">
                                      <p:cBhvr additive="base">
                                        <p:cTn id="42"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45065"/>
                                        </p:tgtEl>
                                        <p:attrNameLst>
                                          <p:attrName>style.visibility</p:attrName>
                                        </p:attrNameLst>
                                      </p:cBhvr>
                                      <p:to>
                                        <p:strVal val="visible"/>
                                      </p:to>
                                    </p:set>
                                    <p:anim calcmode="lin" valueType="num">
                                      <p:cBhvr additive="base">
                                        <p:cTn id="47" dur="500" fill="hold"/>
                                        <p:tgtEl>
                                          <p:spTgt spid="45065"/>
                                        </p:tgtEl>
                                        <p:attrNameLst>
                                          <p:attrName>ppt_x</p:attrName>
                                        </p:attrNameLst>
                                      </p:cBhvr>
                                      <p:tavLst>
                                        <p:tav tm="0">
                                          <p:val>
                                            <p:strVal val="1+#ppt_w/2"/>
                                          </p:val>
                                        </p:tav>
                                        <p:tav tm="100000">
                                          <p:val>
                                            <p:strVal val="#ppt_x"/>
                                          </p:val>
                                        </p:tav>
                                      </p:tavLst>
                                    </p:anim>
                                    <p:anim calcmode="lin" valueType="num">
                                      <p:cBhvr additive="base">
                                        <p:cTn id="48" dur="500" fill="hold"/>
                                        <p:tgtEl>
                                          <p:spTgt spid="4506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45070"/>
                                        </p:tgtEl>
                                        <p:attrNameLst>
                                          <p:attrName>style.visibility</p:attrName>
                                        </p:attrNameLst>
                                      </p:cBhvr>
                                      <p:to>
                                        <p:strVal val="visible"/>
                                      </p:to>
                                    </p:set>
                                    <p:anim calcmode="lin" valueType="num">
                                      <p:cBhvr additive="base">
                                        <p:cTn id="53" dur="500" fill="hold"/>
                                        <p:tgtEl>
                                          <p:spTgt spid="45070"/>
                                        </p:tgtEl>
                                        <p:attrNameLst>
                                          <p:attrName>ppt_x</p:attrName>
                                        </p:attrNameLst>
                                      </p:cBhvr>
                                      <p:tavLst>
                                        <p:tav tm="0">
                                          <p:val>
                                            <p:strVal val="1+#ppt_w/2"/>
                                          </p:val>
                                        </p:tav>
                                        <p:tav tm="100000">
                                          <p:val>
                                            <p:strVal val="#ppt_x"/>
                                          </p:val>
                                        </p:tav>
                                      </p:tavLst>
                                    </p:anim>
                                    <p:anim calcmode="lin" valueType="num">
                                      <p:cBhvr additive="base">
                                        <p:cTn id="54" dur="500" fill="hold"/>
                                        <p:tgtEl>
                                          <p:spTgt spid="4507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45071"/>
                                        </p:tgtEl>
                                        <p:attrNameLst>
                                          <p:attrName>style.visibility</p:attrName>
                                        </p:attrNameLst>
                                      </p:cBhvr>
                                      <p:to>
                                        <p:strVal val="visible"/>
                                      </p:to>
                                    </p:set>
                                    <p:animEffect transition="in" filter="dissolve">
                                      <p:cBhvr>
                                        <p:cTn id="59" dur="500"/>
                                        <p:tgtEl>
                                          <p:spTgt spid="45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3" grpId="0" animBg="1"/>
      <p:bldP spid="45064" grpId="0" animBg="1"/>
      <p:bldP spid="45065" grpId="0" animBg="1"/>
      <p:bldP spid="45066" grpId="0" animBg="1"/>
      <p:bldP spid="45067" grpId="0" autoUpdateAnimBg="0"/>
      <p:bldP spid="45069" grpId="0" autoUpdateAnimBg="0"/>
      <p:bldP spid="45070" grpId="0" autoUpdateAnimBg="0"/>
      <p:bldP spid="4507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772400" cy="838200"/>
          </a:xfrm>
          <a:ln/>
        </p:spPr>
        <p:txBody>
          <a:bodyPr/>
          <a:lstStyle/>
          <a:p>
            <a:r>
              <a:rPr lang="es-MX" sz="2800" b="1"/>
              <a:t>Administración de Materiales</a:t>
            </a:r>
            <a:endParaRPr lang="es-ES" sz="2800" b="1"/>
          </a:p>
        </p:txBody>
      </p:sp>
      <p:sp>
        <p:nvSpPr>
          <p:cNvPr id="38" name="4 Marcador de número de diapositiva"/>
          <p:cNvSpPr>
            <a:spLocks noGrp="1"/>
          </p:cNvSpPr>
          <p:nvPr>
            <p:ph type="sldNum" sz="quarter" idx="12"/>
          </p:nvPr>
        </p:nvSpPr>
        <p:spPr/>
        <p:txBody>
          <a:bodyPr/>
          <a:lstStyle/>
          <a:p>
            <a:fld id="{ABB6EB23-1792-4EAF-B8BA-D0AC50ACCB03}" type="slidenum">
              <a:rPr lang="es-ES"/>
              <a:pPr/>
              <a:t>9</a:t>
            </a:fld>
            <a:endParaRPr lang="es-ES"/>
          </a:p>
        </p:txBody>
      </p:sp>
      <p:sp>
        <p:nvSpPr>
          <p:cNvPr id="46083" name="AutoShape 3"/>
          <p:cNvSpPr>
            <a:spLocks noChangeArrowheads="1"/>
          </p:cNvSpPr>
          <p:nvPr/>
        </p:nvSpPr>
        <p:spPr bwMode="auto">
          <a:xfrm rot="12335759">
            <a:off x="609600" y="2459038"/>
            <a:ext cx="457200" cy="1676400"/>
          </a:xfrm>
          <a:prstGeom prst="can">
            <a:avLst>
              <a:gd name="adj" fmla="val 91667"/>
            </a:avLst>
          </a:prstGeom>
          <a:solidFill>
            <a:srgbClr val="969696"/>
          </a:solidFill>
          <a:ln w="9525">
            <a:solidFill>
              <a:schemeClr val="tx1"/>
            </a:solidFill>
            <a:miter lim="800000"/>
            <a:headEnd/>
            <a:tailEnd/>
          </a:ln>
          <a:effectLst/>
        </p:spPr>
        <p:txBody>
          <a:bodyPr wrap="none" anchor="ctr"/>
          <a:lstStyle/>
          <a:p>
            <a:endParaRPr lang="es-MX"/>
          </a:p>
        </p:txBody>
      </p:sp>
      <p:sp>
        <p:nvSpPr>
          <p:cNvPr id="46084" name="AutoShape 4"/>
          <p:cNvSpPr>
            <a:spLocks noChangeArrowheads="1"/>
          </p:cNvSpPr>
          <p:nvPr/>
        </p:nvSpPr>
        <p:spPr bwMode="auto">
          <a:xfrm rot="12335759">
            <a:off x="990600" y="2611438"/>
            <a:ext cx="457200" cy="1676400"/>
          </a:xfrm>
          <a:prstGeom prst="can">
            <a:avLst>
              <a:gd name="adj" fmla="val 91667"/>
            </a:avLst>
          </a:prstGeom>
          <a:solidFill>
            <a:srgbClr val="969696"/>
          </a:solidFill>
          <a:ln w="9525">
            <a:solidFill>
              <a:schemeClr val="tx1"/>
            </a:solidFill>
            <a:miter lim="800000"/>
            <a:headEnd/>
            <a:tailEnd/>
          </a:ln>
          <a:effectLst/>
        </p:spPr>
        <p:txBody>
          <a:bodyPr wrap="none" anchor="ctr"/>
          <a:lstStyle/>
          <a:p>
            <a:endParaRPr lang="es-MX"/>
          </a:p>
        </p:txBody>
      </p:sp>
      <p:sp>
        <p:nvSpPr>
          <p:cNvPr id="46085" name="AutoShape 5"/>
          <p:cNvSpPr>
            <a:spLocks noChangeArrowheads="1"/>
          </p:cNvSpPr>
          <p:nvPr/>
        </p:nvSpPr>
        <p:spPr bwMode="auto">
          <a:xfrm rot="7580391">
            <a:off x="3048000" y="3144838"/>
            <a:ext cx="457200" cy="1676400"/>
          </a:xfrm>
          <a:prstGeom prst="can">
            <a:avLst>
              <a:gd name="adj" fmla="val 91667"/>
            </a:avLst>
          </a:prstGeom>
          <a:solidFill>
            <a:srgbClr val="969696"/>
          </a:solidFill>
          <a:ln w="9525">
            <a:solidFill>
              <a:schemeClr val="tx1"/>
            </a:solidFill>
            <a:miter lim="800000"/>
            <a:headEnd/>
            <a:tailEnd/>
          </a:ln>
          <a:effectLst/>
        </p:spPr>
        <p:txBody>
          <a:bodyPr wrap="none" anchor="ctr"/>
          <a:lstStyle/>
          <a:p>
            <a:endParaRPr lang="es-MX"/>
          </a:p>
        </p:txBody>
      </p:sp>
      <p:sp>
        <p:nvSpPr>
          <p:cNvPr id="46086" name="Rectangle 6"/>
          <p:cNvSpPr>
            <a:spLocks noChangeArrowheads="1"/>
          </p:cNvSpPr>
          <p:nvPr/>
        </p:nvSpPr>
        <p:spPr bwMode="auto">
          <a:xfrm rot="1713578">
            <a:off x="381000" y="4745038"/>
            <a:ext cx="685800" cy="914400"/>
          </a:xfrm>
          <a:prstGeom prst="rect">
            <a:avLst/>
          </a:prstGeom>
          <a:solidFill>
            <a:srgbClr val="FF6600"/>
          </a:solidFill>
          <a:ln w="9525">
            <a:solidFill>
              <a:schemeClr val="tx1"/>
            </a:solidFill>
            <a:miter lim="800000"/>
            <a:headEnd/>
            <a:tailEnd/>
          </a:ln>
          <a:effectLst/>
        </p:spPr>
        <p:txBody>
          <a:bodyPr wrap="none" anchor="ctr"/>
          <a:lstStyle/>
          <a:p>
            <a:endParaRPr lang="es-MX"/>
          </a:p>
        </p:txBody>
      </p:sp>
      <p:sp>
        <p:nvSpPr>
          <p:cNvPr id="46087" name="Rectangle 7"/>
          <p:cNvSpPr>
            <a:spLocks noChangeArrowheads="1"/>
          </p:cNvSpPr>
          <p:nvPr/>
        </p:nvSpPr>
        <p:spPr bwMode="auto">
          <a:xfrm rot="1713578">
            <a:off x="685800" y="4668838"/>
            <a:ext cx="685800" cy="914400"/>
          </a:xfrm>
          <a:prstGeom prst="rect">
            <a:avLst/>
          </a:prstGeom>
          <a:solidFill>
            <a:srgbClr val="FF6600"/>
          </a:solidFill>
          <a:ln w="9525">
            <a:solidFill>
              <a:schemeClr val="tx1"/>
            </a:solidFill>
            <a:miter lim="800000"/>
            <a:headEnd/>
            <a:tailEnd/>
          </a:ln>
          <a:effectLst/>
        </p:spPr>
        <p:txBody>
          <a:bodyPr wrap="none" anchor="ctr"/>
          <a:lstStyle/>
          <a:p>
            <a:endParaRPr lang="es-MX"/>
          </a:p>
        </p:txBody>
      </p:sp>
      <p:sp>
        <p:nvSpPr>
          <p:cNvPr id="46088" name="Rectangle 8"/>
          <p:cNvSpPr>
            <a:spLocks noChangeArrowheads="1"/>
          </p:cNvSpPr>
          <p:nvPr/>
        </p:nvSpPr>
        <p:spPr bwMode="auto">
          <a:xfrm rot="1713578">
            <a:off x="990600" y="4592638"/>
            <a:ext cx="685800" cy="914400"/>
          </a:xfrm>
          <a:prstGeom prst="rect">
            <a:avLst/>
          </a:prstGeom>
          <a:solidFill>
            <a:srgbClr val="FF6600"/>
          </a:solidFill>
          <a:ln w="9525">
            <a:solidFill>
              <a:schemeClr val="tx1"/>
            </a:solidFill>
            <a:miter lim="800000"/>
            <a:headEnd/>
            <a:tailEnd/>
          </a:ln>
          <a:effectLst/>
        </p:spPr>
        <p:txBody>
          <a:bodyPr wrap="none" anchor="ctr"/>
          <a:lstStyle/>
          <a:p>
            <a:endParaRPr lang="es-MX"/>
          </a:p>
        </p:txBody>
      </p:sp>
      <p:sp>
        <p:nvSpPr>
          <p:cNvPr id="46089" name="Rectangle 9"/>
          <p:cNvSpPr>
            <a:spLocks noChangeArrowheads="1"/>
          </p:cNvSpPr>
          <p:nvPr/>
        </p:nvSpPr>
        <p:spPr bwMode="auto">
          <a:xfrm rot="1713578">
            <a:off x="4038600" y="4364038"/>
            <a:ext cx="685800" cy="914400"/>
          </a:xfrm>
          <a:prstGeom prst="rect">
            <a:avLst/>
          </a:prstGeom>
          <a:solidFill>
            <a:srgbClr val="FF6600"/>
          </a:solidFill>
          <a:ln w="9525">
            <a:solidFill>
              <a:schemeClr val="tx1"/>
            </a:solidFill>
            <a:miter lim="800000"/>
            <a:headEnd/>
            <a:tailEnd/>
          </a:ln>
          <a:effectLst/>
        </p:spPr>
        <p:txBody>
          <a:bodyPr wrap="none" anchor="ctr"/>
          <a:lstStyle/>
          <a:p>
            <a:endParaRPr lang="es-MX"/>
          </a:p>
        </p:txBody>
      </p:sp>
      <p:pic>
        <p:nvPicPr>
          <p:cNvPr id="46090" name="Picture 10"/>
          <p:cNvPicPr>
            <a:picLocks noChangeAspect="1" noChangeArrowheads="1"/>
          </p:cNvPicPr>
          <p:nvPr/>
        </p:nvPicPr>
        <p:blipFill>
          <a:blip r:embed="rId2"/>
          <a:srcRect/>
          <a:stretch>
            <a:fillRect/>
          </a:stretch>
        </p:blipFill>
        <p:spPr bwMode="auto">
          <a:xfrm>
            <a:off x="2743200" y="2535238"/>
            <a:ext cx="1981200" cy="1320800"/>
          </a:xfrm>
          <a:prstGeom prst="rect">
            <a:avLst/>
          </a:prstGeom>
          <a:noFill/>
          <a:ln w="9525">
            <a:noFill/>
            <a:miter lim="800000"/>
            <a:headEnd/>
            <a:tailEnd/>
          </a:ln>
          <a:effectLst/>
        </p:spPr>
      </p:pic>
      <p:sp>
        <p:nvSpPr>
          <p:cNvPr id="46091" name="Rectangle 11"/>
          <p:cNvSpPr>
            <a:spLocks noChangeArrowheads="1"/>
          </p:cNvSpPr>
          <p:nvPr/>
        </p:nvSpPr>
        <p:spPr bwMode="auto">
          <a:xfrm>
            <a:off x="4953000" y="29924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sp>
        <p:nvSpPr>
          <p:cNvPr id="46092" name="Rectangle 12"/>
          <p:cNvSpPr>
            <a:spLocks noChangeArrowheads="1"/>
          </p:cNvSpPr>
          <p:nvPr/>
        </p:nvSpPr>
        <p:spPr bwMode="auto">
          <a:xfrm>
            <a:off x="6248400" y="29162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sp>
        <p:nvSpPr>
          <p:cNvPr id="46093" name="Rectangle 13"/>
          <p:cNvSpPr>
            <a:spLocks noChangeArrowheads="1"/>
          </p:cNvSpPr>
          <p:nvPr/>
        </p:nvSpPr>
        <p:spPr bwMode="auto">
          <a:xfrm>
            <a:off x="6324600" y="30686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sp>
        <p:nvSpPr>
          <p:cNvPr id="46094" name="Rectangle 14"/>
          <p:cNvSpPr>
            <a:spLocks noChangeArrowheads="1"/>
          </p:cNvSpPr>
          <p:nvPr/>
        </p:nvSpPr>
        <p:spPr bwMode="auto">
          <a:xfrm>
            <a:off x="6400800" y="32210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pic>
        <p:nvPicPr>
          <p:cNvPr id="46095" name="Picture 15"/>
          <p:cNvPicPr>
            <a:picLocks noChangeAspect="1" noChangeArrowheads="1"/>
          </p:cNvPicPr>
          <p:nvPr/>
        </p:nvPicPr>
        <p:blipFill>
          <a:blip r:embed="rId3"/>
          <a:srcRect/>
          <a:stretch>
            <a:fillRect/>
          </a:stretch>
        </p:blipFill>
        <p:spPr bwMode="auto">
          <a:xfrm>
            <a:off x="5181600" y="3144838"/>
            <a:ext cx="342900" cy="866775"/>
          </a:xfrm>
          <a:prstGeom prst="rect">
            <a:avLst/>
          </a:prstGeom>
          <a:noFill/>
          <a:ln w="9525">
            <a:noFill/>
            <a:miter lim="800000"/>
            <a:headEnd/>
            <a:tailEnd/>
          </a:ln>
          <a:effectLst/>
        </p:spPr>
      </p:pic>
      <p:sp>
        <p:nvSpPr>
          <p:cNvPr id="46096" name="Rectangle 16"/>
          <p:cNvSpPr>
            <a:spLocks noChangeArrowheads="1"/>
          </p:cNvSpPr>
          <p:nvPr/>
        </p:nvSpPr>
        <p:spPr bwMode="auto">
          <a:xfrm>
            <a:off x="7924800" y="32210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sp>
        <p:nvSpPr>
          <p:cNvPr id="46097" name="Rectangle 17"/>
          <p:cNvSpPr>
            <a:spLocks noChangeArrowheads="1"/>
          </p:cNvSpPr>
          <p:nvPr/>
        </p:nvSpPr>
        <p:spPr bwMode="auto">
          <a:xfrm>
            <a:off x="8077200" y="33734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sp>
        <p:nvSpPr>
          <p:cNvPr id="46098" name="Rectangle 18"/>
          <p:cNvSpPr>
            <a:spLocks noChangeArrowheads="1"/>
          </p:cNvSpPr>
          <p:nvPr/>
        </p:nvSpPr>
        <p:spPr bwMode="auto">
          <a:xfrm>
            <a:off x="6553200" y="33734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sp>
        <p:nvSpPr>
          <p:cNvPr id="46099" name="Rectangle 19"/>
          <p:cNvSpPr>
            <a:spLocks noChangeArrowheads="1"/>
          </p:cNvSpPr>
          <p:nvPr/>
        </p:nvSpPr>
        <p:spPr bwMode="auto">
          <a:xfrm>
            <a:off x="6705600" y="3525838"/>
            <a:ext cx="762000" cy="990600"/>
          </a:xfrm>
          <a:prstGeom prst="rect">
            <a:avLst/>
          </a:prstGeom>
          <a:solidFill>
            <a:srgbClr val="FF6600"/>
          </a:solidFill>
          <a:ln w="57150">
            <a:solidFill>
              <a:srgbClr val="66FFFF"/>
            </a:solidFill>
            <a:miter lim="800000"/>
            <a:headEnd/>
            <a:tailEnd/>
          </a:ln>
          <a:effectLst/>
        </p:spPr>
        <p:txBody>
          <a:bodyPr wrap="none" anchor="ctr"/>
          <a:lstStyle/>
          <a:p>
            <a:endParaRPr lang="es-MX"/>
          </a:p>
        </p:txBody>
      </p:sp>
      <p:pic>
        <p:nvPicPr>
          <p:cNvPr id="46100" name="Picture 20"/>
          <p:cNvPicPr>
            <a:picLocks noChangeAspect="1" noChangeArrowheads="1"/>
          </p:cNvPicPr>
          <p:nvPr/>
        </p:nvPicPr>
        <p:blipFill>
          <a:blip r:embed="rId3"/>
          <a:srcRect/>
          <a:stretch>
            <a:fillRect/>
          </a:stretch>
        </p:blipFill>
        <p:spPr bwMode="auto">
          <a:xfrm>
            <a:off x="6934200" y="3678238"/>
            <a:ext cx="342900" cy="866775"/>
          </a:xfrm>
          <a:prstGeom prst="rect">
            <a:avLst/>
          </a:prstGeom>
          <a:noFill/>
          <a:ln w="9525">
            <a:noFill/>
            <a:miter lim="800000"/>
            <a:headEnd/>
            <a:tailEnd/>
          </a:ln>
          <a:effectLst/>
        </p:spPr>
      </p:pic>
      <p:pic>
        <p:nvPicPr>
          <p:cNvPr id="46101" name="Picture 21"/>
          <p:cNvPicPr>
            <a:picLocks noChangeAspect="1" noChangeArrowheads="1"/>
          </p:cNvPicPr>
          <p:nvPr/>
        </p:nvPicPr>
        <p:blipFill>
          <a:blip r:embed="rId3"/>
          <a:srcRect/>
          <a:stretch>
            <a:fillRect/>
          </a:stretch>
        </p:blipFill>
        <p:spPr bwMode="auto">
          <a:xfrm>
            <a:off x="8229600" y="3525838"/>
            <a:ext cx="342900" cy="866775"/>
          </a:xfrm>
          <a:prstGeom prst="rect">
            <a:avLst/>
          </a:prstGeom>
          <a:noFill/>
          <a:ln w="9525">
            <a:noFill/>
            <a:miter lim="800000"/>
            <a:headEnd/>
            <a:tailEnd/>
          </a:ln>
          <a:effectLst/>
        </p:spPr>
      </p:pic>
      <p:sp>
        <p:nvSpPr>
          <p:cNvPr id="46102" name="Line 22"/>
          <p:cNvSpPr>
            <a:spLocks noChangeShapeType="1"/>
          </p:cNvSpPr>
          <p:nvPr/>
        </p:nvSpPr>
        <p:spPr bwMode="auto">
          <a:xfrm>
            <a:off x="2209800" y="1676400"/>
            <a:ext cx="0" cy="4419600"/>
          </a:xfrm>
          <a:prstGeom prst="line">
            <a:avLst/>
          </a:prstGeom>
          <a:noFill/>
          <a:ln w="9525">
            <a:solidFill>
              <a:schemeClr val="tx1"/>
            </a:solidFill>
            <a:miter lim="800000"/>
            <a:headEnd/>
            <a:tailEnd/>
          </a:ln>
          <a:effectLst/>
        </p:spPr>
        <p:txBody>
          <a:bodyPr wrap="none"/>
          <a:lstStyle/>
          <a:p>
            <a:endParaRPr lang="es-MX"/>
          </a:p>
        </p:txBody>
      </p:sp>
      <p:sp>
        <p:nvSpPr>
          <p:cNvPr id="46103" name="Line 23"/>
          <p:cNvSpPr>
            <a:spLocks noChangeShapeType="1"/>
          </p:cNvSpPr>
          <p:nvPr/>
        </p:nvSpPr>
        <p:spPr bwMode="auto">
          <a:xfrm>
            <a:off x="5943600" y="1676400"/>
            <a:ext cx="0" cy="4419600"/>
          </a:xfrm>
          <a:prstGeom prst="line">
            <a:avLst/>
          </a:prstGeom>
          <a:noFill/>
          <a:ln w="9525">
            <a:solidFill>
              <a:schemeClr val="tx1"/>
            </a:solidFill>
            <a:miter lim="800000"/>
            <a:headEnd/>
            <a:tailEnd/>
          </a:ln>
          <a:effectLst/>
        </p:spPr>
        <p:txBody>
          <a:bodyPr wrap="none"/>
          <a:lstStyle/>
          <a:p>
            <a:endParaRPr lang="es-MX"/>
          </a:p>
        </p:txBody>
      </p:sp>
      <p:sp>
        <p:nvSpPr>
          <p:cNvPr id="46104" name="Line 24"/>
          <p:cNvSpPr>
            <a:spLocks noChangeShapeType="1"/>
          </p:cNvSpPr>
          <p:nvPr/>
        </p:nvSpPr>
        <p:spPr bwMode="auto">
          <a:xfrm>
            <a:off x="7696200" y="1676400"/>
            <a:ext cx="0" cy="4419600"/>
          </a:xfrm>
          <a:prstGeom prst="line">
            <a:avLst/>
          </a:prstGeom>
          <a:noFill/>
          <a:ln w="9525">
            <a:solidFill>
              <a:schemeClr val="tx1"/>
            </a:solidFill>
            <a:miter lim="800000"/>
            <a:headEnd/>
            <a:tailEnd/>
          </a:ln>
          <a:effectLst/>
        </p:spPr>
        <p:txBody>
          <a:bodyPr wrap="none"/>
          <a:lstStyle/>
          <a:p>
            <a:endParaRPr lang="es-MX"/>
          </a:p>
        </p:txBody>
      </p:sp>
      <p:sp>
        <p:nvSpPr>
          <p:cNvPr id="46105" name="Line 25"/>
          <p:cNvSpPr>
            <a:spLocks noChangeShapeType="1"/>
          </p:cNvSpPr>
          <p:nvPr/>
        </p:nvSpPr>
        <p:spPr bwMode="auto">
          <a:xfrm>
            <a:off x="0" y="1676400"/>
            <a:ext cx="9144000" cy="0"/>
          </a:xfrm>
          <a:prstGeom prst="line">
            <a:avLst/>
          </a:prstGeom>
          <a:noFill/>
          <a:ln w="9525">
            <a:solidFill>
              <a:schemeClr val="tx1"/>
            </a:solidFill>
            <a:miter lim="800000"/>
            <a:headEnd/>
            <a:tailEnd/>
          </a:ln>
          <a:effectLst/>
        </p:spPr>
        <p:txBody>
          <a:bodyPr wrap="none"/>
          <a:lstStyle/>
          <a:p>
            <a:endParaRPr lang="es-MX"/>
          </a:p>
        </p:txBody>
      </p:sp>
      <p:sp>
        <p:nvSpPr>
          <p:cNvPr id="46106" name="Line 26"/>
          <p:cNvSpPr>
            <a:spLocks noChangeShapeType="1"/>
          </p:cNvSpPr>
          <p:nvPr/>
        </p:nvSpPr>
        <p:spPr bwMode="auto">
          <a:xfrm>
            <a:off x="0" y="2362200"/>
            <a:ext cx="9144000" cy="0"/>
          </a:xfrm>
          <a:prstGeom prst="line">
            <a:avLst/>
          </a:prstGeom>
          <a:noFill/>
          <a:ln w="9525">
            <a:solidFill>
              <a:schemeClr val="tx1"/>
            </a:solidFill>
            <a:miter lim="800000"/>
            <a:headEnd/>
            <a:tailEnd/>
          </a:ln>
          <a:effectLst/>
        </p:spPr>
        <p:txBody>
          <a:bodyPr wrap="none"/>
          <a:lstStyle/>
          <a:p>
            <a:endParaRPr lang="es-MX"/>
          </a:p>
        </p:txBody>
      </p:sp>
      <p:sp>
        <p:nvSpPr>
          <p:cNvPr id="46107" name="Text Box 27"/>
          <p:cNvSpPr txBox="1">
            <a:spLocks noChangeArrowheads="1"/>
          </p:cNvSpPr>
          <p:nvPr/>
        </p:nvSpPr>
        <p:spPr bwMode="auto">
          <a:xfrm>
            <a:off x="441325" y="1804988"/>
            <a:ext cx="1781175" cy="366712"/>
          </a:xfrm>
          <a:prstGeom prst="rect">
            <a:avLst/>
          </a:prstGeom>
          <a:noFill/>
          <a:ln w="9525">
            <a:noFill/>
            <a:miter lim="800000"/>
            <a:headEnd/>
            <a:tailEnd/>
          </a:ln>
          <a:effectLst/>
        </p:spPr>
        <p:txBody>
          <a:bodyPr wrap="none">
            <a:spAutoFit/>
          </a:bodyPr>
          <a:lstStyle/>
          <a:p>
            <a:r>
              <a:rPr lang="es-MX" sz="1800">
                <a:latin typeface="Tahoma" pitchFamily="34" charset="0"/>
              </a:rPr>
              <a:t>Materias Primas</a:t>
            </a:r>
            <a:endParaRPr lang="es-ES" sz="1800">
              <a:latin typeface="Tahoma" pitchFamily="34" charset="0"/>
            </a:endParaRPr>
          </a:p>
        </p:txBody>
      </p:sp>
      <p:sp>
        <p:nvSpPr>
          <p:cNvPr id="46108" name="Text Box 28"/>
          <p:cNvSpPr txBox="1">
            <a:spLocks noChangeArrowheads="1"/>
          </p:cNvSpPr>
          <p:nvPr/>
        </p:nvSpPr>
        <p:spPr bwMode="auto">
          <a:xfrm>
            <a:off x="2346325" y="1828800"/>
            <a:ext cx="3630613" cy="336550"/>
          </a:xfrm>
          <a:prstGeom prst="rect">
            <a:avLst/>
          </a:prstGeom>
          <a:noFill/>
          <a:ln w="9525">
            <a:noFill/>
            <a:miter lim="800000"/>
            <a:headEnd/>
            <a:tailEnd/>
          </a:ln>
          <a:effectLst/>
        </p:spPr>
        <p:txBody>
          <a:bodyPr wrap="none">
            <a:spAutoFit/>
          </a:bodyPr>
          <a:lstStyle/>
          <a:p>
            <a:r>
              <a:rPr lang="es-MX" sz="1600">
                <a:latin typeface="Tahoma" pitchFamily="34" charset="0"/>
              </a:rPr>
              <a:t>Trabajo en Proceso      - P .Terminado</a:t>
            </a:r>
            <a:endParaRPr lang="es-ES" sz="1600">
              <a:latin typeface="Tahoma" pitchFamily="34" charset="0"/>
            </a:endParaRPr>
          </a:p>
        </p:txBody>
      </p:sp>
      <p:sp>
        <p:nvSpPr>
          <p:cNvPr id="46109" name="Line 29"/>
          <p:cNvSpPr>
            <a:spLocks noChangeShapeType="1"/>
          </p:cNvSpPr>
          <p:nvPr/>
        </p:nvSpPr>
        <p:spPr bwMode="auto">
          <a:xfrm>
            <a:off x="5867400" y="2001838"/>
            <a:ext cx="2362200" cy="0"/>
          </a:xfrm>
          <a:prstGeom prst="line">
            <a:avLst/>
          </a:prstGeom>
          <a:noFill/>
          <a:ln w="28575">
            <a:solidFill>
              <a:schemeClr val="tx2"/>
            </a:solidFill>
            <a:miter lim="800000"/>
            <a:headEnd/>
            <a:tailEnd type="triangle" w="med" len="med"/>
          </a:ln>
          <a:effectLst/>
        </p:spPr>
        <p:txBody>
          <a:bodyPr wrap="none"/>
          <a:lstStyle/>
          <a:p>
            <a:endParaRPr lang="es-MX"/>
          </a:p>
        </p:txBody>
      </p:sp>
      <p:sp>
        <p:nvSpPr>
          <p:cNvPr id="46110" name="Text Box 30"/>
          <p:cNvSpPr txBox="1">
            <a:spLocks noChangeArrowheads="1"/>
          </p:cNvSpPr>
          <p:nvPr/>
        </p:nvSpPr>
        <p:spPr bwMode="auto">
          <a:xfrm>
            <a:off x="0" y="5202238"/>
            <a:ext cx="2093913" cy="457200"/>
          </a:xfrm>
          <a:prstGeom prst="rect">
            <a:avLst/>
          </a:prstGeom>
          <a:noFill/>
          <a:ln w="9525">
            <a:noFill/>
            <a:miter lim="800000"/>
            <a:headEnd/>
            <a:tailEnd/>
          </a:ln>
          <a:effectLst/>
        </p:spPr>
        <p:txBody>
          <a:bodyPr wrap="none">
            <a:spAutoFit/>
          </a:bodyPr>
          <a:lstStyle/>
          <a:p>
            <a:r>
              <a:rPr lang="es-MX" b="1">
                <a:solidFill>
                  <a:schemeClr val="tx2"/>
                </a:solidFill>
                <a:latin typeface="Tahoma" pitchFamily="34" charset="0"/>
              </a:rPr>
              <a:t>Proveedores</a:t>
            </a:r>
            <a:endParaRPr lang="es-ES" b="1">
              <a:solidFill>
                <a:schemeClr val="tx2"/>
              </a:solidFill>
              <a:latin typeface="Tahoma" pitchFamily="34" charset="0"/>
            </a:endParaRPr>
          </a:p>
        </p:txBody>
      </p:sp>
      <p:sp>
        <p:nvSpPr>
          <p:cNvPr id="46111" name="Text Box 31"/>
          <p:cNvSpPr txBox="1">
            <a:spLocks noChangeArrowheads="1"/>
          </p:cNvSpPr>
          <p:nvPr/>
        </p:nvSpPr>
        <p:spPr bwMode="auto">
          <a:xfrm>
            <a:off x="2286000" y="5202238"/>
            <a:ext cx="3654425" cy="457200"/>
          </a:xfrm>
          <a:prstGeom prst="rect">
            <a:avLst/>
          </a:prstGeom>
          <a:noFill/>
          <a:ln w="9525">
            <a:noFill/>
            <a:miter lim="800000"/>
            <a:headEnd/>
            <a:tailEnd/>
          </a:ln>
          <a:effectLst/>
        </p:spPr>
        <p:txBody>
          <a:bodyPr wrap="none">
            <a:spAutoFit/>
          </a:bodyPr>
          <a:lstStyle/>
          <a:p>
            <a:r>
              <a:rPr lang="es-MX" b="1">
                <a:solidFill>
                  <a:srgbClr val="CC0000"/>
                </a:solidFill>
                <a:latin typeface="Tahoma" pitchFamily="34" charset="0"/>
              </a:rPr>
              <a:t>Planta de Manufactura</a:t>
            </a:r>
            <a:endParaRPr lang="es-ES" b="1">
              <a:solidFill>
                <a:srgbClr val="CC0000"/>
              </a:solidFill>
              <a:latin typeface="Tahoma" pitchFamily="34" charset="0"/>
            </a:endParaRPr>
          </a:p>
        </p:txBody>
      </p:sp>
      <p:sp>
        <p:nvSpPr>
          <p:cNvPr id="46112" name="Text Box 32"/>
          <p:cNvSpPr txBox="1">
            <a:spLocks noChangeArrowheads="1"/>
          </p:cNvSpPr>
          <p:nvPr/>
        </p:nvSpPr>
        <p:spPr bwMode="auto">
          <a:xfrm>
            <a:off x="6019800" y="4973638"/>
            <a:ext cx="1571625" cy="641350"/>
          </a:xfrm>
          <a:prstGeom prst="rect">
            <a:avLst/>
          </a:prstGeom>
          <a:noFill/>
          <a:ln w="9525">
            <a:noFill/>
            <a:miter lim="800000"/>
            <a:headEnd/>
            <a:tailEnd/>
          </a:ln>
          <a:effectLst/>
        </p:spPr>
        <p:txBody>
          <a:bodyPr wrap="none">
            <a:spAutoFit/>
          </a:bodyPr>
          <a:lstStyle/>
          <a:p>
            <a:r>
              <a:rPr lang="es-MX" sz="1800" b="1">
                <a:solidFill>
                  <a:schemeClr val="tx2"/>
                </a:solidFill>
                <a:latin typeface="Tahoma" pitchFamily="34" charset="0"/>
              </a:rPr>
              <a:t>Centro de</a:t>
            </a:r>
          </a:p>
          <a:p>
            <a:r>
              <a:rPr lang="es-MX" sz="1800" b="1">
                <a:solidFill>
                  <a:schemeClr val="tx2"/>
                </a:solidFill>
                <a:latin typeface="Tahoma" pitchFamily="34" charset="0"/>
              </a:rPr>
              <a:t>Distribución</a:t>
            </a:r>
            <a:endParaRPr lang="es-ES" sz="1800" b="1">
              <a:solidFill>
                <a:schemeClr val="tx2"/>
              </a:solidFill>
              <a:latin typeface="Tahoma" pitchFamily="34" charset="0"/>
            </a:endParaRPr>
          </a:p>
        </p:txBody>
      </p:sp>
      <p:sp>
        <p:nvSpPr>
          <p:cNvPr id="46113" name="Text Box 33"/>
          <p:cNvSpPr txBox="1">
            <a:spLocks noChangeArrowheads="1"/>
          </p:cNvSpPr>
          <p:nvPr/>
        </p:nvSpPr>
        <p:spPr bwMode="auto">
          <a:xfrm>
            <a:off x="7696200" y="5257800"/>
            <a:ext cx="1260475" cy="366713"/>
          </a:xfrm>
          <a:prstGeom prst="rect">
            <a:avLst/>
          </a:prstGeom>
          <a:noFill/>
          <a:ln w="9525">
            <a:noFill/>
            <a:miter lim="800000"/>
            <a:headEnd/>
            <a:tailEnd/>
          </a:ln>
          <a:effectLst/>
        </p:spPr>
        <p:txBody>
          <a:bodyPr wrap="none">
            <a:spAutoFit/>
          </a:bodyPr>
          <a:lstStyle/>
          <a:p>
            <a:r>
              <a:rPr lang="es-MX" sz="1800" b="1">
                <a:solidFill>
                  <a:srgbClr val="CC0000"/>
                </a:solidFill>
                <a:latin typeface="Tahoma" pitchFamily="34" charset="0"/>
              </a:rPr>
              <a:t>Minorista</a:t>
            </a:r>
            <a:endParaRPr lang="es-ES" sz="1800" b="1">
              <a:solidFill>
                <a:srgbClr val="CC0000"/>
              </a:solidFill>
              <a:latin typeface="Tahoma" pitchFamily="34" charset="0"/>
            </a:endParaRPr>
          </a:p>
        </p:txBody>
      </p:sp>
      <p:sp>
        <p:nvSpPr>
          <p:cNvPr id="46114" name="Rectangle 34"/>
          <p:cNvSpPr>
            <a:spLocks noChangeArrowheads="1"/>
          </p:cNvSpPr>
          <p:nvPr/>
        </p:nvSpPr>
        <p:spPr bwMode="auto">
          <a:xfrm rot="1713578">
            <a:off x="4419600" y="4364038"/>
            <a:ext cx="685800" cy="914400"/>
          </a:xfrm>
          <a:prstGeom prst="rect">
            <a:avLst/>
          </a:prstGeom>
          <a:noFill/>
          <a:ln w="57150">
            <a:solidFill>
              <a:srgbClr val="66FFFF"/>
            </a:solidFill>
            <a:miter lim="800000"/>
            <a:headEnd/>
            <a:tailEnd/>
          </a:ln>
          <a:effectLst/>
        </p:spPr>
        <p:txBody>
          <a:bodyPr wrap="none" anchor="ctr"/>
          <a:lstStyle/>
          <a:p>
            <a:endParaRPr lang="es-MX"/>
          </a:p>
        </p:txBody>
      </p:sp>
      <p:sp>
        <p:nvSpPr>
          <p:cNvPr id="46115" name="Rectangle 35"/>
          <p:cNvSpPr>
            <a:spLocks noChangeArrowheads="1"/>
          </p:cNvSpPr>
          <p:nvPr/>
        </p:nvSpPr>
        <p:spPr bwMode="auto">
          <a:xfrm rot="1713578">
            <a:off x="1066800" y="4211638"/>
            <a:ext cx="685800" cy="914400"/>
          </a:xfrm>
          <a:prstGeom prst="rect">
            <a:avLst/>
          </a:prstGeom>
          <a:noFill/>
          <a:ln w="57150">
            <a:solidFill>
              <a:srgbClr val="66FFFF"/>
            </a:solidFill>
            <a:miter lim="800000"/>
            <a:headEnd/>
            <a:tailEnd/>
          </a:ln>
          <a:effectLst/>
        </p:spPr>
        <p:txBody>
          <a:bodyPr wrap="none" anchor="ctr"/>
          <a:lstStyle/>
          <a:p>
            <a:endParaRPr lang="es-MX"/>
          </a:p>
        </p:txBody>
      </p:sp>
      <p:sp>
        <p:nvSpPr>
          <p:cNvPr id="46116" name="Rectangle 36"/>
          <p:cNvSpPr>
            <a:spLocks noChangeArrowheads="1"/>
          </p:cNvSpPr>
          <p:nvPr/>
        </p:nvSpPr>
        <p:spPr bwMode="auto">
          <a:xfrm rot="1713578">
            <a:off x="1219200" y="4364038"/>
            <a:ext cx="685800" cy="914400"/>
          </a:xfrm>
          <a:prstGeom prst="rect">
            <a:avLst/>
          </a:prstGeom>
          <a:noFill/>
          <a:ln w="57150">
            <a:solidFill>
              <a:srgbClr val="66FFFF"/>
            </a:solidFill>
            <a:miter lim="800000"/>
            <a:headEnd/>
            <a:tailEnd/>
          </a:ln>
          <a:effectLst/>
        </p:spPr>
        <p:txBody>
          <a:bodyPr wrap="none" anchor="ctr"/>
          <a:lstStyle/>
          <a:p>
            <a:endParaRPr lang="es-MX"/>
          </a:p>
        </p:txBody>
      </p:sp>
      <p:sp>
        <p:nvSpPr>
          <p:cNvPr id="46117" name="Rectangle 37"/>
          <p:cNvSpPr>
            <a:spLocks noChangeArrowheads="1"/>
          </p:cNvSpPr>
          <p:nvPr/>
        </p:nvSpPr>
        <p:spPr bwMode="auto">
          <a:xfrm rot="1713578">
            <a:off x="1219200" y="4668838"/>
            <a:ext cx="685800" cy="914400"/>
          </a:xfrm>
          <a:prstGeom prst="rect">
            <a:avLst/>
          </a:prstGeom>
          <a:noFill/>
          <a:ln w="57150">
            <a:solidFill>
              <a:srgbClr val="66FFFF"/>
            </a:solidFill>
            <a:miter lim="800000"/>
            <a:headEnd/>
            <a:tailEnd/>
          </a:ln>
          <a:effectLst/>
        </p:spPr>
        <p:txBody>
          <a:bodyPr wrap="none" anchor="ct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110"/>
                                        </p:tgtEl>
                                        <p:attrNameLst>
                                          <p:attrName>style.visibility</p:attrName>
                                        </p:attrNameLst>
                                      </p:cBhvr>
                                      <p:to>
                                        <p:strVal val="visible"/>
                                      </p:to>
                                    </p:set>
                                    <p:anim calcmode="lin" valueType="num">
                                      <p:cBhvr additive="base">
                                        <p:cTn id="7" dur="500" fill="hold"/>
                                        <p:tgtEl>
                                          <p:spTgt spid="46110"/>
                                        </p:tgtEl>
                                        <p:attrNameLst>
                                          <p:attrName>ppt_x</p:attrName>
                                        </p:attrNameLst>
                                      </p:cBhvr>
                                      <p:tavLst>
                                        <p:tav tm="0">
                                          <p:val>
                                            <p:strVal val="#ppt_x"/>
                                          </p:val>
                                        </p:tav>
                                        <p:tav tm="100000">
                                          <p:val>
                                            <p:strVal val="#ppt_x"/>
                                          </p:val>
                                        </p:tav>
                                      </p:tavLst>
                                    </p:anim>
                                    <p:anim calcmode="lin" valueType="num">
                                      <p:cBhvr additive="base">
                                        <p:cTn id="8" dur="500" fill="hold"/>
                                        <p:tgtEl>
                                          <p:spTgt spid="461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111"/>
                                        </p:tgtEl>
                                        <p:attrNameLst>
                                          <p:attrName>style.visibility</p:attrName>
                                        </p:attrNameLst>
                                      </p:cBhvr>
                                      <p:to>
                                        <p:strVal val="visible"/>
                                      </p:to>
                                    </p:set>
                                    <p:anim calcmode="lin" valueType="num">
                                      <p:cBhvr additive="base">
                                        <p:cTn id="13" dur="500" fill="hold"/>
                                        <p:tgtEl>
                                          <p:spTgt spid="46111"/>
                                        </p:tgtEl>
                                        <p:attrNameLst>
                                          <p:attrName>ppt_x</p:attrName>
                                        </p:attrNameLst>
                                      </p:cBhvr>
                                      <p:tavLst>
                                        <p:tav tm="0">
                                          <p:val>
                                            <p:strVal val="#ppt_x"/>
                                          </p:val>
                                        </p:tav>
                                        <p:tav tm="100000">
                                          <p:val>
                                            <p:strVal val="#ppt_x"/>
                                          </p:val>
                                        </p:tav>
                                      </p:tavLst>
                                    </p:anim>
                                    <p:anim calcmode="lin" valueType="num">
                                      <p:cBhvr additive="base">
                                        <p:cTn id="14" dur="500" fill="hold"/>
                                        <p:tgtEl>
                                          <p:spTgt spid="461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112"/>
                                        </p:tgtEl>
                                        <p:attrNameLst>
                                          <p:attrName>style.visibility</p:attrName>
                                        </p:attrNameLst>
                                      </p:cBhvr>
                                      <p:to>
                                        <p:strVal val="visible"/>
                                      </p:to>
                                    </p:set>
                                    <p:anim calcmode="lin" valueType="num">
                                      <p:cBhvr additive="base">
                                        <p:cTn id="19" dur="500" fill="hold"/>
                                        <p:tgtEl>
                                          <p:spTgt spid="46112"/>
                                        </p:tgtEl>
                                        <p:attrNameLst>
                                          <p:attrName>ppt_x</p:attrName>
                                        </p:attrNameLst>
                                      </p:cBhvr>
                                      <p:tavLst>
                                        <p:tav tm="0">
                                          <p:val>
                                            <p:strVal val="#ppt_x"/>
                                          </p:val>
                                        </p:tav>
                                        <p:tav tm="100000">
                                          <p:val>
                                            <p:strVal val="#ppt_x"/>
                                          </p:val>
                                        </p:tav>
                                      </p:tavLst>
                                    </p:anim>
                                    <p:anim calcmode="lin" valueType="num">
                                      <p:cBhvr additive="base">
                                        <p:cTn id="20" dur="500" fill="hold"/>
                                        <p:tgtEl>
                                          <p:spTgt spid="461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113"/>
                                        </p:tgtEl>
                                        <p:attrNameLst>
                                          <p:attrName>style.visibility</p:attrName>
                                        </p:attrNameLst>
                                      </p:cBhvr>
                                      <p:to>
                                        <p:strVal val="visible"/>
                                      </p:to>
                                    </p:set>
                                    <p:anim calcmode="lin" valueType="num">
                                      <p:cBhvr additive="base">
                                        <p:cTn id="25" dur="500" fill="hold"/>
                                        <p:tgtEl>
                                          <p:spTgt spid="46113"/>
                                        </p:tgtEl>
                                        <p:attrNameLst>
                                          <p:attrName>ppt_x</p:attrName>
                                        </p:attrNameLst>
                                      </p:cBhvr>
                                      <p:tavLst>
                                        <p:tav tm="0">
                                          <p:val>
                                            <p:strVal val="#ppt_x"/>
                                          </p:val>
                                        </p:tav>
                                        <p:tav tm="100000">
                                          <p:val>
                                            <p:strVal val="#ppt_x"/>
                                          </p:val>
                                        </p:tav>
                                      </p:tavLst>
                                    </p:anim>
                                    <p:anim calcmode="lin" valueType="num">
                                      <p:cBhvr additive="base">
                                        <p:cTn id="26" dur="500" fill="hold"/>
                                        <p:tgtEl>
                                          <p:spTgt spid="46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10" grpId="0" autoUpdateAnimBg="0"/>
      <p:bldP spid="46111" grpId="0" autoUpdateAnimBg="0"/>
      <p:bldP spid="46112" grpId="0" autoUpdateAnimBg="0"/>
      <p:bldP spid="4611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240</TotalTime>
  <Words>1399</Words>
  <Application>Microsoft Office PowerPoint</Application>
  <PresentationFormat>Presentación en pantalla (4:3)</PresentationFormat>
  <Paragraphs>308</Paragraphs>
  <Slides>32</Slides>
  <Notes>5</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34" baseType="lpstr">
      <vt:lpstr>Opulento</vt:lpstr>
      <vt:lpstr>Imagen</vt:lpstr>
      <vt:lpstr>TEMA: CONTROL DE INVENTARIOS</vt:lpstr>
      <vt:lpstr>CONTROL DE INVENTARIOS </vt:lpstr>
      <vt:lpstr>ELEMENTOS DE CONTROL DE INVENTARIOS</vt:lpstr>
      <vt:lpstr>FUNCIONES DEL INVENTARIO</vt:lpstr>
      <vt:lpstr>Función de los Inventarios</vt:lpstr>
      <vt:lpstr>Importancia de la clasificación</vt:lpstr>
      <vt:lpstr>Diapositiva 7</vt:lpstr>
      <vt:lpstr>Creación del Inventario</vt:lpstr>
      <vt:lpstr>Administración de Materiales</vt:lpstr>
      <vt:lpstr>Diapositiva 10</vt:lpstr>
      <vt:lpstr>Tipos de Inventario</vt:lpstr>
      <vt:lpstr>Diapositiva 12</vt:lpstr>
      <vt:lpstr>TIPOS DE INVENTARIOS Se sugiere una buena táctica de inventario</vt:lpstr>
      <vt:lpstr>Diapositiva 14</vt:lpstr>
      <vt:lpstr>Diapositiva 15</vt:lpstr>
      <vt:lpstr>Diapositiva 16</vt:lpstr>
      <vt:lpstr>Clasificación ABC</vt:lpstr>
      <vt:lpstr>¿Cómo medir la importancia? </vt:lpstr>
      <vt:lpstr>Presentación Gráfica de una clasificación ABC</vt:lpstr>
      <vt:lpstr>Diapositiva 20</vt:lpstr>
      <vt:lpstr>Diapositiva 21</vt:lpstr>
      <vt:lpstr>Diapositiva 22</vt:lpstr>
      <vt:lpstr>Utilidad de la construcción de inventarios</vt:lpstr>
      <vt:lpstr>Diapositiva 24</vt:lpstr>
      <vt:lpstr>Diapositiva 25</vt:lpstr>
      <vt:lpstr>Diapositiva 26</vt:lpstr>
      <vt:lpstr>Tipos de Modelos de inventarios 1. Modelo del lote económico</vt:lpstr>
      <vt:lpstr>Diapositiva 28</vt:lpstr>
      <vt:lpstr>Diapositiva 29</vt:lpstr>
      <vt:lpstr>2. Modelo de cantidad de orden de producción</vt:lpstr>
      <vt:lpstr>3.  Modelo de descuento por volumen</vt:lpstr>
      <vt:lpstr>Por su atención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 fer</dc:creator>
  <cp:lastModifiedBy>Your User Name</cp:lastModifiedBy>
  <cp:revision>18</cp:revision>
  <dcterms:created xsi:type="dcterms:W3CDTF">2011-09-14T02:59:02Z</dcterms:created>
  <dcterms:modified xsi:type="dcterms:W3CDTF">2011-09-16T21:22:52Z</dcterms:modified>
</cp:coreProperties>
</file>